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1"/>
  </p:notesMasterIdLst>
  <p:handoutMasterIdLst>
    <p:handoutMasterId r:id="rId22"/>
  </p:handoutMasterIdLst>
  <p:sldIdLst>
    <p:sldId id="268" r:id="rId2"/>
    <p:sldId id="260" r:id="rId3"/>
    <p:sldId id="272" r:id="rId4"/>
    <p:sldId id="273" r:id="rId5"/>
    <p:sldId id="284" r:id="rId6"/>
    <p:sldId id="281" r:id="rId7"/>
    <p:sldId id="274" r:id="rId8"/>
    <p:sldId id="261" r:id="rId9"/>
    <p:sldId id="265" r:id="rId10"/>
    <p:sldId id="262" r:id="rId11"/>
    <p:sldId id="266" r:id="rId12"/>
    <p:sldId id="290" r:id="rId13"/>
    <p:sldId id="267" r:id="rId14"/>
    <p:sldId id="277" r:id="rId15"/>
    <p:sldId id="291" r:id="rId16"/>
    <p:sldId id="292" r:id="rId17"/>
    <p:sldId id="288" r:id="rId18"/>
    <p:sldId id="289" r:id="rId19"/>
    <p:sldId id="269" r:id="rId20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uverture" id="{459E2E5D-FCF9-45B0-825F-3F0E3D5542CE}">
          <p14:sldIdLst>
            <p14:sldId id="268"/>
          </p14:sldIdLst>
        </p14:section>
        <p14:section name="Slides génériques" id="{AF974EF0-0F4D-465A-BF26-A8C9F9292B5D}">
          <p14:sldIdLst>
            <p14:sldId id="260"/>
            <p14:sldId id="272"/>
            <p14:sldId id="273"/>
            <p14:sldId id="284"/>
            <p14:sldId id="281"/>
            <p14:sldId id="274"/>
            <p14:sldId id="261"/>
            <p14:sldId id="265"/>
            <p14:sldId id="262"/>
            <p14:sldId id="266"/>
            <p14:sldId id="290"/>
            <p14:sldId id="267"/>
            <p14:sldId id="277"/>
            <p14:sldId id="291"/>
            <p14:sldId id="292"/>
            <p14:sldId id="288"/>
            <p14:sldId id="289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719">
          <p15:clr>
            <a:srgbClr val="A4A3A4"/>
          </p15:clr>
        </p15:guide>
        <p15:guide id="4" pos="73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4" autoAdjust="0"/>
    <p:restoredTop sz="93858" autoAdjust="0"/>
  </p:normalViewPr>
  <p:slideViewPr>
    <p:cSldViewPr snapToGrid="0" showGuides="1">
      <p:cViewPr varScale="1">
        <p:scale>
          <a:sx n="103" d="100"/>
          <a:sy n="103" d="100"/>
        </p:scale>
        <p:origin x="540" y="114"/>
      </p:cViewPr>
      <p:guideLst>
        <p:guide orient="horz" pos="2160"/>
        <p:guide pos="3840"/>
        <p:guide orient="horz" pos="3719"/>
        <p:guide pos="7370"/>
      </p:guideLst>
    </p:cSldViewPr>
  </p:slideViewPr>
  <p:outlineViewPr>
    <p:cViewPr>
      <p:scale>
        <a:sx n="33" d="100"/>
        <a:sy n="33" d="100"/>
      </p:scale>
      <p:origin x="0" y="-184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758" y="-9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CC9FEC9-2CDD-134F-840A-8F57484A29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13CF4C-D8D8-324F-AFA7-772950C224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5AB692F-B762-CF4B-A8A8-22AAB26BA03B}" type="datetimeFigureOut">
              <a:rPr lang="fr-FR" smtClean="0"/>
              <a:t>28/01/2026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31A6AC-A6A7-3248-B6E6-95946088A4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02CA66-22E3-C34E-89C6-B4B2A67C39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44F41BAA-598B-594C-8490-B89944D016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620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873A9EE-EAD2-0C48-AEF4-C2D4DC6DFEA0}" type="datetimeFigureOut">
              <a:rPr lang="fr-FR" smtClean="0"/>
              <a:t>28/01/2026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B73AB8B-6D17-C244-B144-C2D3D1B3A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59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C1F8D08-6EB0-422B-93A1-7AFDDC66FE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11193074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899487" y="6372000"/>
            <a:ext cx="1800000" cy="288000"/>
          </a:xfrm>
        </p:spPr>
        <p:txBody>
          <a:bodyPr/>
          <a:lstStyle/>
          <a:p>
            <a:fld id="{7A90C9BA-8212-E643-99E2-71E2B6F6098A}" type="datetime1">
              <a:rPr lang="fr-FR" smtClean="0"/>
              <a:t>28/01/2026</a:t>
            </a:fld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36518" y="5031320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89120" y="5943568"/>
            <a:ext cx="7276241" cy="38689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</a:t>
            </a:r>
            <a:r>
              <a:rPr lang="fr-FR" dirty="0" smtClean="0"/>
              <a:t>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40985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2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355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4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8366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4080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75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1860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6570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3977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</a:t>
            </a:r>
            <a:r>
              <a:rPr lang="fr-FR" dirty="0" smtClean="0"/>
              <a:t>DE LA SOUS-PARTIE SUR PLUSIEURS LIGNES</a:t>
            </a:r>
            <a:endParaRPr lang="fr-FR" dirty="0"/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4973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</a:t>
            </a:r>
            <a:r>
              <a:rPr lang="fr-FR" dirty="0" smtClean="0"/>
              <a:t>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0604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</a:t>
            </a:r>
            <a:r>
              <a:rPr lang="fr-FR" dirty="0" smtClean="0"/>
              <a:t>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301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B8C3EE7F-F74B-C644-8F10-503D241C2E0D}" type="datetime1">
              <a:rPr lang="fr-FR" smtClean="0"/>
              <a:t>28/01/2026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989120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51828" y="5987313"/>
            <a:ext cx="6748047" cy="3290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</a:t>
            </a:r>
            <a:r>
              <a:rPr lang="fr-FR" dirty="0" smtClean="0"/>
              <a:t>texte (nom de l’entité émettrice)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7699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</a:t>
            </a:r>
            <a:r>
              <a:rPr lang="fr-FR" dirty="0" smtClean="0"/>
              <a:t>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2631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</a:t>
            </a:r>
            <a:r>
              <a:rPr lang="fr-FR" dirty="0" smtClean="0"/>
              <a:t>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1103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99524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4DC679-F54F-4846-9912-E80DB1F86B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928303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C1329A-664A-4E28-B644-3636A328F3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384524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D3E7924-C220-48DB-B1CD-419E698875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1387982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1133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5322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0FA6ADF-24F5-4136-844C-F6784D4250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5432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ADE6774-34F3-49AC-A02F-D0366059DC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74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283CFBEF-98C3-6C4D-AECE-A89E43EA2455}" type="datetime1">
              <a:rPr lang="fr-FR" smtClean="0"/>
              <a:t>28/01/2026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867422" y="5971703"/>
            <a:ext cx="6797939" cy="31655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</a:t>
            </a:r>
            <a:r>
              <a:rPr lang="fr-FR" dirty="0" smtClean="0"/>
              <a:t>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889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D662AE38-9407-4D2E-9CC9-7BB7DE4592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8767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</a:t>
            </a:r>
            <a:r>
              <a:rPr lang="fr-FR" dirty="0" smtClean="0"/>
              <a:t>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400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958403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5369632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669699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703609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192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327722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42290876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F2F5452A-EA35-364C-871A-EF7CC620C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826E2E5D-419D-F744-910A-52FB82C616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822EADD7-9147-EC4B-B04B-311375EF40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566701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1928D4E-4DC9-7743-8E29-22CA76F8B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5C896D7-F7BF-3B45-9D73-EEF39DDECB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971C6247-F563-9D41-B02F-4C097708A1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37918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1 CN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6840000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6C561DA0-B814-4EF6-AE72-CCC3C5D5FDED}" type="datetimeFigureOut">
              <a:rPr lang="fr-FR" smtClean="0"/>
              <a:pPr/>
              <a:t>28/01/2026</a:t>
            </a:fld>
            <a:endParaRPr lang="fr-FR" dirty="0"/>
          </a:p>
        </p:txBody>
      </p:sp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A1EADFE3-19F3-A24F-BA85-F0DD746D121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506801" y="336883"/>
            <a:ext cx="7385915" cy="168442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Logo </a:t>
            </a:r>
            <a:r>
              <a:rPr lang="fr-FR" dirty="0" smtClean="0"/>
              <a:t>Organisme</a:t>
            </a:r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62389" y="5999839"/>
            <a:ext cx="5688904" cy="324263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6204699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F079DAE-8087-FE48-B24F-3114264C0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F615992A-2E96-9841-A17D-A1581687B4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2B4AA268-8909-0A46-B5FD-C7B5494FB6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207480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2293195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0D333F6-48EC-8A4C-A930-531E2DE5E3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301" y="1437861"/>
            <a:ext cx="50599" cy="134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9F24CBFD-D250-A846-8089-C12AD96365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16013" y="1438275"/>
            <a:ext cx="7156450" cy="1343025"/>
          </a:xfrm>
          <a:prstGeom prst="rect">
            <a:avLst/>
          </a:prstGeom>
        </p:spPr>
        <p:txBody>
          <a:bodyPr/>
          <a:lstStyle>
            <a:lvl1pPr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053A370-BCB9-F741-B757-FB3ED04A0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16013" y="3747290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DDEF4A67-CF56-D046-AA7C-7AF35FFB0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92341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702EB90-1B53-5B40-B4D8-18EFA76786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68669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10795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2 CN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6C561DA0-B814-4EF6-AE72-CCC3C5D5FDED}" type="datetimeFigureOut">
              <a:rPr lang="fr-FR" smtClean="0"/>
              <a:pPr/>
              <a:t>28/01/2026</a:t>
            </a:fld>
            <a:endParaRPr lang="fr-FR" dirty="0"/>
          </a:p>
        </p:txBody>
      </p:sp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id="{45636969-196D-9944-A942-B6A2D9480C96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506801" y="336883"/>
            <a:ext cx="7385915" cy="168442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Logo </a:t>
            </a:r>
            <a:r>
              <a:rPr lang="fr-FR" dirty="0" smtClean="0"/>
              <a:t>Organisme</a:t>
            </a:r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834372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75385" y="6001381"/>
            <a:ext cx="6424490" cy="3290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</a:t>
            </a:r>
            <a:r>
              <a:rPr lang="fr-FR" dirty="0" smtClean="0"/>
              <a:t>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223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3 CN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6C561DA0-B814-4EF6-AE72-CCC3C5D5FDED}" type="datetimeFigureOut">
              <a:rPr lang="fr-FR" smtClean="0"/>
              <a:pPr/>
              <a:t>28/01/2026</a:t>
            </a:fld>
            <a:endParaRPr lang="fr-FR" dirty="0"/>
          </a:p>
        </p:txBody>
      </p:sp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859698BC-337F-3746-A8D1-B5CB5222645C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506801" y="336883"/>
            <a:ext cx="7385915" cy="168442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Logo </a:t>
            </a:r>
            <a:r>
              <a:rPr lang="fr-FR" dirty="0" smtClean="0"/>
              <a:t>Organisme</a:t>
            </a:r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79963" y="5946118"/>
            <a:ext cx="6685398" cy="35621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</a:t>
            </a:r>
            <a:r>
              <a:rPr lang="fr-FR" dirty="0" smtClean="0"/>
              <a:t>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84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82903"/>
            <a:ext cx="11186809" cy="5406942"/>
          </a:xfrm>
          <a:prstGeom prst="rect">
            <a:avLst/>
          </a:prstGeom>
          <a:solidFill>
            <a:schemeClr val="tx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68705"/>
            <a:ext cx="1080000" cy="55273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5873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73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tx2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19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0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8E264B87-B7E8-47BF-BC87-2D2E37668E67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9595390" y="5907628"/>
            <a:ext cx="2099671" cy="961074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3095" y="6229647"/>
            <a:ext cx="1800000" cy="28800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860558D-47B3-CE46-BCFD-EEB8EC94E2E9}" type="datetime1">
              <a:rPr lang="fr-FR" smtClean="0"/>
              <a:t>28/01/2026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5144D2C-A2A5-B94C-B384-9177ADFC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6D73F9-492D-4585-A4AD-255F5B73B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095" y="2087731"/>
            <a:ext cx="10421565" cy="37800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</a:t>
            </a:r>
            <a:r>
              <a:rPr lang="fr-FR" dirty="0" smtClean="0"/>
              <a:t>niveau</a:t>
            </a:r>
          </a:p>
          <a:p>
            <a:pPr lvl="3"/>
            <a:endParaRPr lang="fr-FR" dirty="0" smtClean="0"/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165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38" r:id="rId4"/>
    <p:sldLayoutId id="2147483739" r:id="rId5"/>
    <p:sldLayoutId id="2147483740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Font typeface="Symbol" panose="05050102010706020507" pitchFamily="18" charset="2"/>
        <a:buNone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4150" algn="l" defTabSz="914400" rtl="0" eaLnBrk="1" latinLnBrk="0" hangingPunct="1">
        <a:lnSpc>
          <a:spcPct val="110000"/>
        </a:lnSpc>
        <a:spcBef>
          <a:spcPts val="3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30225" indent="-17145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80963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DONNEES </a:t>
            </a:r>
            <a:r>
              <a:rPr lang="fr-FR" dirty="0"/>
              <a:t>COMPLEMENTAIRES DU </a:t>
            </a:r>
            <a:r>
              <a:rPr lang="fr-FR" dirty="0" smtClean="0"/>
              <a:t>TERRITOIRE </a:t>
            </a:r>
            <a:br>
              <a:rPr lang="fr-FR" dirty="0" smtClean="0"/>
            </a:br>
            <a:r>
              <a:rPr lang="fr-FR" dirty="0" smtClean="0"/>
              <a:t>CPAM DE LA CORREZE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FBEF-98C3-6C4D-AECE-A89E43EA2455}" type="datetime1">
              <a:rPr lang="fr-FR" smtClean="0"/>
              <a:t>28/01/2026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CLS TULLE AGGLO _ ASSEMBLEE PLENIERE 28/01/2026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867422" y="5957635"/>
            <a:ext cx="6797939" cy="316555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CPAM DE LA CORREZE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001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03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RECOURS AUX SOINS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529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POPULATION CONSOMMANTE NON COUVERTE PAR UN MEDECIN TRAITANT</a:t>
            </a:r>
            <a:endParaRPr lang="fr-FR" dirty="0"/>
          </a:p>
        </p:txBody>
      </p:sp>
      <p:sp>
        <p:nvSpPr>
          <p:cNvPr id="16" name="Espace réservé du texte 4"/>
          <p:cNvSpPr txBox="1">
            <a:spLocks noGrp="1"/>
          </p:cNvSpPr>
          <p:nvPr>
            <p:ph sz="quarter" idx="17"/>
          </p:nvPr>
        </p:nvSpPr>
        <p:spPr>
          <a:xfrm>
            <a:off x="8077200" y="1609595"/>
            <a:ext cx="3615398" cy="42943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i="1" dirty="0" smtClean="0"/>
              <a:t>3) Patients consommants : au moins une consommation dans la période de référence</a:t>
            </a:r>
          </a:p>
          <a:p>
            <a:r>
              <a:rPr lang="fr-FR" sz="1800" b="1" i="1" dirty="0" smtClean="0"/>
              <a:t>4) Sans médecin traitant : sans déclaration de médecin traitant ou ayant un médecin en cessation ou fictif lorsque difficultés d’accès aux soins </a:t>
            </a:r>
            <a:endParaRPr lang="fr-FR" sz="1800" b="1" i="1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62" y="1800237"/>
            <a:ext cx="5928862" cy="47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39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POPULATION CONSOMMANTE NON COUVERTE PAR UN MEDECIN TRAITANT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115469" y="1772527"/>
            <a:ext cx="7992672" cy="429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13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 smtClean="0"/>
              <a:t>DEPISTAGES DES CANCERS 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604911" y="4888434"/>
            <a:ext cx="3527240" cy="915468"/>
          </a:xfrm>
        </p:spPr>
        <p:txBody>
          <a:bodyPr/>
          <a:lstStyle/>
          <a:p>
            <a:r>
              <a:rPr lang="fr-FR" b="1" i="1" dirty="0" smtClean="0"/>
              <a:t>PART DES FEMMES  DE 50 A 74 ANS PARTICIPANT AU DEPISTAGE ORGANISE OU INDIVIDUEL</a:t>
            </a:r>
            <a:endParaRPr lang="fr-FR" b="1" i="1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fr-FR" b="1" i="1" dirty="0" smtClean="0"/>
              <a:t>PART DE LA POPULATION CONSOMMANTE DE 50 A 74 ANS AYANT EU UN DEPISTAGE CCR AU COURS DES 2 DERNIERES ANNEES</a:t>
            </a:r>
            <a:endParaRPr lang="fr-FR" b="1" i="1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b="1" i="1" dirty="0" smtClean="0"/>
              <a:t>PART DES FEMMES DE 25 A 65 ANS AYANT BENEFICIE D’UN FROTTIS AU COURS DES 3 DERNIERES ANNEES</a:t>
            </a:r>
            <a:endParaRPr lang="fr-FR" b="1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04911" y="1770743"/>
            <a:ext cx="315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SEIN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726745" y="1784810"/>
            <a:ext cx="2672861" cy="37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COLORECTAL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412479" y="1770743"/>
            <a:ext cx="2771335" cy="37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COL DE L’UTERUS</a:t>
            </a: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14" name="Espace réservé du contenu 13"/>
          <p:cNvPicPr>
            <a:picLocks noGrp="1" noChangeAspect="1"/>
          </p:cNvPicPr>
          <p:nvPr>
            <p:ph sz="quarter" idx="21"/>
          </p:nvPr>
        </p:nvPicPr>
        <p:blipFill>
          <a:blip r:embed="rId2"/>
          <a:stretch>
            <a:fillRect/>
          </a:stretch>
        </p:blipFill>
        <p:spPr>
          <a:xfrm>
            <a:off x="498475" y="2604273"/>
            <a:ext cx="3527425" cy="1753681"/>
          </a:xfrm>
          <a:prstGeom prst="rect">
            <a:avLst/>
          </a:prstGeom>
        </p:spPr>
      </p:pic>
      <p:pic>
        <p:nvPicPr>
          <p:cNvPr id="17" name="Espace réservé du contenu 16"/>
          <p:cNvPicPr>
            <a:picLocks noGrp="1" noChangeAspect="1"/>
          </p:cNvPicPr>
          <p:nvPr>
            <p:ph sz="quarter" idx="22"/>
          </p:nvPr>
        </p:nvPicPr>
        <p:blipFill>
          <a:blip r:embed="rId3"/>
          <a:stretch>
            <a:fillRect/>
          </a:stretch>
        </p:blipFill>
        <p:spPr>
          <a:xfrm>
            <a:off x="4332288" y="2633102"/>
            <a:ext cx="3527425" cy="1724852"/>
          </a:xfrm>
          <a:prstGeom prst="rect">
            <a:avLst/>
          </a:prstGeom>
        </p:spPr>
      </p:pic>
      <p:pic>
        <p:nvPicPr>
          <p:cNvPr id="21" name="Espace réservé du contenu 20"/>
          <p:cNvPicPr>
            <a:picLocks noGrp="1" noChangeAspect="1"/>
          </p:cNvPicPr>
          <p:nvPr>
            <p:ph sz="quarter" idx="23"/>
          </p:nvPr>
        </p:nvPicPr>
        <p:blipFill>
          <a:blip r:embed="rId4"/>
          <a:stretch>
            <a:fillRect/>
          </a:stretch>
        </p:blipFill>
        <p:spPr>
          <a:xfrm>
            <a:off x="8167688" y="2501153"/>
            <a:ext cx="3527425" cy="193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97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98660" y="494779"/>
            <a:ext cx="11196000" cy="57202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DEPISTAGES ORGANISES DES </a:t>
            </a:r>
            <a:r>
              <a:rPr lang="fr-FR" dirty="0" smtClean="0"/>
              <a:t>CANCERS – FOCUS PERSONNES EN FRAGILITE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81496" y="1197170"/>
            <a:ext cx="9830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PREVENTION DU CANCER DU SEIN CHEZ LES PERSONNES FRAGILES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69" y="1714712"/>
            <a:ext cx="4001058" cy="418205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021" y="1856505"/>
            <a:ext cx="4934639" cy="411537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943" y="2139885"/>
            <a:ext cx="1848312" cy="48639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935269" y="1770553"/>
            <a:ext cx="1520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Non dépistés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3334" y="2929589"/>
            <a:ext cx="1876687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56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98660" y="494779"/>
            <a:ext cx="11196000" cy="57202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DEPISTAGES ORGANISES DES </a:t>
            </a:r>
            <a:r>
              <a:rPr lang="fr-FR" dirty="0" smtClean="0"/>
              <a:t>CANCERS – FOCUS PERSONNES EN FRAGILITE 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436" y="1056293"/>
            <a:ext cx="6658904" cy="56723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613" y="2376086"/>
            <a:ext cx="2152950" cy="58110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60" y="1846978"/>
            <a:ext cx="3962953" cy="412490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4563" y="1875344"/>
            <a:ext cx="4906060" cy="408679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693298" y="1866794"/>
            <a:ext cx="1520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Non dépistés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2639" y="3109003"/>
            <a:ext cx="1590897" cy="8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74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98660" y="494779"/>
            <a:ext cx="11196000" cy="57202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DEPISTAGES ORGANISES DES </a:t>
            </a:r>
            <a:r>
              <a:rPr lang="fr-FR" dirty="0" smtClean="0"/>
              <a:t>CANCERS – FOCUS PERSONNES EN FRAGILITE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69" y="1137008"/>
            <a:ext cx="9545382" cy="4858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60" y="1770553"/>
            <a:ext cx="4054679" cy="42963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529" y="2139885"/>
            <a:ext cx="2114845" cy="59063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767943" y="1770553"/>
            <a:ext cx="1520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Non dépistés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374" y="1667241"/>
            <a:ext cx="5053287" cy="442974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7943" y="3062848"/>
            <a:ext cx="1581371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86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04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ORGANISATION DES SOINS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215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L’ORGANISATION DES SOINS </a:t>
            </a:r>
            <a:endParaRPr lang="fr-FR" sz="1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60" y="1560768"/>
            <a:ext cx="8238477" cy="4983833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8737137" y="2494625"/>
            <a:ext cx="3400147" cy="172226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b="1" dirty="0" smtClean="0"/>
              <a:t>Des assistants médicaux : </a:t>
            </a:r>
          </a:p>
          <a:p>
            <a:r>
              <a:rPr lang="fr-FR" sz="1400" b="1" dirty="0"/>
              <a:t> </a:t>
            </a:r>
            <a:r>
              <a:rPr lang="fr-FR" sz="1400" b="1" dirty="0" smtClean="0"/>
              <a:t>     </a:t>
            </a:r>
            <a:r>
              <a:rPr lang="fr-FR" sz="1400" b="1" dirty="0" smtClean="0"/>
              <a:t>11 </a:t>
            </a:r>
            <a:r>
              <a:rPr lang="fr-FR" sz="1400" b="1" dirty="0" smtClean="0"/>
              <a:t>sur le territoire </a:t>
            </a:r>
            <a:r>
              <a:rPr lang="fr-FR" sz="1400" b="1" dirty="0" smtClean="0"/>
              <a:t>CLS</a:t>
            </a:r>
          </a:p>
          <a:p>
            <a:endParaRPr lang="fr-F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Infirmier(e) en Pratique Avancée (IPA) libéraux :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4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400" b="1" dirty="0" smtClean="0"/>
          </a:p>
          <a:p>
            <a:endParaRPr lang="fr-FR" sz="1800" b="1" i="1" dirty="0"/>
          </a:p>
        </p:txBody>
      </p:sp>
    </p:spTree>
    <p:extLst>
      <p:ext uri="{BB962C8B-B14F-4D97-AF65-F5344CB8AC3E}">
        <p14:creationId xmlns:p14="http://schemas.microsoft.com/office/powerpoint/2010/main" val="3143584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fr-FR" dirty="0" smtClean="0"/>
              <a:t>CPAM DE LA CORREZE</a:t>
            </a:r>
          </a:p>
          <a:p>
            <a:r>
              <a:rPr lang="fr-FR" dirty="0" smtClean="0"/>
              <a:t>SERVICE GDR-RCPS-AOS-DNS ESANTE</a:t>
            </a:r>
          </a:p>
          <a:p>
            <a:r>
              <a:rPr lang="fr-FR" dirty="0" smtClean="0"/>
              <a:t>rps.cpam-correze@assurance-maladie.fr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7"/>
          </p:nvPr>
        </p:nvSpPr>
        <p:spPr>
          <a:xfrm>
            <a:off x="4392341" y="3746501"/>
            <a:ext cx="3766921" cy="1683627"/>
          </a:xfrm>
        </p:spPr>
        <p:txBody>
          <a:bodyPr/>
          <a:lstStyle/>
          <a:p>
            <a:r>
              <a:rPr lang="fr-FR" dirty="0" smtClean="0"/>
              <a:t>Christele WARZYNIAK</a:t>
            </a:r>
            <a:endParaRPr lang="fr-FR" dirty="0"/>
          </a:p>
          <a:p>
            <a:r>
              <a:rPr lang="fr-FR" dirty="0" smtClean="0"/>
              <a:t>Responsable du service</a:t>
            </a:r>
            <a:endParaRPr lang="fr-FR" dirty="0"/>
          </a:p>
          <a:p>
            <a:r>
              <a:rPr lang="fr-FR" dirty="0" smtClean="0"/>
              <a:t>christelle.warzyniak@assurance-maladie.fr</a:t>
            </a:r>
          </a:p>
          <a:p>
            <a:r>
              <a:rPr lang="fr-FR" dirty="0" smtClean="0"/>
              <a:t>06 66 41 23 40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583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01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CONTEXTE SOCIO-ECONOMIQUE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196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fr-FR" dirty="0" smtClean="0"/>
              <a:t>DONNEES DEMOGRAPHIQUES DES PROFESSIONNELS DE SANTE DU TERRITOIRE</a:t>
            </a:r>
            <a:endParaRPr lang="fr-FR" dirty="0"/>
          </a:p>
        </p:txBody>
      </p:sp>
      <p:pic>
        <p:nvPicPr>
          <p:cNvPr id="12" name="Espace réservé du contenu 11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615682" y="1700808"/>
            <a:ext cx="5880847" cy="467309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9600" y="6465118"/>
            <a:ext cx="14830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b="1" dirty="0">
                <a:solidFill>
                  <a:srgbClr val="C25252"/>
                </a:solidFill>
                <a:latin typeface="OPENSANS"/>
              </a:rPr>
              <a:t>Données SNDS (</a:t>
            </a:r>
            <a:r>
              <a:rPr lang="fr-FR" sz="800" b="1" dirty="0" err="1">
                <a:solidFill>
                  <a:srgbClr val="C25252"/>
                </a:solidFill>
                <a:latin typeface="OPENSANS"/>
              </a:rPr>
              <a:t>Nov</a:t>
            </a:r>
            <a:r>
              <a:rPr lang="fr-FR" sz="800" b="1" dirty="0">
                <a:solidFill>
                  <a:srgbClr val="C25252"/>
                </a:solidFill>
                <a:latin typeface="OPENSANS"/>
              </a:rPr>
              <a:t> 2025)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939945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fr-FR" dirty="0" smtClean="0"/>
              <a:t>DONNEES DEMOGRAPHIQUES DES PROFESSIONNELS DE SANTE DU TERRITOIRE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684" y="1688917"/>
            <a:ext cx="5401429" cy="6858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684" y="2454136"/>
            <a:ext cx="5458587" cy="42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84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481693" y="1489755"/>
            <a:ext cx="11315700" cy="4796744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0C419A"/>
                </a:solidFill>
              </a:rPr>
              <a:t>Données 2025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C419A"/>
                </a:solidFill>
              </a:rPr>
              <a:t>Médecins généralistes </a:t>
            </a:r>
          </a:p>
          <a:p>
            <a:pPr algn="just"/>
            <a:r>
              <a:rPr lang="fr-FR" dirty="0" smtClean="0">
                <a:solidFill>
                  <a:srgbClr val="0C419A"/>
                </a:solidFill>
              </a:rPr>
              <a:t>174 MG </a:t>
            </a:r>
            <a:r>
              <a:rPr lang="fr-FR" dirty="0" smtClean="0">
                <a:solidFill>
                  <a:srgbClr val="0C419A"/>
                </a:solidFill>
              </a:rPr>
              <a:t>au </a:t>
            </a:r>
            <a:r>
              <a:rPr lang="fr-FR" dirty="0" smtClean="0">
                <a:solidFill>
                  <a:srgbClr val="0C419A"/>
                </a:solidFill>
              </a:rPr>
              <a:t>31/12/2025</a:t>
            </a:r>
            <a:endParaRPr lang="fr-FR" dirty="0" smtClean="0">
              <a:solidFill>
                <a:srgbClr val="0C419A"/>
              </a:solidFill>
            </a:endParaRPr>
          </a:p>
          <a:p>
            <a:pPr algn="just"/>
            <a:r>
              <a:rPr lang="fr-FR" dirty="0" smtClean="0">
                <a:solidFill>
                  <a:srgbClr val="0C419A"/>
                </a:solidFill>
              </a:rPr>
              <a:t>Sur le territoire CLS : </a:t>
            </a:r>
            <a:r>
              <a:rPr lang="fr-FR" dirty="0" smtClean="0">
                <a:solidFill>
                  <a:srgbClr val="0C419A"/>
                </a:solidFill>
              </a:rPr>
              <a:t>1 installation </a:t>
            </a:r>
            <a:r>
              <a:rPr lang="fr-FR" dirty="0" smtClean="0">
                <a:solidFill>
                  <a:srgbClr val="0C419A"/>
                </a:solidFill>
              </a:rPr>
              <a:t>et 1 départ </a:t>
            </a:r>
            <a:r>
              <a:rPr lang="fr-FR" dirty="0" smtClean="0">
                <a:solidFill>
                  <a:srgbClr val="0C419A"/>
                </a:solidFill>
              </a:rPr>
              <a:t> </a:t>
            </a:r>
            <a:r>
              <a:rPr lang="fr-FR" dirty="0" smtClean="0">
                <a:solidFill>
                  <a:srgbClr val="0C419A"/>
                </a:solidFill>
              </a:rPr>
              <a:t>en </a:t>
            </a:r>
            <a:r>
              <a:rPr lang="fr-FR" dirty="0" smtClean="0">
                <a:solidFill>
                  <a:srgbClr val="0C419A"/>
                </a:solidFill>
              </a:rPr>
              <a:t>2025</a:t>
            </a:r>
          </a:p>
          <a:p>
            <a:pPr algn="just"/>
            <a:endParaRPr lang="fr-FR" dirty="0" smtClean="0">
              <a:solidFill>
                <a:srgbClr val="0C419A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C419A"/>
                </a:solidFill>
              </a:rPr>
              <a:t>Médecins spécialistes </a:t>
            </a:r>
          </a:p>
          <a:p>
            <a:pPr algn="just"/>
            <a:r>
              <a:rPr lang="fr-FR" dirty="0" smtClean="0">
                <a:solidFill>
                  <a:srgbClr val="0C419A"/>
                </a:solidFill>
              </a:rPr>
              <a:t> </a:t>
            </a:r>
            <a:r>
              <a:rPr lang="fr-FR" dirty="0" smtClean="0">
                <a:solidFill>
                  <a:srgbClr val="0C419A"/>
                </a:solidFill>
              </a:rPr>
              <a:t>148 SP</a:t>
            </a:r>
          </a:p>
          <a:p>
            <a:pPr algn="just"/>
            <a:r>
              <a:rPr lang="fr-FR" dirty="0">
                <a:solidFill>
                  <a:srgbClr val="0C419A"/>
                </a:solidFill>
              </a:rPr>
              <a:t>S</a:t>
            </a:r>
            <a:r>
              <a:rPr lang="fr-FR" dirty="0" smtClean="0">
                <a:solidFill>
                  <a:srgbClr val="0C419A"/>
                </a:solidFill>
              </a:rPr>
              <a:t>ur </a:t>
            </a:r>
            <a:r>
              <a:rPr lang="fr-FR" dirty="0" smtClean="0">
                <a:solidFill>
                  <a:srgbClr val="0C419A"/>
                </a:solidFill>
              </a:rPr>
              <a:t>le territoire du CLS en </a:t>
            </a:r>
            <a:r>
              <a:rPr lang="fr-FR" dirty="0" smtClean="0">
                <a:solidFill>
                  <a:srgbClr val="0C419A"/>
                </a:solidFill>
              </a:rPr>
              <a:t>2025 : 2 installations (2 psychiatres : 1 sur Tulle et 1 sur </a:t>
            </a:r>
            <a:r>
              <a:rPr lang="fr-FR" dirty="0" err="1" smtClean="0">
                <a:solidFill>
                  <a:srgbClr val="0C419A"/>
                </a:solidFill>
              </a:rPr>
              <a:t>Cornil</a:t>
            </a:r>
            <a:r>
              <a:rPr lang="fr-FR" dirty="0" smtClean="0">
                <a:solidFill>
                  <a:srgbClr val="0C419A"/>
                </a:solidFill>
              </a:rPr>
              <a:t> )</a:t>
            </a:r>
            <a:endParaRPr lang="fr-FR" dirty="0" smtClean="0">
              <a:solidFill>
                <a:srgbClr val="0C419A"/>
              </a:solidFill>
            </a:endParaRPr>
          </a:p>
          <a:p>
            <a:pPr algn="just"/>
            <a:endParaRPr lang="fr-FR" dirty="0" smtClean="0">
              <a:solidFill>
                <a:srgbClr val="0C419A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5A587B-5814-4D9B-9598-FE9CB954CB01}" type="slidenum">
              <a:rPr lang="fr-FR" smtClean="0"/>
              <a:t>5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98660" y="372318"/>
            <a:ext cx="11196000" cy="1114817"/>
          </a:xfrm>
        </p:spPr>
        <p:txBody>
          <a:bodyPr/>
          <a:lstStyle/>
          <a:p>
            <a:r>
              <a:rPr lang="fr-FR" dirty="0" smtClean="0"/>
              <a:t>DEMOGRAPHIE MEDICALE EN CORREZE FOCUS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727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fr-FR" dirty="0" smtClean="0"/>
              <a:t>DONNEES DEMOGRAPHIQUES POPULATION DU TERRITOIRE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914400" y="1681443"/>
            <a:ext cx="10174941" cy="429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86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fr-FR" dirty="0" smtClean="0"/>
              <a:t>DONNEES DE POPULATION EN TERME D’EXONERATION ALD ET DE C2S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60" y="1719813"/>
            <a:ext cx="10985128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92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02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ETAT DE SANTE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507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PREVALENCE DES PATHOLOGIES DANS LA POPULATION CONSOMMANTE </a:t>
            </a:r>
            <a:br>
              <a:rPr lang="fr-FR" dirty="0" smtClean="0"/>
            </a:br>
            <a:endParaRPr lang="fr-FR" sz="16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7495366" y="2427782"/>
            <a:ext cx="3208254" cy="2019930"/>
          </a:xfrm>
        </p:spPr>
        <p:txBody>
          <a:bodyPr/>
          <a:lstStyle/>
          <a:p>
            <a:r>
              <a:rPr lang="fr-FR" b="1" i="1" dirty="0"/>
              <a:t>INDICATION DES 5 PREVALENCES MAJEURES (EN NOMBRE DE PATIENTS) PAR PATHOLOGIE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60" y="1624430"/>
            <a:ext cx="6590984" cy="327550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61" y="4914771"/>
            <a:ext cx="6590984" cy="13784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55859" y="5369859"/>
            <a:ext cx="3845858" cy="464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dirty="0">
                <a:solidFill>
                  <a:srgbClr val="333333"/>
                </a:solidFill>
                <a:latin typeface="OPENSANS"/>
              </a:rPr>
              <a:t>source DCIR/SNDS/SNIIRAM (Année glissante du 01/07/2024 au 30/06/2025)</a:t>
            </a:r>
          </a:p>
          <a:p>
            <a:pPr algn="r"/>
            <a:r>
              <a:rPr lang="fr-FR" sz="800" dirty="0">
                <a:solidFill>
                  <a:srgbClr val="333333"/>
                </a:solidFill>
                <a:latin typeface="OPENSANS"/>
              </a:rPr>
              <a:t>* cf. CNIL (neutralisation)</a:t>
            </a:r>
          </a:p>
          <a:p>
            <a:pPr algn="r"/>
            <a:r>
              <a:rPr lang="fr-FR" sz="800" dirty="0">
                <a:solidFill>
                  <a:srgbClr val="333333"/>
                </a:solidFill>
                <a:latin typeface="OPENSANS"/>
              </a:rPr>
              <a:t> </a:t>
            </a:r>
            <a:endParaRPr lang="fr-FR" sz="800" b="0" i="0" dirty="0">
              <a:solidFill>
                <a:srgbClr val="333333"/>
              </a:solidFill>
              <a:effectLst/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1848050295"/>
      </p:ext>
    </p:extLst>
  </p:cSld>
  <p:clrMapOvr>
    <a:masterClrMapping/>
  </p:clrMapOvr>
</p:sld>
</file>

<file path=ppt/theme/theme1.xml><?xml version="1.0" encoding="utf-8"?>
<a:theme xmlns:a="http://schemas.openxmlformats.org/drawingml/2006/main" name="dec2020-MASQUEPPT">
  <a:themeElements>
    <a:clrScheme name="CNAM">
      <a:dk1>
        <a:srgbClr val="0C419A"/>
      </a:dk1>
      <a:lt1>
        <a:sysClr val="window" lastClr="FFFFFF"/>
      </a:lt1>
      <a:dk2>
        <a:srgbClr val="007FAD"/>
      </a:dk2>
      <a:lt2>
        <a:srgbClr val="545859"/>
      </a:lt2>
      <a:accent1>
        <a:srgbClr val="298478"/>
      </a:accent1>
      <a:accent2>
        <a:srgbClr val="C74E5A"/>
      </a:accent2>
      <a:accent3>
        <a:srgbClr val="007FAD"/>
      </a:accent3>
      <a:accent4>
        <a:srgbClr val="A05EB5"/>
      </a:accent4>
      <a:accent5>
        <a:srgbClr val="5E74B8"/>
      </a:accent5>
      <a:accent6>
        <a:srgbClr val="E11A81"/>
      </a:accent6>
      <a:hlink>
        <a:srgbClr val="0C419A"/>
      </a:hlink>
      <a:folHlink>
        <a:srgbClr val="5458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AM_Template_PowerPoint_v4" id="{26C22B8F-5E05-F14C-9CB3-B37F511AC7C6}" vid="{59AAAB99-C36C-9647-8E13-E76025E32F4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dec2020-MASQUEPPT</Template>
  <TotalTime>1120</TotalTime>
  <Words>388</Words>
  <Application>Microsoft Office PowerPoint</Application>
  <PresentationFormat>Grand écran</PresentationFormat>
  <Paragraphs>83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OPENSANS</vt:lpstr>
      <vt:lpstr>Symbol</vt:lpstr>
      <vt:lpstr>Wingdings</vt:lpstr>
      <vt:lpstr>dec2020-MASQUEPPT</vt:lpstr>
      <vt:lpstr>DONNEES COMPLEMENTAIRES DU TERRITOIRE  CPAM DE LA CORREZE</vt:lpstr>
      <vt:lpstr>Présentation PowerPoint</vt:lpstr>
      <vt:lpstr>DONNEES DEMOGRAPHIQUES DES PROFESSIONNELS DE SANTE DU TERRITOIRE</vt:lpstr>
      <vt:lpstr>DONNEES DEMOGRAPHIQUES DES PROFESSIONNELS DE SANTE DU TERRITOIRE</vt:lpstr>
      <vt:lpstr>DEMOGRAPHIE MEDICALE EN CORREZE FOCUS</vt:lpstr>
      <vt:lpstr>DONNEES DEMOGRAPHIQUES POPULATION DU TERRITOIRE</vt:lpstr>
      <vt:lpstr>DONNEES DE POPULATION EN TERME D’EXONERATION ALD ET DE C2S</vt:lpstr>
      <vt:lpstr>Présentation PowerPoint</vt:lpstr>
      <vt:lpstr>PREVALENCE DES PATHOLOGIES DANS LA POPULATION CONSOMMANTE  </vt:lpstr>
      <vt:lpstr>Présentation PowerPoint</vt:lpstr>
      <vt:lpstr>POPULATION CONSOMMANTE NON COUVERTE PAR UN MEDECIN TRAITANT</vt:lpstr>
      <vt:lpstr>POPULATION CONSOMMANTE NON COUVERTE PAR UN MEDECIN TRAITANT</vt:lpstr>
      <vt:lpstr>DEPISTAGES DES CANCERS </vt:lpstr>
      <vt:lpstr>DEPISTAGES ORGANISES DES CANCERS – FOCUS PERSONNES EN FRAGILITE </vt:lpstr>
      <vt:lpstr>DEPISTAGES ORGANISES DES CANCERS – FOCUS PERSONNES EN FRAGILITE </vt:lpstr>
      <vt:lpstr>DEPISTAGES ORGANISES DES CANCERS – FOCUS PERSONNES EN FRAGILITE </vt:lpstr>
      <vt:lpstr>Présentation PowerPoint</vt:lpstr>
      <vt:lpstr>  L’ORGANISATION DES SOINS </vt:lpstr>
      <vt:lpstr>Présentation PowerPoint</vt:lpstr>
    </vt:vector>
  </TitlesOfParts>
  <Company>CNAMTS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DONNEES DEMOGRAPHIQUES DU TERRITOIRE</dc:title>
  <dc:creator>WARZYNIAK CHRISTELE (CPAM CORREZE)</dc:creator>
  <cp:lastModifiedBy>WARZYNIAK CHRISTELE (CPAM CORREZE)</cp:lastModifiedBy>
  <cp:revision>53</cp:revision>
  <cp:lastPrinted>2025-01-22T15:17:33Z</cp:lastPrinted>
  <dcterms:created xsi:type="dcterms:W3CDTF">2023-01-16T18:20:52Z</dcterms:created>
  <dcterms:modified xsi:type="dcterms:W3CDTF">2026-01-28T13:15:09Z</dcterms:modified>
</cp:coreProperties>
</file>