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1"/>
  </p:notesMasterIdLst>
  <p:sldIdLst>
    <p:sldId id="257" r:id="rId2"/>
    <p:sldId id="475" r:id="rId3"/>
    <p:sldId id="275" r:id="rId4"/>
    <p:sldId id="292" r:id="rId5"/>
    <p:sldId id="472" r:id="rId6"/>
    <p:sldId id="343" r:id="rId7"/>
    <p:sldId id="379" r:id="rId8"/>
    <p:sldId id="466" r:id="rId9"/>
    <p:sldId id="265" r:id="rId10"/>
    <p:sldId id="380" r:id="rId11"/>
    <p:sldId id="381" r:id="rId12"/>
    <p:sldId id="443" r:id="rId13"/>
    <p:sldId id="382" r:id="rId14"/>
    <p:sldId id="395" r:id="rId15"/>
    <p:sldId id="383" r:id="rId16"/>
    <p:sldId id="353" r:id="rId17"/>
    <p:sldId id="447" r:id="rId18"/>
    <p:sldId id="266" r:id="rId19"/>
    <p:sldId id="363" r:id="rId20"/>
    <p:sldId id="411" r:id="rId21"/>
    <p:sldId id="416" r:id="rId22"/>
    <p:sldId id="423" r:id="rId23"/>
    <p:sldId id="322" r:id="rId24"/>
    <p:sldId id="418" r:id="rId25"/>
    <p:sldId id="267" r:id="rId26"/>
    <p:sldId id="422" r:id="rId27"/>
    <p:sldId id="384" r:id="rId28"/>
    <p:sldId id="385" r:id="rId29"/>
    <p:sldId id="425" r:id="rId30"/>
    <p:sldId id="386" r:id="rId31"/>
    <p:sldId id="428" r:id="rId32"/>
    <p:sldId id="473" r:id="rId33"/>
    <p:sldId id="478" r:id="rId34"/>
    <p:sldId id="430" r:id="rId35"/>
    <p:sldId id="387" r:id="rId36"/>
    <p:sldId id="457" r:id="rId37"/>
    <p:sldId id="458" r:id="rId38"/>
    <p:sldId id="268" r:id="rId39"/>
    <p:sldId id="388" r:id="rId40"/>
    <p:sldId id="389" r:id="rId41"/>
    <p:sldId id="464" r:id="rId42"/>
    <p:sldId id="390" r:id="rId43"/>
    <p:sldId id="391" r:id="rId44"/>
    <p:sldId id="392" r:id="rId45"/>
    <p:sldId id="439" r:id="rId46"/>
    <p:sldId id="346" r:id="rId47"/>
    <p:sldId id="351" r:id="rId48"/>
    <p:sldId id="372" r:id="rId49"/>
    <p:sldId id="352" r:id="rId50"/>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CF1882-058D-F21E-D3B3-E02D675744B6}" name="FERNANDEZ Céline" initials="CF" userId="S::celine.fernandez@ville-tulle.fr::187ddcd4-700a-4358-b641-5608e19f8e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DB"/>
    <a:srgbClr val="FDE5CB"/>
    <a:srgbClr val="000000"/>
    <a:srgbClr val="A2E22E"/>
    <a:srgbClr val="CBE3F1"/>
    <a:srgbClr val="FEF4E6"/>
    <a:srgbClr val="D9F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19" autoAdjust="0"/>
    <p:restoredTop sz="94660"/>
  </p:normalViewPr>
  <p:slideViewPr>
    <p:cSldViewPr snapToGrid="0">
      <p:cViewPr varScale="1">
        <p:scale>
          <a:sx n="107" d="100"/>
          <a:sy n="107" d="100"/>
        </p:scale>
        <p:origin x="1590" y="10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5" d="100"/>
          <a:sy n="55" d="100"/>
        </p:scale>
        <p:origin x="3307" y="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DADAFC-579C-4096-A801-1651A4CAC5A2}" type="doc">
      <dgm:prSet loTypeId="urn:microsoft.com/office/officeart/2005/8/layout/vList6" loCatId="list" qsTypeId="urn:microsoft.com/office/officeart/2005/8/quickstyle/simple2" qsCatId="simple" csTypeId="urn:microsoft.com/office/officeart/2005/8/colors/accent1_2" csCatId="accent1" phldr="1"/>
      <dgm:spPr/>
      <dgm:t>
        <a:bodyPr/>
        <a:lstStyle/>
        <a:p>
          <a:endParaRPr lang="fr-FR"/>
        </a:p>
      </dgm:t>
    </dgm:pt>
    <dgm:pt modelId="{BB29A2A2-B525-4138-B2DA-C8B7AE808243}">
      <dgm:prSet phldrT="[Texte]" custT="1"/>
      <dgm:spPr/>
      <dgm:t>
        <a:bodyPr anchor="t"/>
        <a:lstStyle/>
        <a:p>
          <a:r>
            <a:rPr lang="fr-FR" sz="1400" b="1" dirty="0"/>
            <a:t>Christèle WARZYNIAK, </a:t>
          </a:r>
        </a:p>
        <a:p>
          <a:r>
            <a:rPr lang="fr-FR" sz="1400" dirty="0">
              <a:effectLst/>
              <a:latin typeface="Arial" panose="020B0604020202020204" pitchFamily="34" charset="0"/>
              <a:ea typeface="Calibri" panose="020F0502020204030204" pitchFamily="34" charset="0"/>
            </a:rPr>
            <a:t>Responsable du service GDR-RPS-PRADO </a:t>
          </a:r>
          <a:endParaRPr lang="fr-FR" sz="1400" dirty="0">
            <a:latin typeface="Times New Roman" panose="02020603050405020304" pitchFamily="18" charset="0"/>
            <a:ea typeface="Calibri" panose="020F0502020204030204" pitchFamily="34" charset="0"/>
          </a:endParaRPr>
        </a:p>
        <a:p>
          <a:r>
            <a:rPr lang="fr-FR" sz="1400" dirty="0"/>
            <a:t>Caisse Primaire d’Assurance Maladie (CPAM) de la Corrèze</a:t>
          </a:r>
        </a:p>
      </dgm:t>
    </dgm:pt>
    <dgm:pt modelId="{AB14E7E4-1781-4EB0-89B9-CA6FDBEBB63C}" type="parTrans" cxnId="{3DC14571-657D-4157-84B8-101FAB64A5C4}">
      <dgm:prSet/>
      <dgm:spPr/>
      <dgm:t>
        <a:bodyPr/>
        <a:lstStyle/>
        <a:p>
          <a:endParaRPr lang="fr-FR"/>
        </a:p>
      </dgm:t>
    </dgm:pt>
    <dgm:pt modelId="{C83A9AA9-3DFD-4232-B15E-059BF9EB6E76}" type="sibTrans" cxnId="{3DC14571-657D-4157-84B8-101FAB64A5C4}">
      <dgm:prSet/>
      <dgm:spPr/>
      <dgm:t>
        <a:bodyPr/>
        <a:lstStyle/>
        <a:p>
          <a:endParaRPr lang="fr-FR"/>
        </a:p>
      </dgm:t>
    </dgm:pt>
    <dgm:pt modelId="{09D8F724-67C1-4A38-9D2C-CC0B9EC12D32}">
      <dgm:prSet phldrT="[Texte]" custT="1"/>
      <dgm:spPr/>
      <dgm:t>
        <a:bodyPr anchor="ctr"/>
        <a:lstStyle/>
        <a:p>
          <a:pPr marL="57150" lvl="1" indent="0" algn="l" defTabSz="466725">
            <a:lnSpc>
              <a:spcPct val="90000"/>
            </a:lnSpc>
            <a:spcBef>
              <a:spcPct val="0"/>
            </a:spcBef>
            <a:spcAft>
              <a:spcPct val="15000"/>
            </a:spcAft>
          </a:pPr>
          <a:r>
            <a:rPr lang="fr-FR" sz="1200" b="1" dirty="0"/>
            <a:t> Rappel des prévalences des pathologies sur notre territoire</a:t>
          </a:r>
          <a:endParaRPr lang="fr-FR" sz="1100" b="0" dirty="0"/>
        </a:p>
      </dgm:t>
    </dgm:pt>
    <dgm:pt modelId="{E9B6ABAD-07B0-4260-8A8F-C3C5D8EB2E88}" type="parTrans" cxnId="{4EC2A54D-20B7-493F-B847-9D4756607A7A}">
      <dgm:prSet/>
      <dgm:spPr/>
      <dgm:t>
        <a:bodyPr/>
        <a:lstStyle/>
        <a:p>
          <a:endParaRPr lang="fr-FR"/>
        </a:p>
      </dgm:t>
    </dgm:pt>
    <dgm:pt modelId="{7552D0FE-E16F-4847-B0B9-44903FC31581}" type="sibTrans" cxnId="{4EC2A54D-20B7-493F-B847-9D4756607A7A}">
      <dgm:prSet/>
      <dgm:spPr/>
      <dgm:t>
        <a:bodyPr/>
        <a:lstStyle/>
        <a:p>
          <a:endParaRPr lang="fr-FR"/>
        </a:p>
      </dgm:t>
    </dgm:pt>
    <dgm:pt modelId="{028A736D-7302-42CF-B8FE-763BD724659A}">
      <dgm:prSet phldrT="[Texte]" custT="1"/>
      <dgm:spPr/>
      <dgm:t>
        <a:bodyPr anchor="t"/>
        <a:lstStyle/>
        <a:p>
          <a:endParaRPr lang="fr-FR" sz="1400" b="1" dirty="0">
            <a:latin typeface="Arial "/>
          </a:endParaRPr>
        </a:p>
        <a:p>
          <a:r>
            <a:rPr lang="fr-FR" sz="1400" b="1" dirty="0">
              <a:latin typeface="Arial "/>
            </a:rPr>
            <a:t>Audrey ROUCHAUD, </a:t>
          </a:r>
        </a:p>
        <a:p>
          <a:r>
            <a:rPr lang="fr-FR" sz="1400" dirty="0">
              <a:latin typeface="Arial "/>
              <a:ea typeface="Calibri" panose="020F0502020204030204" pitchFamily="34" charset="0"/>
            </a:rPr>
            <a:t>Chargée d’études</a:t>
          </a:r>
        </a:p>
        <a:p>
          <a:r>
            <a:rPr lang="fr-FR" sz="1400" dirty="0">
              <a:latin typeface="Arial "/>
              <a:ea typeface="Calibri" panose="020F0502020204030204" pitchFamily="34" charset="0"/>
            </a:rPr>
            <a:t>Observatoire Régional de Santé (ORS)</a:t>
          </a:r>
          <a:endParaRPr lang="fr-FR" sz="1400" dirty="0">
            <a:latin typeface="Arial "/>
          </a:endParaRPr>
        </a:p>
      </dgm:t>
    </dgm:pt>
    <dgm:pt modelId="{C70EC4D9-F4C1-4FDB-8D05-A261F192FEFA}" type="parTrans" cxnId="{E7BE1EFE-A0A3-489E-951E-1E508DB58E04}">
      <dgm:prSet/>
      <dgm:spPr/>
      <dgm:t>
        <a:bodyPr/>
        <a:lstStyle/>
        <a:p>
          <a:endParaRPr lang="fr-FR"/>
        </a:p>
      </dgm:t>
    </dgm:pt>
    <dgm:pt modelId="{EE378C5C-B9F3-4F8F-A5C0-6EDB6AA4DC54}" type="sibTrans" cxnId="{E7BE1EFE-A0A3-489E-951E-1E508DB58E04}">
      <dgm:prSet/>
      <dgm:spPr/>
      <dgm:t>
        <a:bodyPr/>
        <a:lstStyle/>
        <a:p>
          <a:endParaRPr lang="fr-FR"/>
        </a:p>
      </dgm:t>
    </dgm:pt>
    <dgm:pt modelId="{64D4380D-FCF8-4C78-928A-09F40098A856}">
      <dgm:prSet phldrT="[Texte]" custT="1"/>
      <dgm:spPr/>
      <dgm:t>
        <a:bodyPr anchor="ctr"/>
        <a:lstStyle/>
        <a:p>
          <a:pPr>
            <a:buFontTx/>
            <a:buNone/>
          </a:pPr>
          <a:r>
            <a:rPr lang="fr-FR" sz="1200" b="1" dirty="0">
              <a:effectLst/>
              <a:ea typeface="Aptos" panose="020B0004020202020204" pitchFamily="34" charset="0"/>
              <a:cs typeface="Times New Roman" panose="02020603050405020304" pitchFamily="18" charset="0"/>
            </a:rPr>
            <a:t>   Présentation des indicateurs de santé mentale sur le territoire de Tulle et son agglo :</a:t>
          </a:r>
          <a:endParaRPr lang="fr-FR" sz="1200" dirty="0"/>
        </a:p>
      </dgm:t>
    </dgm:pt>
    <dgm:pt modelId="{67FAB1AF-41CB-43C9-8178-2CE6CA464180}" type="parTrans" cxnId="{16856063-BD4A-4807-B0A5-301A1BAED099}">
      <dgm:prSet/>
      <dgm:spPr/>
      <dgm:t>
        <a:bodyPr/>
        <a:lstStyle/>
        <a:p>
          <a:endParaRPr lang="fr-FR"/>
        </a:p>
      </dgm:t>
    </dgm:pt>
    <dgm:pt modelId="{D3A2CA23-82BA-417D-936F-22EFFBF82749}" type="sibTrans" cxnId="{16856063-BD4A-4807-B0A5-301A1BAED099}">
      <dgm:prSet/>
      <dgm:spPr/>
      <dgm:t>
        <a:bodyPr/>
        <a:lstStyle/>
        <a:p>
          <a:endParaRPr lang="fr-FR"/>
        </a:p>
      </dgm:t>
    </dgm:pt>
    <dgm:pt modelId="{1A3F96CE-3955-4647-8033-B77CE89C2855}">
      <dgm:prSet custT="1"/>
      <dgm:spPr/>
      <dgm:t>
        <a:bodyPr anchor="ctr"/>
        <a:lstStyle/>
        <a:p>
          <a:pPr>
            <a:buFont typeface="Arial" panose="020B0604020202020204" pitchFamily="34" charset="0"/>
            <a:buChar char="•"/>
          </a:pPr>
          <a:r>
            <a:rPr lang="fr-FR" sz="1200" dirty="0">
              <a:effectLst/>
              <a:ea typeface="Aptos" panose="020B0004020202020204" pitchFamily="34" charset="0"/>
              <a:cs typeface="Times New Roman" panose="02020603050405020304" pitchFamily="18" charset="0"/>
            </a:rPr>
            <a:t>Indice de vieillissement largement supérieur au taux national </a:t>
          </a:r>
        </a:p>
      </dgm:t>
    </dgm:pt>
    <dgm:pt modelId="{EE877EB0-9CBA-4D3D-8249-055C2117F8BD}" type="parTrans" cxnId="{F93766A6-7751-4660-B6A1-7B208CC46F91}">
      <dgm:prSet/>
      <dgm:spPr/>
      <dgm:t>
        <a:bodyPr/>
        <a:lstStyle/>
        <a:p>
          <a:endParaRPr lang="fr-FR"/>
        </a:p>
      </dgm:t>
    </dgm:pt>
    <dgm:pt modelId="{74C8BCA4-7FC7-4C70-9C98-0F16CE840D8A}" type="sibTrans" cxnId="{F93766A6-7751-4660-B6A1-7B208CC46F91}">
      <dgm:prSet/>
      <dgm:spPr/>
      <dgm:t>
        <a:bodyPr/>
        <a:lstStyle/>
        <a:p>
          <a:endParaRPr lang="fr-FR"/>
        </a:p>
      </dgm:t>
    </dgm:pt>
    <dgm:pt modelId="{42F9211D-78F2-477C-8420-BDCA4D15C1B1}">
      <dgm:prSet custT="1"/>
      <dgm:spPr/>
      <dgm:t>
        <a:bodyPr anchor="ctr"/>
        <a:lstStyle/>
        <a:p>
          <a:pPr>
            <a:buFont typeface="Arial" panose="020B0604020202020204" pitchFamily="34" charset="0"/>
            <a:buChar char="•"/>
          </a:pPr>
          <a:r>
            <a:rPr lang="fr-FR" sz="1200" dirty="0">
              <a:effectLst/>
              <a:ea typeface="Aptos" panose="020B0004020202020204" pitchFamily="34" charset="0"/>
              <a:cs typeface="Times New Roman" panose="02020603050405020304" pitchFamily="18" charset="0"/>
            </a:rPr>
            <a:t>Au 01/11/2025, 3356 bénéficiaires sont pris en charge pour une maladie psychiatrique </a:t>
          </a:r>
        </a:p>
      </dgm:t>
    </dgm:pt>
    <dgm:pt modelId="{379E863A-A639-4253-BB4D-A5D7DB5989EC}" type="parTrans" cxnId="{7EEF4A90-C627-44E4-9782-A58FB45F91E5}">
      <dgm:prSet/>
      <dgm:spPr/>
      <dgm:t>
        <a:bodyPr/>
        <a:lstStyle/>
        <a:p>
          <a:endParaRPr lang="fr-FR"/>
        </a:p>
      </dgm:t>
    </dgm:pt>
    <dgm:pt modelId="{B1529569-17D7-4053-A5B6-D145579C3265}" type="sibTrans" cxnId="{7EEF4A90-C627-44E4-9782-A58FB45F91E5}">
      <dgm:prSet/>
      <dgm:spPr/>
      <dgm:t>
        <a:bodyPr/>
        <a:lstStyle/>
        <a:p>
          <a:endParaRPr lang="fr-FR"/>
        </a:p>
      </dgm:t>
    </dgm:pt>
    <dgm:pt modelId="{2EC6369C-3F17-49B0-8F8E-9D4F4EC54245}">
      <dgm:prSet custT="1"/>
      <dgm:spPr/>
      <dgm:t>
        <a:bodyPr anchor="ctr"/>
        <a:lstStyle/>
        <a:p>
          <a:pPr marL="57150" lvl="1" indent="0" algn="l" defTabSz="466725">
            <a:lnSpc>
              <a:spcPct val="90000"/>
            </a:lnSpc>
            <a:spcBef>
              <a:spcPct val="0"/>
            </a:spcBef>
            <a:spcAft>
              <a:spcPct val="15000"/>
            </a:spcAft>
          </a:pPr>
          <a:r>
            <a:rPr lang="fr-FR" sz="1200" b="1" dirty="0"/>
            <a:t> Accès aux soins dentaires très compliqué</a:t>
          </a:r>
        </a:p>
      </dgm:t>
    </dgm:pt>
    <dgm:pt modelId="{8BA0185A-628C-4E86-8A43-A2B928CFF1D9}" type="parTrans" cxnId="{107D3338-5406-46C4-9C4B-A4B9AABE6F4C}">
      <dgm:prSet/>
      <dgm:spPr/>
      <dgm:t>
        <a:bodyPr/>
        <a:lstStyle/>
        <a:p>
          <a:endParaRPr lang="fr-FR"/>
        </a:p>
      </dgm:t>
    </dgm:pt>
    <dgm:pt modelId="{8E8A47E9-4CA8-436C-B880-AE39979D974E}" type="sibTrans" cxnId="{107D3338-5406-46C4-9C4B-A4B9AABE6F4C}">
      <dgm:prSet/>
      <dgm:spPr/>
      <dgm:t>
        <a:bodyPr/>
        <a:lstStyle/>
        <a:p>
          <a:endParaRPr lang="fr-FR"/>
        </a:p>
      </dgm:t>
    </dgm:pt>
    <dgm:pt modelId="{3D0ACA52-7ACB-4C26-AF8F-4493A275477C}">
      <dgm:prSet custT="1"/>
      <dgm:spPr/>
      <dgm:t>
        <a:bodyPr anchor="ctr"/>
        <a:lstStyle/>
        <a:p>
          <a:pPr marL="57150" lvl="1" indent="0" algn="l" defTabSz="466725">
            <a:lnSpc>
              <a:spcPct val="90000"/>
            </a:lnSpc>
            <a:spcBef>
              <a:spcPct val="0"/>
            </a:spcBef>
            <a:spcAft>
              <a:spcPct val="15000"/>
            </a:spcAft>
          </a:pPr>
          <a:r>
            <a:rPr lang="fr-FR" sz="1200" b="1" dirty="0"/>
            <a:t> Fragilité sociale +++ </a:t>
          </a:r>
          <a:r>
            <a:rPr lang="fr-FR" sz="1200" b="0" dirty="0"/>
            <a:t>(⬈ </a:t>
          </a:r>
          <a:r>
            <a:rPr lang="fr-FR" sz="1200" dirty="0"/>
            <a:t>recours à la C2S (ancienne CMU))</a:t>
          </a:r>
          <a:endParaRPr lang="fr-FR" sz="1200" b="1" dirty="0"/>
        </a:p>
      </dgm:t>
    </dgm:pt>
    <dgm:pt modelId="{A1B5F6B2-75CC-49E9-BA8C-ACB0587DF028}" type="parTrans" cxnId="{AF4094EA-7578-4914-BF58-5B1A44464F50}">
      <dgm:prSet/>
      <dgm:spPr/>
      <dgm:t>
        <a:bodyPr/>
        <a:lstStyle/>
        <a:p>
          <a:endParaRPr lang="fr-FR"/>
        </a:p>
      </dgm:t>
    </dgm:pt>
    <dgm:pt modelId="{2D2E2497-C175-46A9-901A-94EDFC85234D}" type="sibTrans" cxnId="{AF4094EA-7578-4914-BF58-5B1A44464F50}">
      <dgm:prSet/>
      <dgm:spPr/>
      <dgm:t>
        <a:bodyPr/>
        <a:lstStyle/>
        <a:p>
          <a:endParaRPr lang="fr-FR"/>
        </a:p>
      </dgm:t>
    </dgm:pt>
    <dgm:pt modelId="{7F154C79-9575-4FF9-9A9D-84C37E381449}">
      <dgm:prSet phldrT="[Texte]" custT="1"/>
      <dgm:spPr/>
      <dgm:t>
        <a:bodyPr anchor="ctr"/>
        <a:lstStyle/>
        <a:p>
          <a:pPr marL="57150" lvl="1" indent="0" algn="l" defTabSz="466725">
            <a:lnSpc>
              <a:spcPct val="90000"/>
            </a:lnSpc>
            <a:spcBef>
              <a:spcPct val="0"/>
            </a:spcBef>
            <a:spcAft>
              <a:spcPct val="15000"/>
            </a:spcAft>
          </a:pPr>
          <a:r>
            <a:rPr lang="fr-FR" sz="1200" b="1" dirty="0"/>
            <a:t> 29 médecins libéraux sur le territoire de Tulle et son agglo (au 30/11/25)</a:t>
          </a:r>
          <a:endParaRPr lang="fr-FR" sz="1100" b="0" dirty="0"/>
        </a:p>
      </dgm:t>
    </dgm:pt>
    <dgm:pt modelId="{2052D7DF-6140-446A-902E-D5A382A0DCF9}" type="parTrans" cxnId="{E4CDF0D9-E283-4D3D-B209-9F2A29FC827E}">
      <dgm:prSet/>
      <dgm:spPr/>
      <dgm:t>
        <a:bodyPr/>
        <a:lstStyle/>
        <a:p>
          <a:endParaRPr lang="fr-FR"/>
        </a:p>
      </dgm:t>
    </dgm:pt>
    <dgm:pt modelId="{2441D69A-4508-458D-A1AD-AF7DB5521405}" type="sibTrans" cxnId="{E4CDF0D9-E283-4D3D-B209-9F2A29FC827E}">
      <dgm:prSet/>
      <dgm:spPr/>
      <dgm:t>
        <a:bodyPr/>
        <a:lstStyle/>
        <a:p>
          <a:endParaRPr lang="fr-FR"/>
        </a:p>
      </dgm:t>
    </dgm:pt>
    <dgm:pt modelId="{037CC62F-E92C-4926-8F6C-D43317AFD9E9}" type="pres">
      <dgm:prSet presAssocID="{52DADAFC-579C-4096-A801-1651A4CAC5A2}" presName="Name0" presStyleCnt="0">
        <dgm:presLayoutVars>
          <dgm:dir/>
          <dgm:animLvl val="lvl"/>
          <dgm:resizeHandles/>
        </dgm:presLayoutVars>
      </dgm:prSet>
      <dgm:spPr/>
    </dgm:pt>
    <dgm:pt modelId="{AA253F38-BE01-4EC6-86F3-E849924398B9}" type="pres">
      <dgm:prSet presAssocID="{BB29A2A2-B525-4138-B2DA-C8B7AE808243}" presName="linNode" presStyleCnt="0"/>
      <dgm:spPr/>
    </dgm:pt>
    <dgm:pt modelId="{612BF3CC-B65B-4A77-A556-E9166C777037}" type="pres">
      <dgm:prSet presAssocID="{BB29A2A2-B525-4138-B2DA-C8B7AE808243}" presName="parentShp" presStyleLbl="node1" presStyleIdx="0" presStyleCnt="2" custLinFactNeighborX="-21389" custLinFactNeighborY="118">
        <dgm:presLayoutVars>
          <dgm:bulletEnabled val="1"/>
        </dgm:presLayoutVars>
      </dgm:prSet>
      <dgm:spPr/>
    </dgm:pt>
    <dgm:pt modelId="{91DE5003-526A-4420-B54F-174C8E247865}" type="pres">
      <dgm:prSet presAssocID="{BB29A2A2-B525-4138-B2DA-C8B7AE808243}" presName="childShp" presStyleLbl="bgAccFollowNode1" presStyleIdx="0" presStyleCnt="2">
        <dgm:presLayoutVars>
          <dgm:bulletEnabled val="1"/>
        </dgm:presLayoutVars>
      </dgm:prSet>
      <dgm:spPr/>
    </dgm:pt>
    <dgm:pt modelId="{BD6EDBBC-F887-457A-84BB-1DA8068A38CF}" type="pres">
      <dgm:prSet presAssocID="{C83A9AA9-3DFD-4232-B15E-059BF9EB6E76}" presName="spacing" presStyleCnt="0"/>
      <dgm:spPr/>
    </dgm:pt>
    <dgm:pt modelId="{5E70BD22-7438-4DA0-A2C4-8F9D30CCCF15}" type="pres">
      <dgm:prSet presAssocID="{028A736D-7302-42CF-B8FE-763BD724659A}" presName="linNode" presStyleCnt="0"/>
      <dgm:spPr/>
    </dgm:pt>
    <dgm:pt modelId="{69AB1AA3-E411-4C7A-BABD-AD3FD35350CA}" type="pres">
      <dgm:prSet presAssocID="{028A736D-7302-42CF-B8FE-763BD724659A}" presName="parentShp" presStyleLbl="node1" presStyleIdx="1" presStyleCnt="2">
        <dgm:presLayoutVars>
          <dgm:bulletEnabled val="1"/>
        </dgm:presLayoutVars>
      </dgm:prSet>
      <dgm:spPr/>
    </dgm:pt>
    <dgm:pt modelId="{3EC4A26D-40B1-4E4C-9506-5466062ADE69}" type="pres">
      <dgm:prSet presAssocID="{028A736D-7302-42CF-B8FE-763BD724659A}" presName="childShp" presStyleLbl="bgAccFollowNode1" presStyleIdx="1" presStyleCnt="2">
        <dgm:presLayoutVars>
          <dgm:bulletEnabled val="1"/>
        </dgm:presLayoutVars>
      </dgm:prSet>
      <dgm:spPr/>
    </dgm:pt>
  </dgm:ptLst>
  <dgm:cxnLst>
    <dgm:cxn modelId="{1D9B4C0D-6AC1-4900-8CBB-512386BD32A1}" type="presOf" srcId="{2EC6369C-3F17-49B0-8F8E-9D4F4EC54245}" destId="{91DE5003-526A-4420-B54F-174C8E247865}" srcOrd="0" destOrd="2" presId="urn:microsoft.com/office/officeart/2005/8/layout/vList6"/>
    <dgm:cxn modelId="{5D0B7015-00BD-4DF9-8CAF-EE1624E21964}" type="presOf" srcId="{1A3F96CE-3955-4647-8033-B77CE89C2855}" destId="{3EC4A26D-40B1-4E4C-9506-5466062ADE69}" srcOrd="0" destOrd="1" presId="urn:microsoft.com/office/officeart/2005/8/layout/vList6"/>
    <dgm:cxn modelId="{107D3338-5406-46C4-9C4B-A4B9AABE6F4C}" srcId="{BB29A2A2-B525-4138-B2DA-C8B7AE808243}" destId="{2EC6369C-3F17-49B0-8F8E-9D4F4EC54245}" srcOrd="2" destOrd="0" parTransId="{8BA0185A-628C-4E86-8A43-A2B928CFF1D9}" sibTransId="{8E8A47E9-4CA8-436C-B880-AE39979D974E}"/>
    <dgm:cxn modelId="{16856063-BD4A-4807-B0A5-301A1BAED099}" srcId="{028A736D-7302-42CF-B8FE-763BD724659A}" destId="{64D4380D-FCF8-4C78-928A-09F40098A856}" srcOrd="0" destOrd="0" parTransId="{67FAB1AF-41CB-43C9-8178-2CE6CA464180}" sibTransId="{D3A2CA23-82BA-417D-936F-22EFFBF82749}"/>
    <dgm:cxn modelId="{058BD865-E095-48EE-B8B4-190561EDCD77}" type="presOf" srcId="{7F154C79-9575-4FF9-9A9D-84C37E381449}" destId="{91DE5003-526A-4420-B54F-174C8E247865}" srcOrd="0" destOrd="1" presId="urn:microsoft.com/office/officeart/2005/8/layout/vList6"/>
    <dgm:cxn modelId="{5E637069-501A-482D-86A6-FE1129D0E2CC}" type="presOf" srcId="{09D8F724-67C1-4A38-9D2C-CC0B9EC12D32}" destId="{91DE5003-526A-4420-B54F-174C8E247865}" srcOrd="0" destOrd="0" presId="urn:microsoft.com/office/officeart/2005/8/layout/vList6"/>
    <dgm:cxn modelId="{4EC2A54D-20B7-493F-B847-9D4756607A7A}" srcId="{BB29A2A2-B525-4138-B2DA-C8B7AE808243}" destId="{09D8F724-67C1-4A38-9D2C-CC0B9EC12D32}" srcOrd="0" destOrd="0" parTransId="{E9B6ABAD-07B0-4260-8A8F-C3C5D8EB2E88}" sibTransId="{7552D0FE-E16F-4847-B0B9-44903FC31581}"/>
    <dgm:cxn modelId="{1833104E-0B2C-4FE8-829F-DAB3360DC8DA}" type="presOf" srcId="{64D4380D-FCF8-4C78-928A-09F40098A856}" destId="{3EC4A26D-40B1-4E4C-9506-5466062ADE69}" srcOrd="0" destOrd="0" presId="urn:microsoft.com/office/officeart/2005/8/layout/vList6"/>
    <dgm:cxn modelId="{42580B70-E483-49CB-B6CB-078E4E652855}" type="presOf" srcId="{52DADAFC-579C-4096-A801-1651A4CAC5A2}" destId="{037CC62F-E92C-4926-8F6C-D43317AFD9E9}" srcOrd="0" destOrd="0" presId="urn:microsoft.com/office/officeart/2005/8/layout/vList6"/>
    <dgm:cxn modelId="{3DC14571-657D-4157-84B8-101FAB64A5C4}" srcId="{52DADAFC-579C-4096-A801-1651A4CAC5A2}" destId="{BB29A2A2-B525-4138-B2DA-C8B7AE808243}" srcOrd="0" destOrd="0" parTransId="{AB14E7E4-1781-4EB0-89B9-CA6FDBEBB63C}" sibTransId="{C83A9AA9-3DFD-4232-B15E-059BF9EB6E76}"/>
    <dgm:cxn modelId="{5DB29D7E-BCFD-4A8B-9722-757376AB64BF}" type="presOf" srcId="{3D0ACA52-7ACB-4C26-AF8F-4493A275477C}" destId="{91DE5003-526A-4420-B54F-174C8E247865}" srcOrd="0" destOrd="3" presId="urn:microsoft.com/office/officeart/2005/8/layout/vList6"/>
    <dgm:cxn modelId="{7EEF4A90-C627-44E4-9782-A58FB45F91E5}" srcId="{64D4380D-FCF8-4C78-928A-09F40098A856}" destId="{42F9211D-78F2-477C-8420-BDCA4D15C1B1}" srcOrd="1" destOrd="0" parTransId="{379E863A-A639-4253-BB4D-A5D7DB5989EC}" sibTransId="{B1529569-17D7-4053-A5B6-D145579C3265}"/>
    <dgm:cxn modelId="{D16A8792-FA34-45A4-A222-A18B8F266AE4}" type="presOf" srcId="{BB29A2A2-B525-4138-B2DA-C8B7AE808243}" destId="{612BF3CC-B65B-4A77-A556-E9166C777037}" srcOrd="0" destOrd="0" presId="urn:microsoft.com/office/officeart/2005/8/layout/vList6"/>
    <dgm:cxn modelId="{F93766A6-7751-4660-B6A1-7B208CC46F91}" srcId="{64D4380D-FCF8-4C78-928A-09F40098A856}" destId="{1A3F96CE-3955-4647-8033-B77CE89C2855}" srcOrd="0" destOrd="0" parTransId="{EE877EB0-9CBA-4D3D-8249-055C2117F8BD}" sibTransId="{74C8BCA4-7FC7-4C70-9C98-0F16CE840D8A}"/>
    <dgm:cxn modelId="{0EAF23AE-4A34-4B4A-BCB8-7DCE78C7488C}" type="presOf" srcId="{42F9211D-78F2-477C-8420-BDCA4D15C1B1}" destId="{3EC4A26D-40B1-4E4C-9506-5466062ADE69}" srcOrd="0" destOrd="2" presId="urn:microsoft.com/office/officeart/2005/8/layout/vList6"/>
    <dgm:cxn modelId="{E4CDF0D9-E283-4D3D-B209-9F2A29FC827E}" srcId="{BB29A2A2-B525-4138-B2DA-C8B7AE808243}" destId="{7F154C79-9575-4FF9-9A9D-84C37E381449}" srcOrd="1" destOrd="0" parTransId="{2052D7DF-6140-446A-902E-D5A382A0DCF9}" sibTransId="{2441D69A-4508-458D-A1AD-AF7DB5521405}"/>
    <dgm:cxn modelId="{0FBB58DC-F4CF-420B-88B8-9DB24A8E6660}" type="presOf" srcId="{028A736D-7302-42CF-B8FE-763BD724659A}" destId="{69AB1AA3-E411-4C7A-BABD-AD3FD35350CA}" srcOrd="0" destOrd="0" presId="urn:microsoft.com/office/officeart/2005/8/layout/vList6"/>
    <dgm:cxn modelId="{AF4094EA-7578-4914-BF58-5B1A44464F50}" srcId="{BB29A2A2-B525-4138-B2DA-C8B7AE808243}" destId="{3D0ACA52-7ACB-4C26-AF8F-4493A275477C}" srcOrd="3" destOrd="0" parTransId="{A1B5F6B2-75CC-49E9-BA8C-ACB0587DF028}" sibTransId="{2D2E2497-C175-46A9-901A-94EDFC85234D}"/>
    <dgm:cxn modelId="{E7BE1EFE-A0A3-489E-951E-1E508DB58E04}" srcId="{52DADAFC-579C-4096-A801-1651A4CAC5A2}" destId="{028A736D-7302-42CF-B8FE-763BD724659A}" srcOrd="1" destOrd="0" parTransId="{C70EC4D9-F4C1-4FDB-8D05-A261F192FEFA}" sibTransId="{EE378C5C-B9F3-4F8F-A5C0-6EDB6AA4DC54}"/>
    <dgm:cxn modelId="{BC2745B5-A008-4064-9151-5D6D4F74F1F6}" type="presParOf" srcId="{037CC62F-E92C-4926-8F6C-D43317AFD9E9}" destId="{AA253F38-BE01-4EC6-86F3-E849924398B9}" srcOrd="0" destOrd="0" presId="urn:microsoft.com/office/officeart/2005/8/layout/vList6"/>
    <dgm:cxn modelId="{EE43BB88-91C8-4006-9169-4728E9724C8B}" type="presParOf" srcId="{AA253F38-BE01-4EC6-86F3-E849924398B9}" destId="{612BF3CC-B65B-4A77-A556-E9166C777037}" srcOrd="0" destOrd="0" presId="urn:microsoft.com/office/officeart/2005/8/layout/vList6"/>
    <dgm:cxn modelId="{E2495032-76E6-4F80-9828-D4330EE157E0}" type="presParOf" srcId="{AA253F38-BE01-4EC6-86F3-E849924398B9}" destId="{91DE5003-526A-4420-B54F-174C8E247865}" srcOrd="1" destOrd="0" presId="urn:microsoft.com/office/officeart/2005/8/layout/vList6"/>
    <dgm:cxn modelId="{87DE0387-4851-4DA5-AD1D-BB7827FF19FD}" type="presParOf" srcId="{037CC62F-E92C-4926-8F6C-D43317AFD9E9}" destId="{BD6EDBBC-F887-457A-84BB-1DA8068A38CF}" srcOrd="1" destOrd="0" presId="urn:microsoft.com/office/officeart/2005/8/layout/vList6"/>
    <dgm:cxn modelId="{6809EA72-37F8-4053-B9B0-516D97C1E96D}" type="presParOf" srcId="{037CC62F-E92C-4926-8F6C-D43317AFD9E9}" destId="{5E70BD22-7438-4DA0-A2C4-8F9D30CCCF15}" srcOrd="2" destOrd="0" presId="urn:microsoft.com/office/officeart/2005/8/layout/vList6"/>
    <dgm:cxn modelId="{AD03D0CB-AF47-4CA6-9A7D-7D0EB64D120A}" type="presParOf" srcId="{5E70BD22-7438-4DA0-A2C4-8F9D30CCCF15}" destId="{69AB1AA3-E411-4C7A-BABD-AD3FD35350CA}" srcOrd="0" destOrd="0" presId="urn:microsoft.com/office/officeart/2005/8/layout/vList6"/>
    <dgm:cxn modelId="{BE5C060E-1238-4FD8-AA9C-D718B643BC48}" type="presParOf" srcId="{5E70BD22-7438-4DA0-A2C4-8F9D30CCCF15}" destId="{3EC4A26D-40B1-4E4C-9506-5466062ADE69}"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800BA25-87D0-4A61-96A6-89F906FA697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fr-FR"/>
        </a:p>
      </dgm:t>
    </dgm:pt>
    <dgm:pt modelId="{A08F7BB1-2DF9-4E11-9334-66580A7E9309}">
      <dgm:prSet phldrT="[Texte]" custT="1"/>
      <dgm:spPr>
        <a:solidFill>
          <a:srgbClr val="A1C639"/>
        </a:solidFill>
      </dgm:spPr>
      <dgm:t>
        <a:bodyPr/>
        <a:lstStyle/>
        <a:p>
          <a:r>
            <a:rPr lang="fr-FR" sz="3600" dirty="0">
              <a:latin typeface="Myriad Pro Cond" panose="020B0506030403020204" pitchFamily="34" charset="0"/>
            </a:rPr>
            <a:t>Développer un </a:t>
          </a:r>
          <a:r>
            <a:rPr lang="fr-FR" sz="3200" dirty="0">
              <a:latin typeface="Myriad Pro Cond" panose="020B0506030403020204" pitchFamily="34" charset="0"/>
            </a:rPr>
            <a:t>environnement</a:t>
          </a:r>
          <a:r>
            <a:rPr lang="fr-FR" sz="3600" dirty="0">
              <a:latin typeface="Myriad Pro Cond" panose="020B0506030403020204" pitchFamily="34" charset="0"/>
            </a:rPr>
            <a:t> favorable à la santé</a:t>
          </a:r>
        </a:p>
      </dgm:t>
    </dgm:pt>
    <dgm:pt modelId="{CF34D089-0284-4728-B64E-18D6941CD90B}" type="parTrans" cxnId="{F071E10E-DEC9-4920-B2B7-65A30912C248}">
      <dgm:prSet/>
      <dgm:spPr/>
      <dgm:t>
        <a:bodyPr/>
        <a:lstStyle/>
        <a:p>
          <a:endParaRPr lang="fr-FR"/>
        </a:p>
      </dgm:t>
    </dgm:pt>
    <dgm:pt modelId="{556B570A-DF06-40CA-84E9-E8B532115815}" type="sibTrans" cxnId="{F071E10E-DEC9-4920-B2B7-65A30912C248}">
      <dgm:prSet/>
      <dgm:spPr/>
      <dgm:t>
        <a:bodyPr/>
        <a:lstStyle/>
        <a:p>
          <a:endParaRPr lang="fr-FR"/>
        </a:p>
      </dgm:t>
    </dgm:pt>
    <dgm:pt modelId="{A3449754-86A2-4E11-9DF4-FC429FCAC793}">
      <dgm:prSet phldrT="[Texte]" custT="1"/>
      <dgm:spPr>
        <a:solidFill>
          <a:srgbClr val="E5EFC9"/>
        </a:solidFill>
      </dgm:spPr>
      <dgm:t>
        <a:bodyPr/>
        <a:lstStyle/>
        <a:p>
          <a:r>
            <a:rPr lang="fr-FR" sz="2400" dirty="0">
              <a:solidFill>
                <a:schemeClr val="tx1"/>
              </a:solidFill>
              <a:latin typeface="Myriad Pro Cond" panose="020B0506030403020204" pitchFamily="34" charset="0"/>
            </a:rPr>
            <a:t>Soutenir le développement d’habitat favorable à la santé</a:t>
          </a:r>
        </a:p>
      </dgm:t>
    </dgm:pt>
    <dgm:pt modelId="{1ABE326F-8C24-4C8F-A079-4E6EB5BCA241}" type="parTrans" cxnId="{E901306B-5CB1-4C2B-9CE3-7090A00017BA}">
      <dgm:prSet/>
      <dgm:spPr>
        <a:ln>
          <a:solidFill>
            <a:schemeClr val="tx1"/>
          </a:solidFill>
        </a:ln>
      </dgm:spPr>
      <dgm:t>
        <a:bodyPr/>
        <a:lstStyle/>
        <a:p>
          <a:endParaRPr lang="fr-FR"/>
        </a:p>
      </dgm:t>
    </dgm:pt>
    <dgm:pt modelId="{F965A1A8-7242-4FAA-BE3F-7BE4D892C0EB}" type="sibTrans" cxnId="{E901306B-5CB1-4C2B-9CE3-7090A00017BA}">
      <dgm:prSet/>
      <dgm:spPr/>
      <dgm:t>
        <a:bodyPr/>
        <a:lstStyle/>
        <a:p>
          <a:endParaRPr lang="fr-FR"/>
        </a:p>
      </dgm:t>
    </dgm:pt>
    <dgm:pt modelId="{6313336B-EFC4-4002-8BD1-8188E0EE6F98}">
      <dgm:prSet phldrT="[Texte]" custT="1"/>
      <dgm:spPr>
        <a:solidFill>
          <a:srgbClr val="E5EFC9"/>
        </a:solidFill>
      </dgm:spPr>
      <dgm:t>
        <a:bodyPr/>
        <a:lstStyle/>
        <a:p>
          <a:r>
            <a:rPr lang="fr-FR" sz="2400" dirty="0">
              <a:solidFill>
                <a:schemeClr val="tx1"/>
              </a:solidFill>
              <a:latin typeface="Myriad Pro Cond" panose="020B0506030403020204" pitchFamily="34" charset="0"/>
            </a:rPr>
            <a:t>Développer des habitudes et des attitudes de vie favorable à l’environnement</a:t>
          </a:r>
        </a:p>
      </dgm:t>
    </dgm:pt>
    <dgm:pt modelId="{0B1C93D4-E440-44FB-A69C-CFAE737D6720}" type="parTrans" cxnId="{69F6F449-6CA6-4705-84C6-921A2867DB89}">
      <dgm:prSet/>
      <dgm:spPr>
        <a:ln>
          <a:solidFill>
            <a:schemeClr val="tx1"/>
          </a:solidFill>
        </a:ln>
      </dgm:spPr>
      <dgm:t>
        <a:bodyPr/>
        <a:lstStyle/>
        <a:p>
          <a:endParaRPr lang="fr-FR" dirty="0"/>
        </a:p>
      </dgm:t>
    </dgm:pt>
    <dgm:pt modelId="{B0D73CC5-39FE-42C8-AA9F-C002E2942170}" type="sibTrans" cxnId="{69F6F449-6CA6-4705-84C6-921A2867DB89}">
      <dgm:prSet/>
      <dgm:spPr/>
      <dgm:t>
        <a:bodyPr/>
        <a:lstStyle/>
        <a:p>
          <a:endParaRPr lang="fr-FR"/>
        </a:p>
      </dgm:t>
    </dgm:pt>
    <dgm:pt modelId="{F9DBE29F-7734-4F85-B3E9-251A7A11CF4D}">
      <dgm:prSet phldrT="[Texte]" custT="1"/>
      <dgm:spPr>
        <a:solidFill>
          <a:srgbClr val="E5EFC9"/>
        </a:solidFill>
      </dgm:spPr>
      <dgm:t>
        <a:bodyPr/>
        <a:lstStyle/>
        <a:p>
          <a:r>
            <a:rPr lang="fr-FR" sz="2400" dirty="0">
              <a:solidFill>
                <a:schemeClr val="tx1"/>
              </a:solidFill>
              <a:latin typeface="Myriad Pro Cond" panose="020B0506030403020204" pitchFamily="34" charset="0"/>
            </a:rPr>
            <a:t>Veiller à la qualité de l’environnement extérieur</a:t>
          </a:r>
        </a:p>
      </dgm:t>
    </dgm:pt>
    <dgm:pt modelId="{43836331-B499-4AF7-B8CA-AF1721204FED}" type="sibTrans" cxnId="{EC2988D4-583F-44AA-AE4E-700D1F9BC73E}">
      <dgm:prSet/>
      <dgm:spPr/>
      <dgm:t>
        <a:bodyPr/>
        <a:lstStyle/>
        <a:p>
          <a:endParaRPr lang="fr-FR"/>
        </a:p>
      </dgm:t>
    </dgm:pt>
    <dgm:pt modelId="{2973FB77-98D7-4036-984E-F5AC730073E1}" type="parTrans" cxnId="{EC2988D4-583F-44AA-AE4E-700D1F9BC73E}">
      <dgm:prSet/>
      <dgm:spPr>
        <a:ln>
          <a:solidFill>
            <a:schemeClr val="tx1"/>
          </a:solidFill>
        </a:ln>
      </dgm:spPr>
      <dgm:t>
        <a:bodyPr/>
        <a:lstStyle/>
        <a:p>
          <a:endParaRPr lang="fr-FR"/>
        </a:p>
      </dgm:t>
    </dgm:pt>
    <dgm:pt modelId="{6593B1E6-81C0-4AAD-B4F8-9E5D8F291BFF}" type="pres">
      <dgm:prSet presAssocID="{3800BA25-87D0-4A61-96A6-89F906FA6979}" presName="diagram" presStyleCnt="0">
        <dgm:presLayoutVars>
          <dgm:chPref val="1"/>
          <dgm:dir/>
          <dgm:animOne val="branch"/>
          <dgm:animLvl val="lvl"/>
          <dgm:resizeHandles val="exact"/>
        </dgm:presLayoutVars>
      </dgm:prSet>
      <dgm:spPr/>
    </dgm:pt>
    <dgm:pt modelId="{33E9450B-9869-44DB-BBB8-484FB5DA8EEB}" type="pres">
      <dgm:prSet presAssocID="{A08F7BB1-2DF9-4E11-9334-66580A7E9309}" presName="root1" presStyleCnt="0"/>
      <dgm:spPr/>
    </dgm:pt>
    <dgm:pt modelId="{4BEB7268-8BAE-46D5-BE68-16386226390E}" type="pres">
      <dgm:prSet presAssocID="{A08F7BB1-2DF9-4E11-9334-66580A7E9309}" presName="LevelOneTextNode" presStyleLbl="node0" presStyleIdx="0" presStyleCnt="1" custScaleX="99543" custScaleY="223973" custLinFactNeighborX="1900" custLinFactNeighborY="24368">
        <dgm:presLayoutVars>
          <dgm:chPref val="3"/>
        </dgm:presLayoutVars>
      </dgm:prSet>
      <dgm:spPr/>
    </dgm:pt>
    <dgm:pt modelId="{DC906454-F4BD-4893-AC68-B1EA0C781CFC}" type="pres">
      <dgm:prSet presAssocID="{A08F7BB1-2DF9-4E11-9334-66580A7E9309}" presName="level2hierChild" presStyleCnt="0"/>
      <dgm:spPr/>
    </dgm:pt>
    <dgm:pt modelId="{8EE9C795-E0B5-4203-82D7-F95C74EE58DC}" type="pres">
      <dgm:prSet presAssocID="{1ABE326F-8C24-4C8F-A079-4E6EB5BCA241}" presName="conn2-1" presStyleLbl="parChTrans1D2" presStyleIdx="0" presStyleCnt="3"/>
      <dgm:spPr/>
    </dgm:pt>
    <dgm:pt modelId="{1D22BCE6-86EC-4707-B8EA-ACF3D19098E3}" type="pres">
      <dgm:prSet presAssocID="{1ABE326F-8C24-4C8F-A079-4E6EB5BCA241}" presName="connTx" presStyleLbl="parChTrans1D2" presStyleIdx="0" presStyleCnt="3"/>
      <dgm:spPr/>
    </dgm:pt>
    <dgm:pt modelId="{6B676FC8-133F-4093-B964-8A76E7536002}" type="pres">
      <dgm:prSet presAssocID="{A3449754-86A2-4E11-9DF4-FC429FCAC793}" presName="root2" presStyleCnt="0"/>
      <dgm:spPr/>
    </dgm:pt>
    <dgm:pt modelId="{5CCAF3BD-6B81-4394-8380-224B83AFE858}" type="pres">
      <dgm:prSet presAssocID="{A3449754-86A2-4E11-9DF4-FC429FCAC793}" presName="LevelTwoTextNode" presStyleLbl="node2" presStyleIdx="0" presStyleCnt="3" custScaleX="135808" custScaleY="67904" custLinFactNeighborX="-2770" custLinFactNeighborY="38086">
        <dgm:presLayoutVars>
          <dgm:chPref val="3"/>
        </dgm:presLayoutVars>
      </dgm:prSet>
      <dgm:spPr/>
    </dgm:pt>
    <dgm:pt modelId="{1F054867-9DA6-420E-B09D-C88145A82677}" type="pres">
      <dgm:prSet presAssocID="{A3449754-86A2-4E11-9DF4-FC429FCAC793}" presName="level3hierChild" presStyleCnt="0"/>
      <dgm:spPr/>
    </dgm:pt>
    <dgm:pt modelId="{D308CAE5-677E-4AD8-8F45-E60EF415BA63}" type="pres">
      <dgm:prSet presAssocID="{2973FB77-98D7-4036-984E-F5AC730073E1}" presName="conn2-1" presStyleLbl="parChTrans1D2" presStyleIdx="1" presStyleCnt="3"/>
      <dgm:spPr/>
    </dgm:pt>
    <dgm:pt modelId="{AC8DA816-BD71-4A0A-92B6-8A40B264996C}" type="pres">
      <dgm:prSet presAssocID="{2973FB77-98D7-4036-984E-F5AC730073E1}" presName="connTx" presStyleLbl="parChTrans1D2" presStyleIdx="1" presStyleCnt="3"/>
      <dgm:spPr/>
    </dgm:pt>
    <dgm:pt modelId="{41E5056C-1F34-492C-8898-882828B3E4B0}" type="pres">
      <dgm:prSet presAssocID="{F9DBE29F-7734-4F85-B3E9-251A7A11CF4D}" presName="root2" presStyleCnt="0"/>
      <dgm:spPr/>
    </dgm:pt>
    <dgm:pt modelId="{8EA7C6EB-A595-41D9-9E56-F15FD4066C44}" type="pres">
      <dgm:prSet presAssocID="{F9DBE29F-7734-4F85-B3E9-251A7A11CF4D}" presName="LevelTwoTextNode" presStyleLbl="node2" presStyleIdx="1" presStyleCnt="3" custScaleX="135808" custScaleY="67904" custLinFactNeighborX="-2770" custLinFactNeighborY="27401">
        <dgm:presLayoutVars>
          <dgm:chPref val="3"/>
        </dgm:presLayoutVars>
      </dgm:prSet>
      <dgm:spPr/>
    </dgm:pt>
    <dgm:pt modelId="{75ED0132-C813-4397-A8BD-D39B3001AF44}" type="pres">
      <dgm:prSet presAssocID="{F9DBE29F-7734-4F85-B3E9-251A7A11CF4D}" presName="level3hierChild" presStyleCnt="0"/>
      <dgm:spPr/>
    </dgm:pt>
    <dgm:pt modelId="{CBC06DE4-8686-4323-A981-984E5E0F2062}" type="pres">
      <dgm:prSet presAssocID="{0B1C93D4-E440-44FB-A69C-CFAE737D6720}" presName="conn2-1" presStyleLbl="parChTrans1D2" presStyleIdx="2" presStyleCnt="3"/>
      <dgm:spPr/>
    </dgm:pt>
    <dgm:pt modelId="{20ADDA8E-786F-48BD-96BA-04714049B895}" type="pres">
      <dgm:prSet presAssocID="{0B1C93D4-E440-44FB-A69C-CFAE737D6720}" presName="connTx" presStyleLbl="parChTrans1D2" presStyleIdx="2" presStyleCnt="3"/>
      <dgm:spPr/>
    </dgm:pt>
    <dgm:pt modelId="{BD87999C-3CED-4F0A-9816-C4CC3D6791C3}" type="pres">
      <dgm:prSet presAssocID="{6313336B-EFC4-4002-8BD1-8188E0EE6F98}" presName="root2" presStyleCnt="0"/>
      <dgm:spPr/>
    </dgm:pt>
    <dgm:pt modelId="{5DBAD19B-6B90-4D9B-9AFF-9F54D49CC873}" type="pres">
      <dgm:prSet presAssocID="{6313336B-EFC4-4002-8BD1-8188E0EE6F98}" presName="LevelTwoTextNode" presStyleLbl="node2" presStyleIdx="2" presStyleCnt="3" custScaleX="133946" custScaleY="67904" custLinFactNeighborX="-1214" custLinFactNeighborY="16042">
        <dgm:presLayoutVars>
          <dgm:chPref val="3"/>
        </dgm:presLayoutVars>
      </dgm:prSet>
      <dgm:spPr/>
    </dgm:pt>
    <dgm:pt modelId="{02A84111-4B75-48A7-9015-1DE9754CFCFC}" type="pres">
      <dgm:prSet presAssocID="{6313336B-EFC4-4002-8BD1-8188E0EE6F98}" presName="level3hierChild" presStyleCnt="0"/>
      <dgm:spPr/>
    </dgm:pt>
  </dgm:ptLst>
  <dgm:cxnLst>
    <dgm:cxn modelId="{45844A0A-9230-4331-AF0B-EB1EB90322D1}" type="presOf" srcId="{0B1C93D4-E440-44FB-A69C-CFAE737D6720}" destId="{CBC06DE4-8686-4323-A981-984E5E0F2062}" srcOrd="0" destOrd="0" presId="urn:microsoft.com/office/officeart/2005/8/layout/hierarchy2"/>
    <dgm:cxn modelId="{F071E10E-DEC9-4920-B2B7-65A30912C248}" srcId="{3800BA25-87D0-4A61-96A6-89F906FA6979}" destId="{A08F7BB1-2DF9-4E11-9334-66580A7E9309}" srcOrd="0" destOrd="0" parTransId="{CF34D089-0284-4728-B64E-18D6941CD90B}" sibTransId="{556B570A-DF06-40CA-84E9-E8B532115815}"/>
    <dgm:cxn modelId="{D0CDDD33-2D6A-4B43-A2AF-DD171F1A5DE7}" type="presOf" srcId="{2973FB77-98D7-4036-984E-F5AC730073E1}" destId="{AC8DA816-BD71-4A0A-92B6-8A40B264996C}" srcOrd="1" destOrd="0" presId="urn:microsoft.com/office/officeart/2005/8/layout/hierarchy2"/>
    <dgm:cxn modelId="{208F6534-271F-4164-874A-ADA982856157}" type="presOf" srcId="{6313336B-EFC4-4002-8BD1-8188E0EE6F98}" destId="{5DBAD19B-6B90-4D9B-9AFF-9F54D49CC873}" srcOrd="0" destOrd="0" presId="urn:microsoft.com/office/officeart/2005/8/layout/hierarchy2"/>
    <dgm:cxn modelId="{B20C193D-10ED-4EE5-A027-36800E30B255}" type="presOf" srcId="{F9DBE29F-7734-4F85-B3E9-251A7A11CF4D}" destId="{8EA7C6EB-A595-41D9-9E56-F15FD4066C44}" srcOrd="0" destOrd="0" presId="urn:microsoft.com/office/officeart/2005/8/layout/hierarchy2"/>
    <dgm:cxn modelId="{60066D63-BC29-45C9-8C6F-E2D5C5511C46}" type="presOf" srcId="{1ABE326F-8C24-4C8F-A079-4E6EB5BCA241}" destId="{8EE9C795-E0B5-4203-82D7-F95C74EE58DC}" srcOrd="0" destOrd="0" presId="urn:microsoft.com/office/officeart/2005/8/layout/hierarchy2"/>
    <dgm:cxn modelId="{69F6F449-6CA6-4705-84C6-921A2867DB89}" srcId="{A08F7BB1-2DF9-4E11-9334-66580A7E9309}" destId="{6313336B-EFC4-4002-8BD1-8188E0EE6F98}" srcOrd="2" destOrd="0" parTransId="{0B1C93D4-E440-44FB-A69C-CFAE737D6720}" sibTransId="{B0D73CC5-39FE-42C8-AA9F-C002E2942170}"/>
    <dgm:cxn modelId="{E901306B-5CB1-4C2B-9CE3-7090A00017BA}" srcId="{A08F7BB1-2DF9-4E11-9334-66580A7E9309}" destId="{A3449754-86A2-4E11-9DF4-FC429FCAC793}" srcOrd="0" destOrd="0" parTransId="{1ABE326F-8C24-4C8F-A079-4E6EB5BCA241}" sibTransId="{F965A1A8-7242-4FAA-BE3F-7BE4D892C0EB}"/>
    <dgm:cxn modelId="{EE26D84E-ED7F-45B9-B4BA-25678FCE3449}" type="presOf" srcId="{0B1C93D4-E440-44FB-A69C-CFAE737D6720}" destId="{20ADDA8E-786F-48BD-96BA-04714049B895}" srcOrd="1" destOrd="0" presId="urn:microsoft.com/office/officeart/2005/8/layout/hierarchy2"/>
    <dgm:cxn modelId="{80AAA972-CC5A-40B4-8A90-723836E9DCB2}" type="presOf" srcId="{A3449754-86A2-4E11-9DF4-FC429FCAC793}" destId="{5CCAF3BD-6B81-4394-8380-224B83AFE858}" srcOrd="0" destOrd="0" presId="urn:microsoft.com/office/officeart/2005/8/layout/hierarchy2"/>
    <dgm:cxn modelId="{EBDB1883-449E-4E0D-AC38-EB55C1D434C9}" type="presOf" srcId="{3800BA25-87D0-4A61-96A6-89F906FA6979}" destId="{6593B1E6-81C0-4AAD-B4F8-9E5D8F291BFF}" srcOrd="0" destOrd="0" presId="urn:microsoft.com/office/officeart/2005/8/layout/hierarchy2"/>
    <dgm:cxn modelId="{EB0DC1C0-10D7-4722-B618-C7FFCB642840}" type="presOf" srcId="{2973FB77-98D7-4036-984E-F5AC730073E1}" destId="{D308CAE5-677E-4AD8-8F45-E60EF415BA63}" srcOrd="0" destOrd="0" presId="urn:microsoft.com/office/officeart/2005/8/layout/hierarchy2"/>
    <dgm:cxn modelId="{DC6B88CC-863F-4334-B3CA-04491310DB05}" type="presOf" srcId="{A08F7BB1-2DF9-4E11-9334-66580A7E9309}" destId="{4BEB7268-8BAE-46D5-BE68-16386226390E}" srcOrd="0" destOrd="0" presId="urn:microsoft.com/office/officeart/2005/8/layout/hierarchy2"/>
    <dgm:cxn modelId="{EC2988D4-583F-44AA-AE4E-700D1F9BC73E}" srcId="{A08F7BB1-2DF9-4E11-9334-66580A7E9309}" destId="{F9DBE29F-7734-4F85-B3E9-251A7A11CF4D}" srcOrd="1" destOrd="0" parTransId="{2973FB77-98D7-4036-984E-F5AC730073E1}" sibTransId="{43836331-B499-4AF7-B8CA-AF1721204FED}"/>
    <dgm:cxn modelId="{D7F983EA-EC30-4A8C-9649-7F6047D36627}" type="presOf" srcId="{1ABE326F-8C24-4C8F-A079-4E6EB5BCA241}" destId="{1D22BCE6-86EC-4707-B8EA-ACF3D19098E3}" srcOrd="1" destOrd="0" presId="urn:microsoft.com/office/officeart/2005/8/layout/hierarchy2"/>
    <dgm:cxn modelId="{224EED3B-EC39-4A15-A166-44B22DA656F5}" type="presParOf" srcId="{6593B1E6-81C0-4AAD-B4F8-9E5D8F291BFF}" destId="{33E9450B-9869-44DB-BBB8-484FB5DA8EEB}" srcOrd="0" destOrd="0" presId="urn:microsoft.com/office/officeart/2005/8/layout/hierarchy2"/>
    <dgm:cxn modelId="{C1278B66-A1B0-4656-9696-5DCC8A4EC994}" type="presParOf" srcId="{33E9450B-9869-44DB-BBB8-484FB5DA8EEB}" destId="{4BEB7268-8BAE-46D5-BE68-16386226390E}" srcOrd="0" destOrd="0" presId="urn:microsoft.com/office/officeart/2005/8/layout/hierarchy2"/>
    <dgm:cxn modelId="{9226295F-8654-4669-99A7-2715C93FE932}" type="presParOf" srcId="{33E9450B-9869-44DB-BBB8-484FB5DA8EEB}" destId="{DC906454-F4BD-4893-AC68-B1EA0C781CFC}" srcOrd="1" destOrd="0" presId="urn:microsoft.com/office/officeart/2005/8/layout/hierarchy2"/>
    <dgm:cxn modelId="{1A3E531C-9B41-4CD0-8894-ECFE9C467C5B}" type="presParOf" srcId="{DC906454-F4BD-4893-AC68-B1EA0C781CFC}" destId="{8EE9C795-E0B5-4203-82D7-F95C74EE58DC}" srcOrd="0" destOrd="0" presId="urn:microsoft.com/office/officeart/2005/8/layout/hierarchy2"/>
    <dgm:cxn modelId="{8096EAC4-5547-4185-AD4F-D049EB2F1023}" type="presParOf" srcId="{8EE9C795-E0B5-4203-82D7-F95C74EE58DC}" destId="{1D22BCE6-86EC-4707-B8EA-ACF3D19098E3}" srcOrd="0" destOrd="0" presId="urn:microsoft.com/office/officeart/2005/8/layout/hierarchy2"/>
    <dgm:cxn modelId="{4AFAA2D5-BF26-4781-BD1C-3D74C3715E00}" type="presParOf" srcId="{DC906454-F4BD-4893-AC68-B1EA0C781CFC}" destId="{6B676FC8-133F-4093-B964-8A76E7536002}" srcOrd="1" destOrd="0" presId="urn:microsoft.com/office/officeart/2005/8/layout/hierarchy2"/>
    <dgm:cxn modelId="{A6B89F94-1B65-4582-AF08-C9A6F395C731}" type="presParOf" srcId="{6B676FC8-133F-4093-B964-8A76E7536002}" destId="{5CCAF3BD-6B81-4394-8380-224B83AFE858}" srcOrd="0" destOrd="0" presId="urn:microsoft.com/office/officeart/2005/8/layout/hierarchy2"/>
    <dgm:cxn modelId="{D2A8BA4E-70CC-4DFA-BCE6-ACC7F61EB596}" type="presParOf" srcId="{6B676FC8-133F-4093-B964-8A76E7536002}" destId="{1F054867-9DA6-420E-B09D-C88145A82677}" srcOrd="1" destOrd="0" presId="urn:microsoft.com/office/officeart/2005/8/layout/hierarchy2"/>
    <dgm:cxn modelId="{F71C705E-FAD8-4CDE-8FD0-24D717027AA9}" type="presParOf" srcId="{DC906454-F4BD-4893-AC68-B1EA0C781CFC}" destId="{D308CAE5-677E-4AD8-8F45-E60EF415BA63}" srcOrd="2" destOrd="0" presId="urn:microsoft.com/office/officeart/2005/8/layout/hierarchy2"/>
    <dgm:cxn modelId="{05B20AD8-67CB-4450-A19A-8387FD2C1F2F}" type="presParOf" srcId="{D308CAE5-677E-4AD8-8F45-E60EF415BA63}" destId="{AC8DA816-BD71-4A0A-92B6-8A40B264996C}" srcOrd="0" destOrd="0" presId="urn:microsoft.com/office/officeart/2005/8/layout/hierarchy2"/>
    <dgm:cxn modelId="{D6544DB6-F70B-42EF-B131-2FE0BD9CA660}" type="presParOf" srcId="{DC906454-F4BD-4893-AC68-B1EA0C781CFC}" destId="{41E5056C-1F34-492C-8898-882828B3E4B0}" srcOrd="3" destOrd="0" presId="urn:microsoft.com/office/officeart/2005/8/layout/hierarchy2"/>
    <dgm:cxn modelId="{8B5C187A-1DBE-49FA-A377-27E8D7785F91}" type="presParOf" srcId="{41E5056C-1F34-492C-8898-882828B3E4B0}" destId="{8EA7C6EB-A595-41D9-9E56-F15FD4066C44}" srcOrd="0" destOrd="0" presId="urn:microsoft.com/office/officeart/2005/8/layout/hierarchy2"/>
    <dgm:cxn modelId="{2D029C43-64E8-4442-84B3-9088D65AF792}" type="presParOf" srcId="{41E5056C-1F34-492C-8898-882828B3E4B0}" destId="{75ED0132-C813-4397-A8BD-D39B3001AF44}" srcOrd="1" destOrd="0" presId="urn:microsoft.com/office/officeart/2005/8/layout/hierarchy2"/>
    <dgm:cxn modelId="{39351D4E-4116-4D58-A131-06E70908300B}" type="presParOf" srcId="{DC906454-F4BD-4893-AC68-B1EA0C781CFC}" destId="{CBC06DE4-8686-4323-A981-984E5E0F2062}" srcOrd="4" destOrd="0" presId="urn:microsoft.com/office/officeart/2005/8/layout/hierarchy2"/>
    <dgm:cxn modelId="{2D1306E4-9B2E-467E-B30F-1B0FD9F9B0D9}" type="presParOf" srcId="{CBC06DE4-8686-4323-A981-984E5E0F2062}" destId="{20ADDA8E-786F-48BD-96BA-04714049B895}" srcOrd="0" destOrd="0" presId="urn:microsoft.com/office/officeart/2005/8/layout/hierarchy2"/>
    <dgm:cxn modelId="{950F410B-EDF4-4210-904D-AAE44912D24C}" type="presParOf" srcId="{DC906454-F4BD-4893-AC68-B1EA0C781CFC}" destId="{BD87999C-3CED-4F0A-9816-C4CC3D6791C3}" srcOrd="5" destOrd="0" presId="urn:microsoft.com/office/officeart/2005/8/layout/hierarchy2"/>
    <dgm:cxn modelId="{1FAAED62-D0A0-4FFF-827A-0F321BA94E74}" type="presParOf" srcId="{BD87999C-3CED-4F0A-9816-C4CC3D6791C3}" destId="{5DBAD19B-6B90-4D9B-9AFF-9F54D49CC873}" srcOrd="0" destOrd="0" presId="urn:microsoft.com/office/officeart/2005/8/layout/hierarchy2"/>
    <dgm:cxn modelId="{EFBA2318-DA72-4332-A04C-E6FDB60320CB}" type="presParOf" srcId="{BD87999C-3CED-4F0A-9816-C4CC3D6791C3}" destId="{02A84111-4B75-48A7-9015-1DE9754CFCFC}"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6CEF32F-8F9D-4E18-9FEF-D7D2550906FE}" type="doc">
      <dgm:prSet loTypeId="urn:microsoft.com/office/officeart/2005/8/layout/chevron1" loCatId="process" qsTypeId="urn:microsoft.com/office/officeart/2005/8/quickstyle/simple1" qsCatId="simple" csTypeId="urn:microsoft.com/office/officeart/2005/8/colors/accent1_4" csCatId="accent1" phldr="1"/>
      <dgm:spPr/>
    </dgm:pt>
    <dgm:pt modelId="{97692CD5-B2B8-4982-86CE-F9F42C7B29FC}">
      <dgm:prSet phldrT="[Texte]"/>
      <dgm:spPr>
        <a:solidFill>
          <a:srgbClr val="A1C639"/>
        </a:solidFill>
        <a:ln>
          <a:solidFill>
            <a:srgbClr val="A1C639"/>
          </a:solidFill>
        </a:ln>
      </dgm:spPr>
      <dgm:t>
        <a:bodyPr/>
        <a:lstStyle/>
        <a:p>
          <a:r>
            <a:rPr lang="fr-FR" dirty="0">
              <a:latin typeface="Myriad Pro Cond" panose="020B0506030403020204" pitchFamily="34" charset="0"/>
            </a:rPr>
            <a:t>Objectif général</a:t>
          </a:r>
        </a:p>
      </dgm:t>
    </dgm:pt>
    <dgm:pt modelId="{2814B4CF-C49D-42C5-86C5-2C141EAE053C}" type="parTrans" cxnId="{779E1904-DBFB-48AA-A69F-46EEE5ADE142}">
      <dgm:prSet/>
      <dgm:spPr/>
      <dgm:t>
        <a:bodyPr/>
        <a:lstStyle/>
        <a:p>
          <a:endParaRPr lang="fr-FR"/>
        </a:p>
      </dgm:t>
    </dgm:pt>
    <dgm:pt modelId="{4A39749F-7D1F-4CA7-8697-8EB240C326E9}" type="sibTrans" cxnId="{779E1904-DBFB-48AA-A69F-46EEE5ADE142}">
      <dgm:prSet/>
      <dgm:spPr/>
      <dgm:t>
        <a:bodyPr/>
        <a:lstStyle/>
        <a:p>
          <a:endParaRPr lang="fr-FR"/>
        </a:p>
      </dgm:t>
    </dgm:pt>
    <dgm:pt modelId="{BFBD7E49-A39A-4851-92DA-BB96848746BF}">
      <dgm:prSet phldrT="[Texte]"/>
      <dgm:spPr>
        <a:solidFill>
          <a:srgbClr val="E5EFC9"/>
        </a:solidFill>
      </dgm:spPr>
      <dgm:t>
        <a:bodyPr/>
        <a:lstStyle/>
        <a:p>
          <a:r>
            <a:rPr lang="fr-FR" dirty="0">
              <a:solidFill>
                <a:schemeClr val="tx1"/>
              </a:solidFill>
              <a:latin typeface="Myriad Pro Cond" panose="020B0506030403020204" pitchFamily="34" charset="0"/>
            </a:rPr>
            <a:t>Objectifs stratégiques </a:t>
          </a:r>
        </a:p>
      </dgm:t>
    </dgm:pt>
    <dgm:pt modelId="{5D09386E-DAE4-4231-A126-8018CF122167}" type="parTrans" cxnId="{BB24F32C-5C94-46F4-BE20-C9FF429A8A67}">
      <dgm:prSet/>
      <dgm:spPr/>
      <dgm:t>
        <a:bodyPr/>
        <a:lstStyle/>
        <a:p>
          <a:endParaRPr lang="fr-FR"/>
        </a:p>
      </dgm:t>
    </dgm:pt>
    <dgm:pt modelId="{F8CB3682-CAAA-4E8B-8D68-531A621D7684}" type="sibTrans" cxnId="{BB24F32C-5C94-46F4-BE20-C9FF429A8A67}">
      <dgm:prSet/>
      <dgm:spPr/>
      <dgm:t>
        <a:bodyPr/>
        <a:lstStyle/>
        <a:p>
          <a:endParaRPr lang="fr-FR"/>
        </a:p>
      </dgm:t>
    </dgm:pt>
    <dgm:pt modelId="{1A6823F9-1B95-42B7-8A9D-751C5E91A5DA}" type="pres">
      <dgm:prSet presAssocID="{06CEF32F-8F9D-4E18-9FEF-D7D2550906FE}" presName="Name0" presStyleCnt="0">
        <dgm:presLayoutVars>
          <dgm:dir/>
          <dgm:animLvl val="lvl"/>
          <dgm:resizeHandles val="exact"/>
        </dgm:presLayoutVars>
      </dgm:prSet>
      <dgm:spPr/>
    </dgm:pt>
    <dgm:pt modelId="{17FBFA1A-A63A-4100-ACE7-E683E8C44478}" type="pres">
      <dgm:prSet presAssocID="{97692CD5-B2B8-4982-86CE-F9F42C7B29FC}" presName="parTxOnly" presStyleLbl="node1" presStyleIdx="0" presStyleCnt="2" custLinFactNeighborX="-24137">
        <dgm:presLayoutVars>
          <dgm:chMax val="0"/>
          <dgm:chPref val="0"/>
          <dgm:bulletEnabled val="1"/>
        </dgm:presLayoutVars>
      </dgm:prSet>
      <dgm:spPr/>
    </dgm:pt>
    <dgm:pt modelId="{C9F8A859-6354-4AC8-B44E-77CD3DD892F2}" type="pres">
      <dgm:prSet presAssocID="{4A39749F-7D1F-4CA7-8697-8EB240C326E9}" presName="parTxOnlySpace" presStyleCnt="0"/>
      <dgm:spPr/>
    </dgm:pt>
    <dgm:pt modelId="{678F58D4-1E4F-4057-B44A-8D5C632CFA18}" type="pres">
      <dgm:prSet presAssocID="{BFBD7E49-A39A-4851-92DA-BB96848746BF}" presName="parTxOnly" presStyleLbl="node1" presStyleIdx="1" presStyleCnt="2" custLinFactNeighborX="34070" custLinFactNeighborY="2083">
        <dgm:presLayoutVars>
          <dgm:chMax val="0"/>
          <dgm:chPref val="0"/>
          <dgm:bulletEnabled val="1"/>
        </dgm:presLayoutVars>
      </dgm:prSet>
      <dgm:spPr/>
    </dgm:pt>
  </dgm:ptLst>
  <dgm:cxnLst>
    <dgm:cxn modelId="{779E1904-DBFB-48AA-A69F-46EEE5ADE142}" srcId="{06CEF32F-8F9D-4E18-9FEF-D7D2550906FE}" destId="{97692CD5-B2B8-4982-86CE-F9F42C7B29FC}" srcOrd="0" destOrd="0" parTransId="{2814B4CF-C49D-42C5-86C5-2C141EAE053C}" sibTransId="{4A39749F-7D1F-4CA7-8697-8EB240C326E9}"/>
    <dgm:cxn modelId="{BB24F32C-5C94-46F4-BE20-C9FF429A8A67}" srcId="{06CEF32F-8F9D-4E18-9FEF-D7D2550906FE}" destId="{BFBD7E49-A39A-4851-92DA-BB96848746BF}" srcOrd="1" destOrd="0" parTransId="{5D09386E-DAE4-4231-A126-8018CF122167}" sibTransId="{F8CB3682-CAAA-4E8B-8D68-531A621D7684}"/>
    <dgm:cxn modelId="{5890C033-8330-457A-BD79-3A21BDD20B79}" type="presOf" srcId="{06CEF32F-8F9D-4E18-9FEF-D7D2550906FE}" destId="{1A6823F9-1B95-42B7-8A9D-751C5E91A5DA}" srcOrd="0" destOrd="0" presId="urn:microsoft.com/office/officeart/2005/8/layout/chevron1"/>
    <dgm:cxn modelId="{7EF519C7-3B22-487E-AE82-A9C8D46358B6}" type="presOf" srcId="{97692CD5-B2B8-4982-86CE-F9F42C7B29FC}" destId="{17FBFA1A-A63A-4100-ACE7-E683E8C44478}" srcOrd="0" destOrd="0" presId="urn:microsoft.com/office/officeart/2005/8/layout/chevron1"/>
    <dgm:cxn modelId="{D52F86FF-1D8E-4C64-8ABC-134554849E99}" type="presOf" srcId="{BFBD7E49-A39A-4851-92DA-BB96848746BF}" destId="{678F58D4-1E4F-4057-B44A-8D5C632CFA18}" srcOrd="0" destOrd="0" presId="urn:microsoft.com/office/officeart/2005/8/layout/chevron1"/>
    <dgm:cxn modelId="{ED20B8AD-6F10-4311-870A-7AC8D4A05E69}" type="presParOf" srcId="{1A6823F9-1B95-42B7-8A9D-751C5E91A5DA}" destId="{17FBFA1A-A63A-4100-ACE7-E683E8C44478}" srcOrd="0" destOrd="0" presId="urn:microsoft.com/office/officeart/2005/8/layout/chevron1"/>
    <dgm:cxn modelId="{AD2558C7-229D-4574-A06E-D1505A793C74}" type="presParOf" srcId="{1A6823F9-1B95-42B7-8A9D-751C5E91A5DA}" destId="{C9F8A859-6354-4AC8-B44E-77CD3DD892F2}" srcOrd="1" destOrd="0" presId="urn:microsoft.com/office/officeart/2005/8/layout/chevron1"/>
    <dgm:cxn modelId="{3F42C8AB-E005-4A8A-9E12-DA78C25D40EC}" type="presParOf" srcId="{1A6823F9-1B95-42B7-8A9D-751C5E91A5DA}" destId="{678F58D4-1E4F-4057-B44A-8D5C632CFA18}" srcOrd="2"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BA7C219-E3A7-4CD0-8B4C-75A415F56FE4}"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fr-FR"/>
        </a:p>
      </dgm:t>
    </dgm:pt>
    <dgm:pt modelId="{5F07E731-9CE9-405B-8A58-DAB2BFC43368}">
      <dgm:prSet phldrT="[Texte]" custT="1"/>
      <dgm:spPr/>
      <dgm:t>
        <a:bodyPr/>
        <a:lstStyle/>
        <a:p>
          <a:r>
            <a:rPr lang="fr-FR" sz="1400" b="1" dirty="0">
              <a:effectLst>
                <a:outerShdw blurRad="38100" dist="38100" dir="2700000" algn="tl">
                  <a:srgbClr val="000000">
                    <a:alpha val="43137"/>
                  </a:srgbClr>
                </a:outerShdw>
              </a:effectLst>
            </a:rPr>
            <a:t>Initier les actions non engagées en 2025</a:t>
          </a:r>
        </a:p>
      </dgm:t>
    </dgm:pt>
    <dgm:pt modelId="{0492CBE3-5CEE-46D5-A154-7911A876E8BD}" type="parTrans" cxnId="{2FBCF4FB-34AA-49E8-AA68-07880CD389A4}">
      <dgm:prSet/>
      <dgm:spPr/>
      <dgm:t>
        <a:bodyPr/>
        <a:lstStyle/>
        <a:p>
          <a:endParaRPr lang="fr-FR" sz="1900" b="1">
            <a:effectLst>
              <a:outerShdw blurRad="38100" dist="38100" dir="2700000" algn="tl">
                <a:srgbClr val="000000">
                  <a:alpha val="43137"/>
                </a:srgbClr>
              </a:outerShdw>
            </a:effectLst>
          </a:endParaRPr>
        </a:p>
      </dgm:t>
    </dgm:pt>
    <dgm:pt modelId="{E53F0BC1-2139-4419-80FD-BBDB698D6B6C}" type="sibTrans" cxnId="{2FBCF4FB-34AA-49E8-AA68-07880CD389A4}">
      <dgm:prSet/>
      <dgm:spPr/>
      <dgm:t>
        <a:bodyPr/>
        <a:lstStyle/>
        <a:p>
          <a:endParaRPr lang="fr-FR" sz="1900" b="1">
            <a:effectLst>
              <a:outerShdw blurRad="38100" dist="38100" dir="2700000" algn="tl">
                <a:srgbClr val="000000">
                  <a:alpha val="43137"/>
                </a:srgbClr>
              </a:outerShdw>
            </a:effectLst>
          </a:endParaRPr>
        </a:p>
      </dgm:t>
    </dgm:pt>
    <dgm:pt modelId="{5C7A4A4C-F3D6-46FF-B5A4-E57A8E1878C5}">
      <dgm:prSet phldrT="[Texte]" custT="1"/>
      <dgm:spPr/>
      <dgm:t>
        <a:bodyPr/>
        <a:lstStyle/>
        <a:p>
          <a:r>
            <a:rPr lang="fr-FR" sz="1400" b="1" dirty="0">
              <a:effectLst>
                <a:outerShdw blurRad="38100" dist="38100" dir="2700000" algn="tl">
                  <a:srgbClr val="000000">
                    <a:alpha val="43137"/>
                  </a:srgbClr>
                </a:outerShdw>
              </a:effectLst>
            </a:rPr>
            <a:t>Déployer davantage d’actions sur l’Agglo </a:t>
          </a:r>
        </a:p>
      </dgm:t>
    </dgm:pt>
    <dgm:pt modelId="{EF1AB3FD-CABF-4D90-98AB-EAB01E78FDD1}" type="sibTrans" cxnId="{1DF461F0-35D4-447E-974B-D410627B337F}">
      <dgm:prSet/>
      <dgm:spPr/>
      <dgm:t>
        <a:bodyPr/>
        <a:lstStyle/>
        <a:p>
          <a:endParaRPr lang="fr-FR" sz="1900" b="1">
            <a:effectLst>
              <a:outerShdw blurRad="38100" dist="38100" dir="2700000" algn="tl">
                <a:srgbClr val="000000">
                  <a:alpha val="43137"/>
                </a:srgbClr>
              </a:outerShdw>
            </a:effectLst>
          </a:endParaRPr>
        </a:p>
      </dgm:t>
    </dgm:pt>
    <dgm:pt modelId="{C7FA428B-C63E-44A6-83E4-5BF2BFAF989B}" type="parTrans" cxnId="{1DF461F0-35D4-447E-974B-D410627B337F}">
      <dgm:prSet/>
      <dgm:spPr/>
      <dgm:t>
        <a:bodyPr/>
        <a:lstStyle/>
        <a:p>
          <a:endParaRPr lang="fr-FR" sz="1900" b="1">
            <a:effectLst>
              <a:outerShdw blurRad="38100" dist="38100" dir="2700000" algn="tl">
                <a:srgbClr val="000000">
                  <a:alpha val="43137"/>
                </a:srgbClr>
              </a:outerShdw>
            </a:effectLst>
          </a:endParaRPr>
        </a:p>
      </dgm:t>
    </dgm:pt>
    <dgm:pt modelId="{B0E575DA-96BD-43C6-8207-CD943371A0DC}">
      <dgm:prSet custT="1"/>
      <dgm:spPr/>
      <dgm:t>
        <a:bodyPr/>
        <a:lstStyle/>
        <a:p>
          <a:r>
            <a:rPr lang="fr-FR" sz="1400" b="1" dirty="0">
              <a:effectLst>
                <a:outerShdw blurRad="38100" dist="38100" dir="2700000" algn="tl">
                  <a:srgbClr val="000000">
                    <a:alpha val="43137"/>
                  </a:srgbClr>
                </a:outerShdw>
              </a:effectLst>
            </a:rPr>
            <a:t>Poursuivre les actions en cours</a:t>
          </a:r>
        </a:p>
      </dgm:t>
    </dgm:pt>
    <dgm:pt modelId="{4154B59D-8180-4D6B-BA7E-ACACDD039F5C}" type="parTrans" cxnId="{4C9709BB-2724-4D1B-A7B3-7FD6ECC5660C}">
      <dgm:prSet/>
      <dgm:spPr/>
      <dgm:t>
        <a:bodyPr/>
        <a:lstStyle/>
        <a:p>
          <a:endParaRPr lang="fr-FR" sz="1900"/>
        </a:p>
      </dgm:t>
    </dgm:pt>
    <dgm:pt modelId="{D7FECA3B-E0E8-4F1F-8BC2-870975E86FF8}" type="sibTrans" cxnId="{4C9709BB-2724-4D1B-A7B3-7FD6ECC5660C}">
      <dgm:prSet/>
      <dgm:spPr/>
      <dgm:t>
        <a:bodyPr/>
        <a:lstStyle/>
        <a:p>
          <a:endParaRPr lang="fr-FR" sz="1900"/>
        </a:p>
      </dgm:t>
    </dgm:pt>
    <dgm:pt modelId="{A9C1229A-17EF-4CB6-B729-9F0587F415B0}">
      <dgm:prSet phldrT="[Texte]" custT="1"/>
      <dgm:spPr/>
      <dgm:t>
        <a:bodyPr/>
        <a:lstStyle/>
        <a:p>
          <a:r>
            <a:rPr lang="fr-FR" sz="1400" b="1" dirty="0">
              <a:effectLst>
                <a:outerShdw blurRad="38100" dist="38100" dir="2700000" algn="tl">
                  <a:srgbClr val="000000">
                    <a:alpha val="43137"/>
                  </a:srgbClr>
                </a:outerShdw>
              </a:effectLst>
            </a:rPr>
            <a:t>Mobiliser davantage le grand public </a:t>
          </a:r>
        </a:p>
      </dgm:t>
    </dgm:pt>
    <dgm:pt modelId="{36C0F379-4CBA-428D-B51F-51F33E15078D}" type="parTrans" cxnId="{79888CEF-1B66-4CF7-9A7E-1B516AB6E7E8}">
      <dgm:prSet/>
      <dgm:spPr/>
      <dgm:t>
        <a:bodyPr/>
        <a:lstStyle/>
        <a:p>
          <a:endParaRPr lang="fr-FR"/>
        </a:p>
      </dgm:t>
    </dgm:pt>
    <dgm:pt modelId="{10ED578B-1FC2-4EA9-AE56-41DBF58A79AF}" type="sibTrans" cxnId="{79888CEF-1B66-4CF7-9A7E-1B516AB6E7E8}">
      <dgm:prSet/>
      <dgm:spPr/>
      <dgm:t>
        <a:bodyPr/>
        <a:lstStyle/>
        <a:p>
          <a:endParaRPr lang="fr-FR"/>
        </a:p>
      </dgm:t>
    </dgm:pt>
    <dgm:pt modelId="{BC3D7935-69E4-4498-8865-B80730081264}">
      <dgm:prSet custT="1"/>
      <dgm:spPr/>
      <dgm:t>
        <a:bodyPr/>
        <a:lstStyle/>
        <a:p>
          <a:r>
            <a:rPr lang="fr-FR" sz="1400" b="1" dirty="0">
              <a:effectLst>
                <a:outerShdw blurRad="38100" dist="38100" dir="2700000" algn="tl">
                  <a:srgbClr val="000000">
                    <a:alpha val="43137"/>
                  </a:srgbClr>
                </a:outerShdw>
              </a:effectLst>
            </a:rPr>
            <a:t>Améliorer la communication</a:t>
          </a:r>
        </a:p>
      </dgm:t>
    </dgm:pt>
    <dgm:pt modelId="{F213EDE9-B4E8-4C5B-925C-D9B056F44328}" type="parTrans" cxnId="{16195BAB-26FE-4A28-82D3-FE366B57F516}">
      <dgm:prSet/>
      <dgm:spPr/>
      <dgm:t>
        <a:bodyPr/>
        <a:lstStyle/>
        <a:p>
          <a:endParaRPr lang="fr-FR"/>
        </a:p>
      </dgm:t>
    </dgm:pt>
    <dgm:pt modelId="{C54AB4D8-24CA-4F4A-A518-CEF8A71EAD3C}" type="sibTrans" cxnId="{16195BAB-26FE-4A28-82D3-FE366B57F516}">
      <dgm:prSet/>
      <dgm:spPr/>
      <dgm:t>
        <a:bodyPr/>
        <a:lstStyle/>
        <a:p>
          <a:endParaRPr lang="fr-FR"/>
        </a:p>
      </dgm:t>
    </dgm:pt>
    <dgm:pt modelId="{EDE958FF-3C4C-41A0-9E6A-F4FA5634211D}" type="pres">
      <dgm:prSet presAssocID="{0BA7C219-E3A7-4CD0-8B4C-75A415F56FE4}" presName="CompostProcess" presStyleCnt="0">
        <dgm:presLayoutVars>
          <dgm:dir/>
          <dgm:resizeHandles val="exact"/>
        </dgm:presLayoutVars>
      </dgm:prSet>
      <dgm:spPr/>
    </dgm:pt>
    <dgm:pt modelId="{DD3BCB86-80DD-43CE-9361-FFDCAFFB14CC}" type="pres">
      <dgm:prSet presAssocID="{0BA7C219-E3A7-4CD0-8B4C-75A415F56FE4}" presName="arrow" presStyleLbl="bgShp" presStyleIdx="0" presStyleCnt="1"/>
      <dgm:spPr/>
    </dgm:pt>
    <dgm:pt modelId="{D690D5CD-DA54-4DE4-B5CF-78C23800BB47}" type="pres">
      <dgm:prSet presAssocID="{0BA7C219-E3A7-4CD0-8B4C-75A415F56FE4}" presName="linearProcess" presStyleCnt="0"/>
      <dgm:spPr/>
    </dgm:pt>
    <dgm:pt modelId="{EDF573BD-EA66-466F-AA5E-896865A04C01}" type="pres">
      <dgm:prSet presAssocID="{5C7A4A4C-F3D6-46FF-B5A4-E57A8E1878C5}" presName="textNode" presStyleLbl="node1" presStyleIdx="0" presStyleCnt="5">
        <dgm:presLayoutVars>
          <dgm:bulletEnabled val="1"/>
        </dgm:presLayoutVars>
      </dgm:prSet>
      <dgm:spPr/>
    </dgm:pt>
    <dgm:pt modelId="{1918C3F2-5B03-4D33-8DE1-CF54833BEF4B}" type="pres">
      <dgm:prSet presAssocID="{EF1AB3FD-CABF-4D90-98AB-EAB01E78FDD1}" presName="sibTrans" presStyleCnt="0"/>
      <dgm:spPr/>
    </dgm:pt>
    <dgm:pt modelId="{553FD84F-5982-49D7-AE20-A5301DE7AB27}" type="pres">
      <dgm:prSet presAssocID="{A9C1229A-17EF-4CB6-B729-9F0587F415B0}" presName="textNode" presStyleLbl="node1" presStyleIdx="1" presStyleCnt="5">
        <dgm:presLayoutVars>
          <dgm:bulletEnabled val="1"/>
        </dgm:presLayoutVars>
      </dgm:prSet>
      <dgm:spPr/>
    </dgm:pt>
    <dgm:pt modelId="{B9338934-04DD-4DF5-B2FC-DFB07BB38F5E}" type="pres">
      <dgm:prSet presAssocID="{10ED578B-1FC2-4EA9-AE56-41DBF58A79AF}" presName="sibTrans" presStyleCnt="0"/>
      <dgm:spPr/>
    </dgm:pt>
    <dgm:pt modelId="{3E00E473-0A4B-4B8F-B3F3-19B6F010DF72}" type="pres">
      <dgm:prSet presAssocID="{BC3D7935-69E4-4498-8865-B80730081264}" presName="textNode" presStyleLbl="node1" presStyleIdx="2" presStyleCnt="5" custScaleX="115294">
        <dgm:presLayoutVars>
          <dgm:bulletEnabled val="1"/>
        </dgm:presLayoutVars>
      </dgm:prSet>
      <dgm:spPr/>
    </dgm:pt>
    <dgm:pt modelId="{EEF52819-0F89-4F20-82AB-2E640B52E207}" type="pres">
      <dgm:prSet presAssocID="{C54AB4D8-24CA-4F4A-A518-CEF8A71EAD3C}" presName="sibTrans" presStyleCnt="0"/>
      <dgm:spPr/>
    </dgm:pt>
    <dgm:pt modelId="{1577B1E7-FCD6-4236-A51D-BE258FBCD403}" type="pres">
      <dgm:prSet presAssocID="{B0E575DA-96BD-43C6-8207-CD943371A0DC}" presName="textNode" presStyleLbl="node1" presStyleIdx="3" presStyleCnt="5">
        <dgm:presLayoutVars>
          <dgm:bulletEnabled val="1"/>
        </dgm:presLayoutVars>
      </dgm:prSet>
      <dgm:spPr/>
    </dgm:pt>
    <dgm:pt modelId="{2570EA3F-291F-454A-8DD6-572147A7DD8F}" type="pres">
      <dgm:prSet presAssocID="{D7FECA3B-E0E8-4F1F-8BC2-870975E86FF8}" presName="sibTrans" presStyleCnt="0"/>
      <dgm:spPr/>
    </dgm:pt>
    <dgm:pt modelId="{283144A3-8421-41D0-A0DF-05482AEABDD8}" type="pres">
      <dgm:prSet presAssocID="{5F07E731-9CE9-405B-8A58-DAB2BFC43368}" presName="textNode" presStyleLbl="node1" presStyleIdx="4" presStyleCnt="5">
        <dgm:presLayoutVars>
          <dgm:bulletEnabled val="1"/>
        </dgm:presLayoutVars>
      </dgm:prSet>
      <dgm:spPr/>
    </dgm:pt>
  </dgm:ptLst>
  <dgm:cxnLst>
    <dgm:cxn modelId="{12846A0F-54AA-41F2-AB13-74E3FDC6CCE3}" type="presOf" srcId="{0BA7C219-E3A7-4CD0-8B4C-75A415F56FE4}" destId="{EDE958FF-3C4C-41A0-9E6A-F4FA5634211D}" srcOrd="0" destOrd="0" presId="urn:microsoft.com/office/officeart/2005/8/layout/hProcess9"/>
    <dgm:cxn modelId="{348AE51D-84E2-4030-90FE-0E36BB4F1161}" type="presOf" srcId="{5C7A4A4C-F3D6-46FF-B5A4-E57A8E1878C5}" destId="{EDF573BD-EA66-466F-AA5E-896865A04C01}" srcOrd="0" destOrd="0" presId="urn:microsoft.com/office/officeart/2005/8/layout/hProcess9"/>
    <dgm:cxn modelId="{B3EDD84D-11E4-4987-9890-46A4E4A0EFFE}" type="presOf" srcId="{5F07E731-9CE9-405B-8A58-DAB2BFC43368}" destId="{283144A3-8421-41D0-A0DF-05482AEABDD8}" srcOrd="0" destOrd="0" presId="urn:microsoft.com/office/officeart/2005/8/layout/hProcess9"/>
    <dgm:cxn modelId="{8F17766E-A9B0-46EB-AA2E-FF01BA32D6B5}" type="presOf" srcId="{A9C1229A-17EF-4CB6-B729-9F0587F415B0}" destId="{553FD84F-5982-49D7-AE20-A5301DE7AB27}" srcOrd="0" destOrd="0" presId="urn:microsoft.com/office/officeart/2005/8/layout/hProcess9"/>
    <dgm:cxn modelId="{B4527B8A-BF78-4419-96AD-0840FE7D802A}" type="presOf" srcId="{BC3D7935-69E4-4498-8865-B80730081264}" destId="{3E00E473-0A4B-4B8F-B3F3-19B6F010DF72}" srcOrd="0" destOrd="0" presId="urn:microsoft.com/office/officeart/2005/8/layout/hProcess9"/>
    <dgm:cxn modelId="{16195BAB-26FE-4A28-82D3-FE366B57F516}" srcId="{0BA7C219-E3A7-4CD0-8B4C-75A415F56FE4}" destId="{BC3D7935-69E4-4498-8865-B80730081264}" srcOrd="2" destOrd="0" parTransId="{F213EDE9-B4E8-4C5B-925C-D9B056F44328}" sibTransId="{C54AB4D8-24CA-4F4A-A518-CEF8A71EAD3C}"/>
    <dgm:cxn modelId="{2D243AB7-12AE-48F7-B647-2A7F2F745A8A}" type="presOf" srcId="{B0E575DA-96BD-43C6-8207-CD943371A0DC}" destId="{1577B1E7-FCD6-4236-A51D-BE258FBCD403}" srcOrd="0" destOrd="0" presId="urn:microsoft.com/office/officeart/2005/8/layout/hProcess9"/>
    <dgm:cxn modelId="{4C9709BB-2724-4D1B-A7B3-7FD6ECC5660C}" srcId="{0BA7C219-E3A7-4CD0-8B4C-75A415F56FE4}" destId="{B0E575DA-96BD-43C6-8207-CD943371A0DC}" srcOrd="3" destOrd="0" parTransId="{4154B59D-8180-4D6B-BA7E-ACACDD039F5C}" sibTransId="{D7FECA3B-E0E8-4F1F-8BC2-870975E86FF8}"/>
    <dgm:cxn modelId="{79888CEF-1B66-4CF7-9A7E-1B516AB6E7E8}" srcId="{0BA7C219-E3A7-4CD0-8B4C-75A415F56FE4}" destId="{A9C1229A-17EF-4CB6-B729-9F0587F415B0}" srcOrd="1" destOrd="0" parTransId="{36C0F379-4CBA-428D-B51F-51F33E15078D}" sibTransId="{10ED578B-1FC2-4EA9-AE56-41DBF58A79AF}"/>
    <dgm:cxn modelId="{1DF461F0-35D4-447E-974B-D410627B337F}" srcId="{0BA7C219-E3A7-4CD0-8B4C-75A415F56FE4}" destId="{5C7A4A4C-F3D6-46FF-B5A4-E57A8E1878C5}" srcOrd="0" destOrd="0" parTransId="{C7FA428B-C63E-44A6-83E4-5BF2BFAF989B}" sibTransId="{EF1AB3FD-CABF-4D90-98AB-EAB01E78FDD1}"/>
    <dgm:cxn modelId="{2FBCF4FB-34AA-49E8-AA68-07880CD389A4}" srcId="{0BA7C219-E3A7-4CD0-8B4C-75A415F56FE4}" destId="{5F07E731-9CE9-405B-8A58-DAB2BFC43368}" srcOrd="4" destOrd="0" parTransId="{0492CBE3-5CEE-46D5-A154-7911A876E8BD}" sibTransId="{E53F0BC1-2139-4419-80FD-BBDB698D6B6C}"/>
    <dgm:cxn modelId="{3882A2CE-8637-4097-B84B-32AB5A83F9C5}" type="presParOf" srcId="{EDE958FF-3C4C-41A0-9E6A-F4FA5634211D}" destId="{DD3BCB86-80DD-43CE-9361-FFDCAFFB14CC}" srcOrd="0" destOrd="0" presId="urn:microsoft.com/office/officeart/2005/8/layout/hProcess9"/>
    <dgm:cxn modelId="{5EC60D32-DED1-4F9C-883A-444DC5880131}" type="presParOf" srcId="{EDE958FF-3C4C-41A0-9E6A-F4FA5634211D}" destId="{D690D5CD-DA54-4DE4-B5CF-78C23800BB47}" srcOrd="1" destOrd="0" presId="urn:microsoft.com/office/officeart/2005/8/layout/hProcess9"/>
    <dgm:cxn modelId="{619EE452-C5C3-44D2-B217-CA6A87F60098}" type="presParOf" srcId="{D690D5CD-DA54-4DE4-B5CF-78C23800BB47}" destId="{EDF573BD-EA66-466F-AA5E-896865A04C01}" srcOrd="0" destOrd="0" presId="urn:microsoft.com/office/officeart/2005/8/layout/hProcess9"/>
    <dgm:cxn modelId="{38178B90-FDBD-4888-BE5F-18A7213ABFD2}" type="presParOf" srcId="{D690D5CD-DA54-4DE4-B5CF-78C23800BB47}" destId="{1918C3F2-5B03-4D33-8DE1-CF54833BEF4B}" srcOrd="1" destOrd="0" presId="urn:microsoft.com/office/officeart/2005/8/layout/hProcess9"/>
    <dgm:cxn modelId="{CF10DE0E-659F-4839-9309-46521A04E5DA}" type="presParOf" srcId="{D690D5CD-DA54-4DE4-B5CF-78C23800BB47}" destId="{553FD84F-5982-49D7-AE20-A5301DE7AB27}" srcOrd="2" destOrd="0" presId="urn:microsoft.com/office/officeart/2005/8/layout/hProcess9"/>
    <dgm:cxn modelId="{64B07250-7EE9-4072-BF0D-5DE55C5ADD2C}" type="presParOf" srcId="{D690D5CD-DA54-4DE4-B5CF-78C23800BB47}" destId="{B9338934-04DD-4DF5-B2FC-DFB07BB38F5E}" srcOrd="3" destOrd="0" presId="urn:microsoft.com/office/officeart/2005/8/layout/hProcess9"/>
    <dgm:cxn modelId="{77F1CA79-E689-4068-83A4-3E4CBC7FE7F0}" type="presParOf" srcId="{D690D5CD-DA54-4DE4-B5CF-78C23800BB47}" destId="{3E00E473-0A4B-4B8F-B3F3-19B6F010DF72}" srcOrd="4" destOrd="0" presId="urn:microsoft.com/office/officeart/2005/8/layout/hProcess9"/>
    <dgm:cxn modelId="{87CB492B-09E0-45AD-BC3B-33B5B0DE0331}" type="presParOf" srcId="{D690D5CD-DA54-4DE4-B5CF-78C23800BB47}" destId="{EEF52819-0F89-4F20-82AB-2E640B52E207}" srcOrd="5" destOrd="0" presId="urn:microsoft.com/office/officeart/2005/8/layout/hProcess9"/>
    <dgm:cxn modelId="{F57CCA12-0DB4-4D33-B2C8-4C8789A50773}" type="presParOf" srcId="{D690D5CD-DA54-4DE4-B5CF-78C23800BB47}" destId="{1577B1E7-FCD6-4236-A51D-BE258FBCD403}" srcOrd="6" destOrd="0" presId="urn:microsoft.com/office/officeart/2005/8/layout/hProcess9"/>
    <dgm:cxn modelId="{20392211-6E45-4ABD-BA7D-DFE74D100933}" type="presParOf" srcId="{D690D5CD-DA54-4DE4-B5CF-78C23800BB47}" destId="{2570EA3F-291F-454A-8DD6-572147A7DD8F}" srcOrd="7" destOrd="0" presId="urn:microsoft.com/office/officeart/2005/8/layout/hProcess9"/>
    <dgm:cxn modelId="{B4069C20-4A5A-44E5-891B-694F3936C6CB}" type="presParOf" srcId="{D690D5CD-DA54-4DE4-B5CF-78C23800BB47}" destId="{283144A3-8421-41D0-A0DF-05482AEABDD8}"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597D8DA-53AC-4631-8D09-47BEA61D4DD0}" type="doc">
      <dgm:prSet loTypeId="urn:microsoft.com/office/officeart/2005/8/layout/vList6" loCatId="process" qsTypeId="urn:microsoft.com/office/officeart/2005/8/quickstyle/simple1" qsCatId="simple" csTypeId="urn:microsoft.com/office/officeart/2005/8/colors/colorful1" csCatId="colorful" phldr="1"/>
      <dgm:spPr/>
      <dgm:t>
        <a:bodyPr/>
        <a:lstStyle/>
        <a:p>
          <a:endParaRPr lang="fr-FR"/>
        </a:p>
      </dgm:t>
    </dgm:pt>
    <dgm:pt modelId="{D49307EE-05F2-4102-843F-B8179FE69E93}">
      <dgm:prSet phldrT="[Texte]" custT="1"/>
      <dgm:spPr>
        <a:solidFill>
          <a:srgbClr val="A1C639"/>
        </a:solidFill>
      </dgm:spPr>
      <dgm:t>
        <a:bodyPr/>
        <a:lstStyle/>
        <a:p>
          <a:r>
            <a:rPr lang="fr-FR" sz="2800" b="1" dirty="0">
              <a:latin typeface="Myriad Pro Cond" panose="020B0506030403020204" pitchFamily="34" charset="0"/>
            </a:rPr>
            <a:t>Comité de Pilotage</a:t>
          </a:r>
        </a:p>
      </dgm:t>
    </dgm:pt>
    <dgm:pt modelId="{F5574188-7720-43B9-837C-1F366D3202B0}" type="parTrans" cxnId="{B501C03A-6D07-4B0D-BEA0-47074CA4CA25}">
      <dgm:prSet/>
      <dgm:spPr/>
      <dgm:t>
        <a:bodyPr/>
        <a:lstStyle/>
        <a:p>
          <a:endParaRPr lang="fr-FR" sz="2400" b="1"/>
        </a:p>
      </dgm:t>
    </dgm:pt>
    <dgm:pt modelId="{BD0789A3-9558-4B9B-886E-A6C8051AA415}" type="sibTrans" cxnId="{B501C03A-6D07-4B0D-BEA0-47074CA4CA25}">
      <dgm:prSet/>
      <dgm:spPr/>
      <dgm:t>
        <a:bodyPr/>
        <a:lstStyle/>
        <a:p>
          <a:endParaRPr lang="fr-FR" sz="2400" b="1"/>
        </a:p>
      </dgm:t>
    </dgm:pt>
    <dgm:pt modelId="{40B7CC1B-7F06-45AC-8B3B-8B09F7D87E2E}">
      <dgm:prSet custT="1"/>
      <dgm:spPr>
        <a:solidFill>
          <a:srgbClr val="757578"/>
        </a:solidFill>
      </dgm:spPr>
      <dgm:t>
        <a:bodyPr/>
        <a:lstStyle/>
        <a:p>
          <a:r>
            <a:rPr lang="fr-FR" sz="2800" b="1" dirty="0">
              <a:latin typeface="Myriad Pro Cond" panose="020B0506030403020204" pitchFamily="34" charset="0"/>
            </a:rPr>
            <a:t>Assemblée Plénière</a:t>
          </a:r>
        </a:p>
      </dgm:t>
    </dgm:pt>
    <dgm:pt modelId="{6D50DBA5-B6AC-4BF7-AD0D-7697FDAB5552}" type="parTrans" cxnId="{5E8BA2AB-DF06-4A29-A7AB-784C08101A9E}">
      <dgm:prSet/>
      <dgm:spPr/>
      <dgm:t>
        <a:bodyPr/>
        <a:lstStyle/>
        <a:p>
          <a:endParaRPr lang="fr-FR" sz="2400" b="1"/>
        </a:p>
      </dgm:t>
    </dgm:pt>
    <dgm:pt modelId="{C3A234D4-C74C-478C-9E6A-FFE9EDB2CFCA}" type="sibTrans" cxnId="{5E8BA2AB-DF06-4A29-A7AB-784C08101A9E}">
      <dgm:prSet/>
      <dgm:spPr/>
      <dgm:t>
        <a:bodyPr/>
        <a:lstStyle/>
        <a:p>
          <a:endParaRPr lang="fr-FR" sz="2400" b="1"/>
        </a:p>
      </dgm:t>
    </dgm:pt>
    <dgm:pt modelId="{1C093728-7B6A-4D53-ACDF-563EA03A321F}">
      <dgm:prSet custT="1"/>
      <dgm:spPr>
        <a:solidFill>
          <a:srgbClr val="D1F6FF">
            <a:alpha val="90000"/>
          </a:srgbClr>
        </a:solidFill>
      </dgm:spPr>
      <dgm:t>
        <a:bodyPr anchor="ctr" anchorCtr="0"/>
        <a:lstStyle/>
        <a:p>
          <a:pPr algn="l"/>
          <a:r>
            <a:rPr lang="fr-FR" sz="2800" b="1" dirty="0">
              <a:latin typeface="Myriad Pro Cond" panose="020B0506030403020204" pitchFamily="34" charset="0"/>
            </a:rPr>
            <a:t>Année 2026</a:t>
          </a:r>
        </a:p>
      </dgm:t>
    </dgm:pt>
    <dgm:pt modelId="{7E356781-AF06-4AF1-9849-C5A97ADC8D17}" type="parTrans" cxnId="{209522E0-69B3-4145-82A9-74650E319BD1}">
      <dgm:prSet/>
      <dgm:spPr/>
      <dgm:t>
        <a:bodyPr/>
        <a:lstStyle/>
        <a:p>
          <a:endParaRPr lang="fr-FR" sz="2400" b="1"/>
        </a:p>
      </dgm:t>
    </dgm:pt>
    <dgm:pt modelId="{4281503C-4010-4FB7-90B3-EF125999880B}" type="sibTrans" cxnId="{209522E0-69B3-4145-82A9-74650E319BD1}">
      <dgm:prSet/>
      <dgm:spPr/>
      <dgm:t>
        <a:bodyPr/>
        <a:lstStyle/>
        <a:p>
          <a:endParaRPr lang="fr-FR" sz="2400" b="1"/>
        </a:p>
      </dgm:t>
    </dgm:pt>
    <dgm:pt modelId="{BBA8219C-5221-4674-8CB6-7F0094E1B52F}">
      <dgm:prSet custT="1"/>
      <dgm:spPr>
        <a:solidFill>
          <a:srgbClr val="F0F6DE">
            <a:alpha val="90000"/>
          </a:srgbClr>
        </a:solidFill>
      </dgm:spPr>
      <dgm:t>
        <a:bodyPr anchor="ctr" anchorCtr="0"/>
        <a:lstStyle/>
        <a:p>
          <a:r>
            <a:rPr lang="fr-FR" sz="2400" b="1" dirty="0">
              <a:latin typeface="Myriad Pro Cond" panose="020B0506030403020204" pitchFamily="34" charset="0"/>
            </a:rPr>
            <a:t>Jeudi 10 décembre 2026</a:t>
          </a:r>
        </a:p>
      </dgm:t>
    </dgm:pt>
    <dgm:pt modelId="{90B9B14B-8A3B-4438-BEBE-2F5843484F62}" type="parTrans" cxnId="{753976EA-D098-4D23-AE75-C510F64951A5}">
      <dgm:prSet/>
      <dgm:spPr/>
      <dgm:t>
        <a:bodyPr/>
        <a:lstStyle/>
        <a:p>
          <a:endParaRPr lang="fr-FR" sz="2400" b="1"/>
        </a:p>
      </dgm:t>
    </dgm:pt>
    <dgm:pt modelId="{A2FF79FA-24D3-4FB2-9F4A-2C17C025F086}" type="sibTrans" cxnId="{753976EA-D098-4D23-AE75-C510F64951A5}">
      <dgm:prSet/>
      <dgm:spPr/>
      <dgm:t>
        <a:bodyPr/>
        <a:lstStyle/>
        <a:p>
          <a:endParaRPr lang="fr-FR" sz="2400" b="1"/>
        </a:p>
      </dgm:t>
    </dgm:pt>
    <dgm:pt modelId="{557DBA50-D98F-4E28-9AEB-A8B7AD5AF3F6}">
      <dgm:prSet custT="1"/>
      <dgm:spPr>
        <a:solidFill>
          <a:srgbClr val="E2E2E2">
            <a:alpha val="90000"/>
          </a:srgbClr>
        </a:solidFill>
      </dgm:spPr>
      <dgm:t>
        <a:bodyPr anchor="ctr" anchorCtr="0"/>
        <a:lstStyle/>
        <a:p>
          <a:r>
            <a:rPr lang="fr-FR" sz="2800" b="1" dirty="0">
              <a:latin typeface="Myriad Pro Cond" panose="020B0506030403020204" pitchFamily="34" charset="0"/>
            </a:rPr>
            <a:t>Janvier 2027</a:t>
          </a:r>
        </a:p>
      </dgm:t>
    </dgm:pt>
    <dgm:pt modelId="{C7B68E6F-4005-4F0B-920B-614397D8ABE5}" type="parTrans" cxnId="{EC4ADA29-1595-4ACF-A6E9-471A1D02C705}">
      <dgm:prSet/>
      <dgm:spPr/>
      <dgm:t>
        <a:bodyPr/>
        <a:lstStyle/>
        <a:p>
          <a:endParaRPr lang="fr-FR" sz="2400" b="1"/>
        </a:p>
      </dgm:t>
    </dgm:pt>
    <dgm:pt modelId="{12D1F652-6B51-46F8-A9F4-4E475F132C95}" type="sibTrans" cxnId="{EC4ADA29-1595-4ACF-A6E9-471A1D02C705}">
      <dgm:prSet/>
      <dgm:spPr/>
      <dgm:t>
        <a:bodyPr/>
        <a:lstStyle/>
        <a:p>
          <a:endParaRPr lang="fr-FR" sz="2400" b="1"/>
        </a:p>
      </dgm:t>
    </dgm:pt>
    <dgm:pt modelId="{4588652D-E191-40A6-AEDF-87ED0EBBCD4E}">
      <dgm:prSet custT="1"/>
      <dgm:spPr>
        <a:solidFill>
          <a:srgbClr val="C80064"/>
        </a:solidFill>
      </dgm:spPr>
      <dgm:t>
        <a:bodyPr/>
        <a:lstStyle/>
        <a:p>
          <a:pPr>
            <a:lnSpc>
              <a:spcPct val="100000"/>
            </a:lnSpc>
            <a:spcAft>
              <a:spcPts val="0"/>
            </a:spcAft>
          </a:pPr>
          <a:r>
            <a:rPr lang="fr-FR" sz="2800" b="1" dirty="0">
              <a:latin typeface="Myriad Pro Cond" panose="020B0506030403020204" pitchFamily="34" charset="0"/>
            </a:rPr>
            <a:t>Assemblée plénière</a:t>
          </a:r>
        </a:p>
      </dgm:t>
    </dgm:pt>
    <dgm:pt modelId="{A0A24D4C-2D52-49F6-BB2D-EC6512CFB12B}" type="parTrans" cxnId="{F20C5B17-208F-4B53-9F60-6DF0583CC810}">
      <dgm:prSet/>
      <dgm:spPr/>
      <dgm:t>
        <a:bodyPr/>
        <a:lstStyle/>
        <a:p>
          <a:endParaRPr lang="fr-FR" sz="2400" b="1"/>
        </a:p>
      </dgm:t>
    </dgm:pt>
    <dgm:pt modelId="{7C0D19BB-D111-420A-AAA1-5B23028055CA}" type="sibTrans" cxnId="{F20C5B17-208F-4B53-9F60-6DF0583CC810}">
      <dgm:prSet/>
      <dgm:spPr/>
      <dgm:t>
        <a:bodyPr/>
        <a:lstStyle/>
        <a:p>
          <a:endParaRPr lang="fr-FR" sz="2400" b="1"/>
        </a:p>
      </dgm:t>
    </dgm:pt>
    <dgm:pt modelId="{66F0BBFE-41BC-4BE6-8AD5-10263C77E858}">
      <dgm:prSet custT="1"/>
      <dgm:spPr>
        <a:solidFill>
          <a:srgbClr val="FAB600"/>
        </a:solidFill>
      </dgm:spPr>
      <dgm:t>
        <a:bodyPr/>
        <a:lstStyle/>
        <a:p>
          <a:r>
            <a:rPr lang="fr-FR" sz="2800" b="1" dirty="0">
              <a:latin typeface="Myriad Pro Cond" panose="020B0506030403020204" pitchFamily="34" charset="0"/>
            </a:rPr>
            <a:t>4 Comités Techniques</a:t>
          </a:r>
        </a:p>
      </dgm:t>
    </dgm:pt>
    <dgm:pt modelId="{E139B1B0-496F-4065-9650-B8F15D36FDD4}" type="parTrans" cxnId="{0B794CCC-AD8B-43C1-87BB-D695DC8AD471}">
      <dgm:prSet/>
      <dgm:spPr/>
      <dgm:t>
        <a:bodyPr/>
        <a:lstStyle/>
        <a:p>
          <a:endParaRPr lang="fr-FR" sz="2400" b="1"/>
        </a:p>
      </dgm:t>
    </dgm:pt>
    <dgm:pt modelId="{8EE2965C-D8E5-4CCF-99F5-60821B3BAD2E}" type="sibTrans" cxnId="{0B794CCC-AD8B-43C1-87BB-D695DC8AD471}">
      <dgm:prSet/>
      <dgm:spPr/>
      <dgm:t>
        <a:bodyPr/>
        <a:lstStyle/>
        <a:p>
          <a:endParaRPr lang="fr-FR" sz="2400" b="1"/>
        </a:p>
      </dgm:t>
    </dgm:pt>
    <dgm:pt modelId="{127280B6-EB95-4DD0-A4E1-3D354FECC967}">
      <dgm:prSet custT="1"/>
      <dgm:spPr>
        <a:solidFill>
          <a:srgbClr val="FFF0C5">
            <a:alpha val="90000"/>
          </a:srgbClr>
        </a:solidFill>
      </dgm:spPr>
      <dgm:t>
        <a:bodyPr anchor="ctr" anchorCtr="0"/>
        <a:lstStyle/>
        <a:p>
          <a:r>
            <a:rPr lang="fr-FR" sz="2800" b="1" dirty="0">
              <a:latin typeface="Myriad Pro Cond" panose="020B0506030403020204" pitchFamily="34" charset="0"/>
            </a:rPr>
            <a:t>Juin 2026</a:t>
          </a:r>
        </a:p>
      </dgm:t>
    </dgm:pt>
    <dgm:pt modelId="{2C4A432B-9076-420C-AA0D-03A7A16C9866}" type="parTrans" cxnId="{A4BCD90D-C704-4F01-AAA3-D3CA3E3E890D}">
      <dgm:prSet/>
      <dgm:spPr/>
      <dgm:t>
        <a:bodyPr/>
        <a:lstStyle/>
        <a:p>
          <a:endParaRPr lang="fr-FR" sz="2400" b="1"/>
        </a:p>
      </dgm:t>
    </dgm:pt>
    <dgm:pt modelId="{A1B09AE2-71D9-4031-9D30-71CE70108A36}" type="sibTrans" cxnId="{A4BCD90D-C704-4F01-AAA3-D3CA3E3E890D}">
      <dgm:prSet/>
      <dgm:spPr/>
      <dgm:t>
        <a:bodyPr/>
        <a:lstStyle/>
        <a:p>
          <a:endParaRPr lang="fr-FR" sz="2400" b="1"/>
        </a:p>
      </dgm:t>
    </dgm:pt>
    <dgm:pt modelId="{2B058102-B9BE-468E-8DFC-E9AE0896006D}">
      <dgm:prSet custT="1"/>
      <dgm:spPr>
        <a:solidFill>
          <a:srgbClr val="00AFDB"/>
        </a:solidFill>
      </dgm:spPr>
      <dgm:t>
        <a:bodyPr/>
        <a:lstStyle/>
        <a:p>
          <a:r>
            <a:rPr lang="fr-FR" sz="2800" b="1" dirty="0">
              <a:latin typeface="Myriad Pro Cond" panose="020B0506030403020204" pitchFamily="34" charset="0"/>
            </a:rPr>
            <a:t>Poursuite des actions</a:t>
          </a:r>
        </a:p>
      </dgm:t>
    </dgm:pt>
    <dgm:pt modelId="{201153FB-8767-4B83-9368-BD7AD82524B5}" type="parTrans" cxnId="{6D88E565-C867-4125-81CE-5AA8AF0E6ED2}">
      <dgm:prSet/>
      <dgm:spPr/>
      <dgm:t>
        <a:bodyPr/>
        <a:lstStyle/>
        <a:p>
          <a:endParaRPr lang="fr-FR" sz="2400" b="1"/>
        </a:p>
      </dgm:t>
    </dgm:pt>
    <dgm:pt modelId="{4095FC3B-5AF9-440C-AE25-C0FEF74FCB9B}" type="sibTrans" cxnId="{6D88E565-C867-4125-81CE-5AA8AF0E6ED2}">
      <dgm:prSet/>
      <dgm:spPr/>
      <dgm:t>
        <a:bodyPr/>
        <a:lstStyle/>
        <a:p>
          <a:endParaRPr lang="fr-FR" sz="2400" b="1"/>
        </a:p>
      </dgm:t>
    </dgm:pt>
    <dgm:pt modelId="{17CEE69F-9161-4E50-BDCD-0DAAB45147DE}">
      <dgm:prSet custT="1"/>
      <dgm:spPr>
        <a:solidFill>
          <a:srgbClr val="FFDDEE">
            <a:alpha val="89804"/>
          </a:srgbClr>
        </a:solidFill>
      </dgm:spPr>
      <dgm:t>
        <a:bodyPr anchor="ctr" anchorCtr="0"/>
        <a:lstStyle/>
        <a:p>
          <a:pPr algn="l"/>
          <a:r>
            <a:rPr lang="fr-FR" sz="2400" b="1" dirty="0">
              <a:latin typeface="Myriad Pro Cond" panose="020B0506030403020204" pitchFamily="34" charset="0"/>
            </a:rPr>
            <a:t>Jeudi 29 janvier 2026,                9h30, salle de l’</a:t>
          </a:r>
          <a:r>
            <a:rPr lang="fr-FR" sz="2400" b="1" dirty="0" err="1">
              <a:latin typeface="Myriad Pro Cond" panose="020B0506030403020204" pitchFamily="34" charset="0"/>
            </a:rPr>
            <a:t>Auzelou</a:t>
          </a:r>
          <a:endParaRPr lang="fr-FR" sz="2400" b="1" dirty="0">
            <a:latin typeface="Myriad Pro Cond" panose="020B0506030403020204" pitchFamily="34" charset="0"/>
          </a:endParaRPr>
        </a:p>
      </dgm:t>
    </dgm:pt>
    <dgm:pt modelId="{2B077F9B-3DC1-4363-AA90-4B1028A053FA}" type="parTrans" cxnId="{37014636-E9A5-4594-8436-D735D1BFE5B6}">
      <dgm:prSet/>
      <dgm:spPr/>
      <dgm:t>
        <a:bodyPr/>
        <a:lstStyle/>
        <a:p>
          <a:endParaRPr lang="fr-FR" sz="2400" b="1"/>
        </a:p>
      </dgm:t>
    </dgm:pt>
    <dgm:pt modelId="{76ABDBAB-0104-4F37-B11C-FCB0DB6335DE}" type="sibTrans" cxnId="{37014636-E9A5-4594-8436-D735D1BFE5B6}">
      <dgm:prSet/>
      <dgm:spPr/>
      <dgm:t>
        <a:bodyPr/>
        <a:lstStyle/>
        <a:p>
          <a:endParaRPr lang="fr-FR" sz="2400" b="1"/>
        </a:p>
      </dgm:t>
    </dgm:pt>
    <dgm:pt modelId="{6BC2C192-DB8C-4619-9C70-2E9970881236}">
      <dgm:prSet custT="1"/>
      <dgm:spPr/>
      <dgm:t>
        <a:bodyPr/>
        <a:lstStyle/>
        <a:p>
          <a:r>
            <a:rPr lang="fr-FR" sz="2400" b="1" dirty="0">
              <a:latin typeface="+mj-lt"/>
            </a:rPr>
            <a:t>Evaluation CLS 2</a:t>
          </a:r>
          <a:r>
            <a:rPr lang="fr-FR" sz="2400" b="1" baseline="30000" dirty="0">
              <a:latin typeface="+mj-lt"/>
            </a:rPr>
            <a:t>ème</a:t>
          </a:r>
          <a:r>
            <a:rPr lang="fr-FR" sz="2400" b="1" dirty="0">
              <a:latin typeface="+mj-lt"/>
            </a:rPr>
            <a:t> génération </a:t>
          </a:r>
        </a:p>
      </dgm:t>
    </dgm:pt>
    <dgm:pt modelId="{220D7BFA-69CD-4800-BC04-89C557E666F8}" type="parTrans" cxnId="{4BA29064-2564-4163-82FB-AEEB7DCD6112}">
      <dgm:prSet/>
      <dgm:spPr/>
      <dgm:t>
        <a:bodyPr/>
        <a:lstStyle/>
        <a:p>
          <a:endParaRPr lang="fr-FR"/>
        </a:p>
      </dgm:t>
    </dgm:pt>
    <dgm:pt modelId="{33FFC6E5-A210-44B6-A9CF-7102A5EE588F}" type="sibTrans" cxnId="{4BA29064-2564-4163-82FB-AEEB7DCD6112}">
      <dgm:prSet/>
      <dgm:spPr/>
      <dgm:t>
        <a:bodyPr/>
        <a:lstStyle/>
        <a:p>
          <a:endParaRPr lang="fr-FR"/>
        </a:p>
      </dgm:t>
    </dgm:pt>
    <dgm:pt modelId="{85226046-9257-4B99-A881-D58205CEACF4}">
      <dgm:prSet custT="1"/>
      <dgm:spPr/>
      <dgm:t>
        <a:bodyPr anchor="ctr"/>
        <a:lstStyle/>
        <a:p>
          <a:r>
            <a:rPr lang="fr-FR" sz="2400" b="1" dirty="0">
              <a:latin typeface="Myriad Pro Cond" panose="020B0506030403020204" pitchFamily="34" charset="0"/>
            </a:rPr>
            <a:t>Dernier semestre 2027 ou 1</a:t>
          </a:r>
          <a:r>
            <a:rPr lang="fr-FR" sz="2400" b="1" baseline="30000" dirty="0">
              <a:latin typeface="Myriad Pro Cond" panose="020B0506030403020204" pitchFamily="34" charset="0"/>
            </a:rPr>
            <a:t>er</a:t>
          </a:r>
          <a:r>
            <a:rPr lang="fr-FR" sz="2400" b="1" dirty="0">
              <a:latin typeface="Myriad Pro Cond" panose="020B0506030403020204" pitchFamily="34" charset="0"/>
            </a:rPr>
            <a:t> semestre 2028</a:t>
          </a:r>
          <a:endParaRPr lang="fr-FR" sz="2400" dirty="0"/>
        </a:p>
      </dgm:t>
    </dgm:pt>
    <dgm:pt modelId="{D9C88E98-D803-45A5-A624-75DEA5936809}" type="parTrans" cxnId="{84504C6C-2B17-4E4E-8195-EE238DAAA81E}">
      <dgm:prSet/>
      <dgm:spPr/>
      <dgm:t>
        <a:bodyPr/>
        <a:lstStyle/>
        <a:p>
          <a:endParaRPr lang="fr-FR"/>
        </a:p>
      </dgm:t>
    </dgm:pt>
    <dgm:pt modelId="{8541E56A-FFC5-4469-8F38-4F42F41600F8}" type="sibTrans" cxnId="{84504C6C-2B17-4E4E-8195-EE238DAAA81E}">
      <dgm:prSet/>
      <dgm:spPr/>
      <dgm:t>
        <a:bodyPr/>
        <a:lstStyle/>
        <a:p>
          <a:endParaRPr lang="fr-FR"/>
        </a:p>
      </dgm:t>
    </dgm:pt>
    <dgm:pt modelId="{3B8516C6-CD5E-476A-8E66-01734FB46E8F}" type="pres">
      <dgm:prSet presAssocID="{B597D8DA-53AC-4631-8D09-47BEA61D4DD0}" presName="Name0" presStyleCnt="0">
        <dgm:presLayoutVars>
          <dgm:dir/>
          <dgm:animLvl val="lvl"/>
          <dgm:resizeHandles/>
        </dgm:presLayoutVars>
      </dgm:prSet>
      <dgm:spPr/>
    </dgm:pt>
    <dgm:pt modelId="{964A61AE-DE07-4156-89DA-394B060C5EE7}" type="pres">
      <dgm:prSet presAssocID="{4588652D-E191-40A6-AEDF-87ED0EBBCD4E}" presName="linNode" presStyleCnt="0"/>
      <dgm:spPr/>
    </dgm:pt>
    <dgm:pt modelId="{E7446B70-7D89-43F7-8A82-3CA502CE3945}" type="pres">
      <dgm:prSet presAssocID="{4588652D-E191-40A6-AEDF-87ED0EBBCD4E}" presName="parentShp" presStyleLbl="node1" presStyleIdx="0" presStyleCnt="6" custScaleX="130314">
        <dgm:presLayoutVars>
          <dgm:bulletEnabled val="1"/>
        </dgm:presLayoutVars>
      </dgm:prSet>
      <dgm:spPr/>
    </dgm:pt>
    <dgm:pt modelId="{609AAD5A-8455-41E4-BFAA-ED983F03DA4B}" type="pres">
      <dgm:prSet presAssocID="{4588652D-E191-40A6-AEDF-87ED0EBBCD4E}" presName="childShp" presStyleLbl="bgAccFollowNode1" presStyleIdx="0" presStyleCnt="6">
        <dgm:presLayoutVars>
          <dgm:bulletEnabled val="1"/>
        </dgm:presLayoutVars>
      </dgm:prSet>
      <dgm:spPr/>
    </dgm:pt>
    <dgm:pt modelId="{9FD5EA16-4F18-4E78-82AE-FCADFA6DBDEB}" type="pres">
      <dgm:prSet presAssocID="{7C0D19BB-D111-420A-AAA1-5B23028055CA}" presName="spacing" presStyleCnt="0"/>
      <dgm:spPr/>
    </dgm:pt>
    <dgm:pt modelId="{8045F021-D963-4BCE-94D7-42F79B945E1D}" type="pres">
      <dgm:prSet presAssocID="{2B058102-B9BE-468E-8DFC-E9AE0896006D}" presName="linNode" presStyleCnt="0"/>
      <dgm:spPr/>
    </dgm:pt>
    <dgm:pt modelId="{5DA7AF78-FFA8-435A-8666-2490005E70EF}" type="pres">
      <dgm:prSet presAssocID="{2B058102-B9BE-468E-8DFC-E9AE0896006D}" presName="parentShp" presStyleLbl="node1" presStyleIdx="1" presStyleCnt="6" custScaleX="134631">
        <dgm:presLayoutVars>
          <dgm:bulletEnabled val="1"/>
        </dgm:presLayoutVars>
      </dgm:prSet>
      <dgm:spPr/>
    </dgm:pt>
    <dgm:pt modelId="{1B74F2BC-F3A9-4B0F-AD94-1BB813E00C1A}" type="pres">
      <dgm:prSet presAssocID="{2B058102-B9BE-468E-8DFC-E9AE0896006D}" presName="childShp" presStyleLbl="bgAccFollowNode1" presStyleIdx="1" presStyleCnt="6">
        <dgm:presLayoutVars>
          <dgm:bulletEnabled val="1"/>
        </dgm:presLayoutVars>
      </dgm:prSet>
      <dgm:spPr/>
    </dgm:pt>
    <dgm:pt modelId="{B4A95DEF-19DC-4AFA-9BB2-DCE056B4C5E8}" type="pres">
      <dgm:prSet presAssocID="{4095FC3B-5AF9-440C-AE25-C0FEF74FCB9B}" presName="spacing" presStyleCnt="0"/>
      <dgm:spPr/>
    </dgm:pt>
    <dgm:pt modelId="{3E16D0D4-D94D-4220-B7A6-DCD0F3CE868D}" type="pres">
      <dgm:prSet presAssocID="{66F0BBFE-41BC-4BE6-8AD5-10263C77E858}" presName="linNode" presStyleCnt="0"/>
      <dgm:spPr/>
    </dgm:pt>
    <dgm:pt modelId="{B6A38500-6447-4BCD-AFEA-4E1A170B4DEA}" type="pres">
      <dgm:prSet presAssocID="{66F0BBFE-41BC-4BE6-8AD5-10263C77E858}" presName="parentShp" presStyleLbl="node1" presStyleIdx="2" presStyleCnt="6" custScaleX="135170">
        <dgm:presLayoutVars>
          <dgm:bulletEnabled val="1"/>
        </dgm:presLayoutVars>
      </dgm:prSet>
      <dgm:spPr/>
    </dgm:pt>
    <dgm:pt modelId="{B5BB842C-B842-453E-A057-A143509B692D}" type="pres">
      <dgm:prSet presAssocID="{66F0BBFE-41BC-4BE6-8AD5-10263C77E858}" presName="childShp" presStyleLbl="bgAccFollowNode1" presStyleIdx="2" presStyleCnt="6" custLinFactNeighborX="1619" custLinFactNeighborY="2993">
        <dgm:presLayoutVars>
          <dgm:bulletEnabled val="1"/>
        </dgm:presLayoutVars>
      </dgm:prSet>
      <dgm:spPr/>
    </dgm:pt>
    <dgm:pt modelId="{935065CA-AC36-4494-B7CA-04F0E194A08C}" type="pres">
      <dgm:prSet presAssocID="{8EE2965C-D8E5-4CCF-99F5-60821B3BAD2E}" presName="spacing" presStyleCnt="0"/>
      <dgm:spPr/>
    </dgm:pt>
    <dgm:pt modelId="{45CE23F9-11F0-4F3A-87FB-FA0BB367F584}" type="pres">
      <dgm:prSet presAssocID="{D49307EE-05F2-4102-843F-B8179FE69E93}" presName="linNode" presStyleCnt="0"/>
      <dgm:spPr/>
    </dgm:pt>
    <dgm:pt modelId="{12B32A2F-D895-497D-B904-B2BCB4CA55A1}" type="pres">
      <dgm:prSet presAssocID="{D49307EE-05F2-4102-843F-B8179FE69E93}" presName="parentShp" presStyleLbl="node1" presStyleIdx="3" presStyleCnt="6" custScaleX="138408">
        <dgm:presLayoutVars>
          <dgm:bulletEnabled val="1"/>
        </dgm:presLayoutVars>
      </dgm:prSet>
      <dgm:spPr/>
    </dgm:pt>
    <dgm:pt modelId="{9D7CB1E9-76D9-4660-B2C7-EA2E0E24D86F}" type="pres">
      <dgm:prSet presAssocID="{D49307EE-05F2-4102-843F-B8179FE69E93}" presName="childShp" presStyleLbl="bgAccFollowNode1" presStyleIdx="3" presStyleCnt="6">
        <dgm:presLayoutVars>
          <dgm:bulletEnabled val="1"/>
        </dgm:presLayoutVars>
      </dgm:prSet>
      <dgm:spPr/>
    </dgm:pt>
    <dgm:pt modelId="{19437FB4-DD6C-4A06-B2E3-9731871A9C0E}" type="pres">
      <dgm:prSet presAssocID="{BD0789A3-9558-4B9B-886E-A6C8051AA415}" presName="spacing" presStyleCnt="0"/>
      <dgm:spPr/>
    </dgm:pt>
    <dgm:pt modelId="{D3D423A7-3D48-4DC1-873C-EAB1587FF9B3}" type="pres">
      <dgm:prSet presAssocID="{40B7CC1B-7F06-45AC-8B3B-8B09F7D87E2E}" presName="linNode" presStyleCnt="0"/>
      <dgm:spPr/>
    </dgm:pt>
    <dgm:pt modelId="{BE9AEEAD-DC29-4F0C-841C-A1A597C7D81D}" type="pres">
      <dgm:prSet presAssocID="{40B7CC1B-7F06-45AC-8B3B-8B09F7D87E2E}" presName="parentShp" presStyleLbl="node1" presStyleIdx="4" presStyleCnt="6" custScaleX="139487">
        <dgm:presLayoutVars>
          <dgm:bulletEnabled val="1"/>
        </dgm:presLayoutVars>
      </dgm:prSet>
      <dgm:spPr/>
    </dgm:pt>
    <dgm:pt modelId="{648657D9-8A41-4532-93EF-FAE2140C0D12}" type="pres">
      <dgm:prSet presAssocID="{40B7CC1B-7F06-45AC-8B3B-8B09F7D87E2E}" presName="childShp" presStyleLbl="bgAccFollowNode1" presStyleIdx="4" presStyleCnt="6">
        <dgm:presLayoutVars>
          <dgm:bulletEnabled val="1"/>
        </dgm:presLayoutVars>
      </dgm:prSet>
      <dgm:spPr/>
    </dgm:pt>
    <dgm:pt modelId="{0927B196-66E5-42FB-A325-B1F6CA8CEA0F}" type="pres">
      <dgm:prSet presAssocID="{C3A234D4-C74C-478C-9E6A-FFE9EDB2CFCA}" presName="spacing" presStyleCnt="0"/>
      <dgm:spPr/>
    </dgm:pt>
    <dgm:pt modelId="{F87E4A1D-D8DD-43BC-B944-8DA2E1DE6688}" type="pres">
      <dgm:prSet presAssocID="{6BC2C192-DB8C-4619-9C70-2E9970881236}" presName="linNode" presStyleCnt="0"/>
      <dgm:spPr/>
    </dgm:pt>
    <dgm:pt modelId="{820B9FD1-F8D1-4DEB-AAF0-45786D2C7309}" type="pres">
      <dgm:prSet presAssocID="{6BC2C192-DB8C-4619-9C70-2E9970881236}" presName="parentShp" presStyleLbl="node1" presStyleIdx="5" presStyleCnt="6" custScaleX="137270">
        <dgm:presLayoutVars>
          <dgm:bulletEnabled val="1"/>
        </dgm:presLayoutVars>
      </dgm:prSet>
      <dgm:spPr/>
    </dgm:pt>
    <dgm:pt modelId="{1AC749BF-FCDB-4FF2-9B00-1D35B32B4F93}" type="pres">
      <dgm:prSet presAssocID="{6BC2C192-DB8C-4619-9C70-2E9970881236}" presName="childShp" presStyleLbl="bgAccFollowNode1" presStyleIdx="5" presStyleCnt="6">
        <dgm:presLayoutVars>
          <dgm:bulletEnabled val="1"/>
        </dgm:presLayoutVars>
      </dgm:prSet>
      <dgm:spPr/>
    </dgm:pt>
  </dgm:ptLst>
  <dgm:cxnLst>
    <dgm:cxn modelId="{0C9BE802-9D51-4D39-8A2B-A1B51470BFF1}" type="presOf" srcId="{4588652D-E191-40A6-AEDF-87ED0EBBCD4E}" destId="{E7446B70-7D89-43F7-8A82-3CA502CE3945}" srcOrd="0" destOrd="0" presId="urn:microsoft.com/office/officeart/2005/8/layout/vList6"/>
    <dgm:cxn modelId="{A1456408-F265-4FC2-B756-854DB731FD29}" type="presOf" srcId="{1C093728-7B6A-4D53-ACDF-563EA03A321F}" destId="{1B74F2BC-F3A9-4B0F-AD94-1BB813E00C1A}" srcOrd="0" destOrd="0" presId="urn:microsoft.com/office/officeart/2005/8/layout/vList6"/>
    <dgm:cxn modelId="{03AFFF0A-5D71-4C32-91F8-60EA67264109}" type="presOf" srcId="{557DBA50-D98F-4E28-9AEB-A8B7AD5AF3F6}" destId="{648657D9-8A41-4532-93EF-FAE2140C0D12}" srcOrd="0" destOrd="0" presId="urn:microsoft.com/office/officeart/2005/8/layout/vList6"/>
    <dgm:cxn modelId="{A4BCD90D-C704-4F01-AAA3-D3CA3E3E890D}" srcId="{66F0BBFE-41BC-4BE6-8AD5-10263C77E858}" destId="{127280B6-EB95-4DD0-A4E1-3D354FECC967}" srcOrd="0" destOrd="0" parTransId="{2C4A432B-9076-420C-AA0D-03A7A16C9866}" sibTransId="{A1B09AE2-71D9-4031-9D30-71CE70108A36}"/>
    <dgm:cxn modelId="{E6099112-2A52-48EE-9161-7DC9EAB81225}" type="presOf" srcId="{6BC2C192-DB8C-4619-9C70-2E9970881236}" destId="{820B9FD1-F8D1-4DEB-AAF0-45786D2C7309}" srcOrd="0" destOrd="0" presId="urn:microsoft.com/office/officeart/2005/8/layout/vList6"/>
    <dgm:cxn modelId="{F20C5B17-208F-4B53-9F60-6DF0583CC810}" srcId="{B597D8DA-53AC-4631-8D09-47BEA61D4DD0}" destId="{4588652D-E191-40A6-AEDF-87ED0EBBCD4E}" srcOrd="0" destOrd="0" parTransId="{A0A24D4C-2D52-49F6-BB2D-EC6512CFB12B}" sibTransId="{7C0D19BB-D111-420A-AAA1-5B23028055CA}"/>
    <dgm:cxn modelId="{EC4ADA29-1595-4ACF-A6E9-471A1D02C705}" srcId="{40B7CC1B-7F06-45AC-8B3B-8B09F7D87E2E}" destId="{557DBA50-D98F-4E28-9AEB-A8B7AD5AF3F6}" srcOrd="0" destOrd="0" parTransId="{C7B68E6F-4005-4F0B-920B-614397D8ABE5}" sibTransId="{12D1F652-6B51-46F8-A9F4-4E475F132C95}"/>
    <dgm:cxn modelId="{37014636-E9A5-4594-8436-D735D1BFE5B6}" srcId="{4588652D-E191-40A6-AEDF-87ED0EBBCD4E}" destId="{17CEE69F-9161-4E50-BDCD-0DAAB45147DE}" srcOrd="0" destOrd="0" parTransId="{2B077F9B-3DC1-4363-AA90-4B1028A053FA}" sibTransId="{76ABDBAB-0104-4F37-B11C-FCB0DB6335DE}"/>
    <dgm:cxn modelId="{B501C03A-6D07-4B0D-BEA0-47074CA4CA25}" srcId="{B597D8DA-53AC-4631-8D09-47BEA61D4DD0}" destId="{D49307EE-05F2-4102-843F-B8179FE69E93}" srcOrd="3" destOrd="0" parTransId="{F5574188-7720-43B9-837C-1F366D3202B0}" sibTransId="{BD0789A3-9558-4B9B-886E-A6C8051AA415}"/>
    <dgm:cxn modelId="{0DCA073D-B407-421C-8F9B-1CE29D1E3705}" type="presOf" srcId="{40B7CC1B-7F06-45AC-8B3B-8B09F7D87E2E}" destId="{BE9AEEAD-DC29-4F0C-841C-A1A597C7D81D}" srcOrd="0" destOrd="0" presId="urn:microsoft.com/office/officeart/2005/8/layout/vList6"/>
    <dgm:cxn modelId="{4BA29064-2564-4163-82FB-AEEB7DCD6112}" srcId="{B597D8DA-53AC-4631-8D09-47BEA61D4DD0}" destId="{6BC2C192-DB8C-4619-9C70-2E9970881236}" srcOrd="5" destOrd="0" parTransId="{220D7BFA-69CD-4800-BC04-89C557E666F8}" sibTransId="{33FFC6E5-A210-44B6-A9CF-7102A5EE588F}"/>
    <dgm:cxn modelId="{6D88E565-C867-4125-81CE-5AA8AF0E6ED2}" srcId="{B597D8DA-53AC-4631-8D09-47BEA61D4DD0}" destId="{2B058102-B9BE-468E-8DFC-E9AE0896006D}" srcOrd="1" destOrd="0" parTransId="{201153FB-8767-4B83-9368-BD7AD82524B5}" sibTransId="{4095FC3B-5AF9-440C-AE25-C0FEF74FCB9B}"/>
    <dgm:cxn modelId="{84504C6C-2B17-4E4E-8195-EE238DAAA81E}" srcId="{6BC2C192-DB8C-4619-9C70-2E9970881236}" destId="{85226046-9257-4B99-A881-D58205CEACF4}" srcOrd="0" destOrd="0" parTransId="{D9C88E98-D803-45A5-A624-75DEA5936809}" sibTransId="{8541E56A-FFC5-4469-8F38-4F42F41600F8}"/>
    <dgm:cxn modelId="{53B3CA53-9DFE-4FB5-9792-4DA48C9FB127}" type="presOf" srcId="{127280B6-EB95-4DD0-A4E1-3D354FECC967}" destId="{B5BB842C-B842-453E-A057-A143509B692D}" srcOrd="0" destOrd="0" presId="urn:microsoft.com/office/officeart/2005/8/layout/vList6"/>
    <dgm:cxn modelId="{EB56538C-081D-40FE-B498-16BD8F2DFB39}" type="presOf" srcId="{17CEE69F-9161-4E50-BDCD-0DAAB45147DE}" destId="{609AAD5A-8455-41E4-BFAA-ED983F03DA4B}" srcOrd="0" destOrd="0" presId="urn:microsoft.com/office/officeart/2005/8/layout/vList6"/>
    <dgm:cxn modelId="{5E8BA2AB-DF06-4A29-A7AB-784C08101A9E}" srcId="{B597D8DA-53AC-4631-8D09-47BEA61D4DD0}" destId="{40B7CC1B-7F06-45AC-8B3B-8B09F7D87E2E}" srcOrd="4" destOrd="0" parTransId="{6D50DBA5-B6AC-4BF7-AD0D-7697FDAB5552}" sibTransId="{C3A234D4-C74C-478C-9E6A-FFE9EDB2CFCA}"/>
    <dgm:cxn modelId="{0B794CCC-AD8B-43C1-87BB-D695DC8AD471}" srcId="{B597D8DA-53AC-4631-8D09-47BEA61D4DD0}" destId="{66F0BBFE-41BC-4BE6-8AD5-10263C77E858}" srcOrd="2" destOrd="0" parTransId="{E139B1B0-496F-4065-9650-B8F15D36FDD4}" sibTransId="{8EE2965C-D8E5-4CCF-99F5-60821B3BAD2E}"/>
    <dgm:cxn modelId="{87AB1CCD-7D52-47E9-AC46-5C3AFEBE0385}" type="presOf" srcId="{BBA8219C-5221-4674-8CB6-7F0094E1B52F}" destId="{9D7CB1E9-76D9-4660-B2C7-EA2E0E24D86F}" srcOrd="0" destOrd="0" presId="urn:microsoft.com/office/officeart/2005/8/layout/vList6"/>
    <dgm:cxn modelId="{F1B882CD-AD8D-4B67-9B3C-A812EABBF56B}" type="presOf" srcId="{66F0BBFE-41BC-4BE6-8AD5-10263C77E858}" destId="{B6A38500-6447-4BCD-AFEA-4E1A170B4DEA}" srcOrd="0" destOrd="0" presId="urn:microsoft.com/office/officeart/2005/8/layout/vList6"/>
    <dgm:cxn modelId="{1C6653D1-ED5C-4558-9EB9-EC33FE95AD71}" type="presOf" srcId="{2B058102-B9BE-468E-8DFC-E9AE0896006D}" destId="{5DA7AF78-FFA8-435A-8666-2490005E70EF}" srcOrd="0" destOrd="0" presId="urn:microsoft.com/office/officeart/2005/8/layout/vList6"/>
    <dgm:cxn modelId="{6B28C0D8-AABE-4C9A-8773-9A5380DF23A4}" type="presOf" srcId="{85226046-9257-4B99-A881-D58205CEACF4}" destId="{1AC749BF-FCDB-4FF2-9B00-1D35B32B4F93}" srcOrd="0" destOrd="0" presId="urn:microsoft.com/office/officeart/2005/8/layout/vList6"/>
    <dgm:cxn modelId="{EA8758DB-B9F8-4B5C-89BB-B001CBC4FF33}" type="presOf" srcId="{D49307EE-05F2-4102-843F-B8179FE69E93}" destId="{12B32A2F-D895-497D-B904-B2BCB4CA55A1}" srcOrd="0" destOrd="0" presId="urn:microsoft.com/office/officeart/2005/8/layout/vList6"/>
    <dgm:cxn modelId="{209522E0-69B3-4145-82A9-74650E319BD1}" srcId="{2B058102-B9BE-468E-8DFC-E9AE0896006D}" destId="{1C093728-7B6A-4D53-ACDF-563EA03A321F}" srcOrd="0" destOrd="0" parTransId="{7E356781-AF06-4AF1-9849-C5A97ADC8D17}" sibTransId="{4281503C-4010-4FB7-90B3-EF125999880B}"/>
    <dgm:cxn modelId="{753976EA-D098-4D23-AE75-C510F64951A5}" srcId="{D49307EE-05F2-4102-843F-B8179FE69E93}" destId="{BBA8219C-5221-4674-8CB6-7F0094E1B52F}" srcOrd="0" destOrd="0" parTransId="{90B9B14B-8A3B-4438-BEBE-2F5843484F62}" sibTransId="{A2FF79FA-24D3-4FB2-9F4A-2C17C025F086}"/>
    <dgm:cxn modelId="{90C1B0FA-3F49-4A60-ADD0-A1E5E59C8B9D}" type="presOf" srcId="{B597D8DA-53AC-4631-8D09-47BEA61D4DD0}" destId="{3B8516C6-CD5E-476A-8E66-01734FB46E8F}" srcOrd="0" destOrd="0" presId="urn:microsoft.com/office/officeart/2005/8/layout/vList6"/>
    <dgm:cxn modelId="{82A186E4-42DF-4A1E-ACC0-B8024F68D499}" type="presParOf" srcId="{3B8516C6-CD5E-476A-8E66-01734FB46E8F}" destId="{964A61AE-DE07-4156-89DA-394B060C5EE7}" srcOrd="0" destOrd="0" presId="urn:microsoft.com/office/officeart/2005/8/layout/vList6"/>
    <dgm:cxn modelId="{EB9E21A4-BEB7-4452-8B5C-89001966AB18}" type="presParOf" srcId="{964A61AE-DE07-4156-89DA-394B060C5EE7}" destId="{E7446B70-7D89-43F7-8A82-3CA502CE3945}" srcOrd="0" destOrd="0" presId="urn:microsoft.com/office/officeart/2005/8/layout/vList6"/>
    <dgm:cxn modelId="{0C4213DC-92B5-4DB3-9EAA-9362DBA9615A}" type="presParOf" srcId="{964A61AE-DE07-4156-89DA-394B060C5EE7}" destId="{609AAD5A-8455-41E4-BFAA-ED983F03DA4B}" srcOrd="1" destOrd="0" presId="urn:microsoft.com/office/officeart/2005/8/layout/vList6"/>
    <dgm:cxn modelId="{37531829-D289-41E4-92C9-B78DBC02EF61}" type="presParOf" srcId="{3B8516C6-CD5E-476A-8E66-01734FB46E8F}" destId="{9FD5EA16-4F18-4E78-82AE-FCADFA6DBDEB}" srcOrd="1" destOrd="0" presId="urn:microsoft.com/office/officeart/2005/8/layout/vList6"/>
    <dgm:cxn modelId="{742D54D1-3DBA-43EC-A482-B604D06595FA}" type="presParOf" srcId="{3B8516C6-CD5E-476A-8E66-01734FB46E8F}" destId="{8045F021-D963-4BCE-94D7-42F79B945E1D}" srcOrd="2" destOrd="0" presId="urn:microsoft.com/office/officeart/2005/8/layout/vList6"/>
    <dgm:cxn modelId="{CF0A6E8D-936C-4C9C-8515-52B7B717F5E9}" type="presParOf" srcId="{8045F021-D963-4BCE-94D7-42F79B945E1D}" destId="{5DA7AF78-FFA8-435A-8666-2490005E70EF}" srcOrd="0" destOrd="0" presId="urn:microsoft.com/office/officeart/2005/8/layout/vList6"/>
    <dgm:cxn modelId="{7B0229BD-2025-44B8-BB5C-97406CC1EF1D}" type="presParOf" srcId="{8045F021-D963-4BCE-94D7-42F79B945E1D}" destId="{1B74F2BC-F3A9-4B0F-AD94-1BB813E00C1A}" srcOrd="1" destOrd="0" presId="urn:microsoft.com/office/officeart/2005/8/layout/vList6"/>
    <dgm:cxn modelId="{4685BF0D-06D6-4CE6-82BC-413A4932013E}" type="presParOf" srcId="{3B8516C6-CD5E-476A-8E66-01734FB46E8F}" destId="{B4A95DEF-19DC-4AFA-9BB2-DCE056B4C5E8}" srcOrd="3" destOrd="0" presId="urn:microsoft.com/office/officeart/2005/8/layout/vList6"/>
    <dgm:cxn modelId="{DACD0F20-36D1-4138-B8BE-08938786B6A9}" type="presParOf" srcId="{3B8516C6-CD5E-476A-8E66-01734FB46E8F}" destId="{3E16D0D4-D94D-4220-B7A6-DCD0F3CE868D}" srcOrd="4" destOrd="0" presId="urn:microsoft.com/office/officeart/2005/8/layout/vList6"/>
    <dgm:cxn modelId="{0544B08B-53FB-4FBD-888B-CE2610C139B4}" type="presParOf" srcId="{3E16D0D4-D94D-4220-B7A6-DCD0F3CE868D}" destId="{B6A38500-6447-4BCD-AFEA-4E1A170B4DEA}" srcOrd="0" destOrd="0" presId="urn:microsoft.com/office/officeart/2005/8/layout/vList6"/>
    <dgm:cxn modelId="{11AA3770-73C5-418F-A816-BE97F397C017}" type="presParOf" srcId="{3E16D0D4-D94D-4220-B7A6-DCD0F3CE868D}" destId="{B5BB842C-B842-453E-A057-A143509B692D}" srcOrd="1" destOrd="0" presId="urn:microsoft.com/office/officeart/2005/8/layout/vList6"/>
    <dgm:cxn modelId="{EC663986-5BC6-4CDF-83BB-D3F75497AFEF}" type="presParOf" srcId="{3B8516C6-CD5E-476A-8E66-01734FB46E8F}" destId="{935065CA-AC36-4494-B7CA-04F0E194A08C}" srcOrd="5" destOrd="0" presId="urn:microsoft.com/office/officeart/2005/8/layout/vList6"/>
    <dgm:cxn modelId="{DD2FBEE4-BA24-4567-BFB8-4ABA69607481}" type="presParOf" srcId="{3B8516C6-CD5E-476A-8E66-01734FB46E8F}" destId="{45CE23F9-11F0-4F3A-87FB-FA0BB367F584}" srcOrd="6" destOrd="0" presId="urn:microsoft.com/office/officeart/2005/8/layout/vList6"/>
    <dgm:cxn modelId="{2122C516-08EB-4904-93B6-3559FE1BAEB8}" type="presParOf" srcId="{45CE23F9-11F0-4F3A-87FB-FA0BB367F584}" destId="{12B32A2F-D895-497D-B904-B2BCB4CA55A1}" srcOrd="0" destOrd="0" presId="urn:microsoft.com/office/officeart/2005/8/layout/vList6"/>
    <dgm:cxn modelId="{814C289B-3289-40AB-A680-9B8D3997C5F4}" type="presParOf" srcId="{45CE23F9-11F0-4F3A-87FB-FA0BB367F584}" destId="{9D7CB1E9-76D9-4660-B2C7-EA2E0E24D86F}" srcOrd="1" destOrd="0" presId="urn:microsoft.com/office/officeart/2005/8/layout/vList6"/>
    <dgm:cxn modelId="{F86492EE-3253-498D-90DF-CF2EA0747BF4}" type="presParOf" srcId="{3B8516C6-CD5E-476A-8E66-01734FB46E8F}" destId="{19437FB4-DD6C-4A06-B2E3-9731871A9C0E}" srcOrd="7" destOrd="0" presId="urn:microsoft.com/office/officeart/2005/8/layout/vList6"/>
    <dgm:cxn modelId="{D05D8A84-D0D4-44DC-920F-665C0E9E47D8}" type="presParOf" srcId="{3B8516C6-CD5E-476A-8E66-01734FB46E8F}" destId="{D3D423A7-3D48-4DC1-873C-EAB1587FF9B3}" srcOrd="8" destOrd="0" presId="urn:microsoft.com/office/officeart/2005/8/layout/vList6"/>
    <dgm:cxn modelId="{7A3486E8-9A96-4EA0-A482-D618D5904963}" type="presParOf" srcId="{D3D423A7-3D48-4DC1-873C-EAB1587FF9B3}" destId="{BE9AEEAD-DC29-4F0C-841C-A1A597C7D81D}" srcOrd="0" destOrd="0" presId="urn:microsoft.com/office/officeart/2005/8/layout/vList6"/>
    <dgm:cxn modelId="{F3091A99-B291-4A61-B5EA-8216375F0A03}" type="presParOf" srcId="{D3D423A7-3D48-4DC1-873C-EAB1587FF9B3}" destId="{648657D9-8A41-4532-93EF-FAE2140C0D12}" srcOrd="1" destOrd="0" presId="urn:microsoft.com/office/officeart/2005/8/layout/vList6"/>
    <dgm:cxn modelId="{B5B617F6-8D3F-4F7D-8935-7BDC17563432}" type="presParOf" srcId="{3B8516C6-CD5E-476A-8E66-01734FB46E8F}" destId="{0927B196-66E5-42FB-A325-B1F6CA8CEA0F}" srcOrd="9" destOrd="0" presId="urn:microsoft.com/office/officeart/2005/8/layout/vList6"/>
    <dgm:cxn modelId="{0322934A-0CCC-4313-B706-3B9B332C80A0}" type="presParOf" srcId="{3B8516C6-CD5E-476A-8E66-01734FB46E8F}" destId="{F87E4A1D-D8DD-43BC-B944-8DA2E1DE6688}" srcOrd="10" destOrd="0" presId="urn:microsoft.com/office/officeart/2005/8/layout/vList6"/>
    <dgm:cxn modelId="{01183151-6AF8-4923-820E-80B6CB734C67}" type="presParOf" srcId="{F87E4A1D-D8DD-43BC-B944-8DA2E1DE6688}" destId="{820B9FD1-F8D1-4DEB-AAF0-45786D2C7309}" srcOrd="0" destOrd="0" presId="urn:microsoft.com/office/officeart/2005/8/layout/vList6"/>
    <dgm:cxn modelId="{CF8E1C79-6F27-491C-9F10-81E6C5346B2C}" type="presParOf" srcId="{F87E4A1D-D8DD-43BC-B944-8DA2E1DE6688}" destId="{1AC749BF-FCDB-4FF2-9B00-1D35B32B4F93}"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348EA1-817F-4C1C-9696-534001CC203F}"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fr-FR"/>
        </a:p>
      </dgm:t>
    </dgm:pt>
    <dgm:pt modelId="{2DDD2937-26AE-4D76-A296-B264972E2267}">
      <dgm:prSet phldrT="[Texte]"/>
      <dgm:spPr>
        <a:solidFill>
          <a:srgbClr val="C80064"/>
        </a:solidFill>
        <a:ln>
          <a:solidFill>
            <a:srgbClr val="C80064"/>
          </a:solidFill>
        </a:ln>
      </dgm:spPr>
      <dgm:t>
        <a:bodyPr/>
        <a:lstStyle/>
        <a:p>
          <a:r>
            <a:rPr lang="fr-FR" b="1" dirty="0">
              <a:solidFill>
                <a:schemeClr val="bg1"/>
              </a:solidFill>
              <a:latin typeface="Myriad Pro Cond" panose="020B0506030403020204" pitchFamily="34" charset="0"/>
            </a:rPr>
            <a:t>CLS Tulle et son agglo</a:t>
          </a:r>
        </a:p>
        <a:p>
          <a:r>
            <a:rPr lang="fr-FR" b="1" dirty="0">
              <a:solidFill>
                <a:schemeClr val="bg1"/>
              </a:solidFill>
              <a:latin typeface="Myriad Pro Cond" panose="020B0506030403020204" pitchFamily="34" charset="0"/>
            </a:rPr>
            <a:t>2023-2027</a:t>
          </a:r>
          <a:endParaRPr lang="fr-FR" dirty="0"/>
        </a:p>
      </dgm:t>
    </dgm:pt>
    <dgm:pt modelId="{31DBB906-FF42-4371-A9E1-709D234D0E94}" type="parTrans" cxnId="{96566CDD-C3CC-45C3-8A84-4C9AB5F0D2E6}">
      <dgm:prSet/>
      <dgm:spPr/>
      <dgm:t>
        <a:bodyPr/>
        <a:lstStyle/>
        <a:p>
          <a:endParaRPr lang="fr-FR"/>
        </a:p>
      </dgm:t>
    </dgm:pt>
    <dgm:pt modelId="{6646FBB3-DD35-4EB4-9825-9D3760C72736}" type="sibTrans" cxnId="{96566CDD-C3CC-45C3-8A84-4C9AB5F0D2E6}">
      <dgm:prSet/>
      <dgm:spPr/>
      <dgm:t>
        <a:bodyPr/>
        <a:lstStyle/>
        <a:p>
          <a:endParaRPr lang="fr-FR"/>
        </a:p>
      </dgm:t>
    </dgm:pt>
    <dgm:pt modelId="{F41F7A7F-B77E-48FC-858F-94DACFF5C5BC}">
      <dgm:prSet phldrT="[Texte]" custT="1"/>
      <dgm:spPr>
        <a:solidFill>
          <a:srgbClr val="00AFDB"/>
        </a:solidFill>
        <a:ln>
          <a:solidFill>
            <a:srgbClr val="00AFDB"/>
          </a:solidFill>
        </a:ln>
      </dgm:spPr>
      <dgm:t>
        <a:bodyPr/>
        <a:lstStyle/>
        <a:p>
          <a:pPr algn="ctr">
            <a:spcAft>
              <a:spcPts val="0"/>
            </a:spcAft>
          </a:pPr>
          <a:endParaRPr lang="fr-FR" sz="2800" dirty="0">
            <a:solidFill>
              <a:schemeClr val="bg1"/>
            </a:solidFill>
            <a:latin typeface="Myriad Pro Cond" panose="020B0506030403020204" pitchFamily="34" charset="0"/>
          </a:endParaRPr>
        </a:p>
        <a:p>
          <a:pPr algn="ctr">
            <a:spcAft>
              <a:spcPts val="0"/>
            </a:spcAft>
          </a:pPr>
          <a:endParaRPr lang="fr-FR" sz="1600" dirty="0">
            <a:solidFill>
              <a:schemeClr val="bg1"/>
            </a:solidFill>
            <a:latin typeface="Calibri" panose="020F0502020204030204" pitchFamily="34" charset="0"/>
            <a:cs typeface="Calibri" panose="020F0502020204030204" pitchFamily="34" charset="0"/>
          </a:endParaRPr>
        </a:p>
        <a:p>
          <a:pPr algn="ctr">
            <a:spcAft>
              <a:spcPts val="0"/>
            </a:spcAft>
          </a:pPr>
          <a:r>
            <a:rPr lang="fr-FR" sz="1600" dirty="0">
              <a:solidFill>
                <a:schemeClr val="bg1"/>
              </a:solidFill>
              <a:latin typeface="Calibri" panose="020F0502020204030204" pitchFamily="34" charset="0"/>
              <a:cs typeface="Calibri" panose="020F0502020204030204" pitchFamily="34" charset="0"/>
            </a:rPr>
            <a:t>   </a:t>
          </a:r>
          <a:r>
            <a:rPr lang="fr-FR" sz="1600" dirty="0">
              <a:solidFill>
                <a:schemeClr val="bg1"/>
              </a:solidFill>
              <a:latin typeface="Calibri" panose="020F0502020204030204" pitchFamily="34" charset="0"/>
              <a:ea typeface="Calibri" panose="020F0502020204030204" pitchFamily="34" charset="0"/>
              <a:cs typeface="Calibri" panose="020F0502020204030204" pitchFamily="34" charset="0"/>
            </a:rPr>
            <a:t>Axe A </a:t>
          </a:r>
          <a:r>
            <a:rPr lang="fr-FR" sz="1600" dirty="0">
              <a:solidFill>
                <a:schemeClr val="bg1"/>
              </a:solidFill>
              <a:latin typeface="Calibri" panose="020F0502020204030204" pitchFamily="34" charset="0"/>
              <a:cs typeface="Calibri" panose="020F0502020204030204" pitchFamily="34" charset="0"/>
            </a:rPr>
            <a:t>:</a:t>
          </a:r>
        </a:p>
        <a:p>
          <a:pPr algn="ctr">
            <a:spcAft>
              <a:spcPts val="0"/>
            </a:spcAft>
          </a:pPr>
          <a:r>
            <a:rPr lang="fr-FR" sz="1600" b="1" dirty="0">
              <a:solidFill>
                <a:schemeClr val="bg1"/>
              </a:solidFill>
              <a:latin typeface="Calibri" panose="020F0502020204030204" pitchFamily="34" charset="0"/>
              <a:cs typeface="Calibri" panose="020F0502020204030204" pitchFamily="34" charset="0"/>
            </a:rPr>
            <a:t>     Parcours de santé</a:t>
          </a:r>
        </a:p>
        <a:p>
          <a:pPr algn="ctr">
            <a:spcAft>
              <a:spcPts val="0"/>
            </a:spcAft>
          </a:pPr>
          <a:r>
            <a:rPr lang="fr-FR" sz="1600" b="1" dirty="0">
              <a:solidFill>
                <a:srgbClr val="FFFF00"/>
              </a:solidFill>
              <a:latin typeface="Calibri" panose="020F0502020204030204" pitchFamily="34" charset="0"/>
              <a:cs typeface="Calibri" panose="020F0502020204030204" pitchFamily="34" charset="0"/>
            </a:rPr>
            <a:t>    Caroline Monteil Tulle Agglo / Antoine </a:t>
          </a:r>
          <a:r>
            <a:rPr lang="fr-FR" sz="1600" b="1" dirty="0" err="1">
              <a:solidFill>
                <a:srgbClr val="FFFF00"/>
              </a:solidFill>
              <a:latin typeface="Calibri" panose="020F0502020204030204" pitchFamily="34" charset="0"/>
              <a:cs typeface="Calibri" panose="020F0502020204030204" pitchFamily="34" charset="0"/>
            </a:rPr>
            <a:t>Chemartin</a:t>
          </a:r>
          <a:r>
            <a:rPr lang="fr-FR" sz="1600" b="1" dirty="0">
              <a:solidFill>
                <a:srgbClr val="FFFF00"/>
              </a:solidFill>
              <a:latin typeface="Calibri" panose="020F0502020204030204" pitchFamily="34" charset="0"/>
              <a:cs typeface="Calibri" panose="020F0502020204030204" pitchFamily="34" charset="0"/>
            </a:rPr>
            <a:t> CPTS </a:t>
          </a:r>
        </a:p>
        <a:p>
          <a:pPr algn="l">
            <a:spcAft>
              <a:spcPts val="0"/>
            </a:spcAft>
          </a:pPr>
          <a:endParaRPr lang="fr-FR" sz="800" b="1" dirty="0">
            <a:solidFill>
              <a:srgbClr val="FFFF00"/>
            </a:solidFill>
            <a:latin typeface="Calibri" panose="020F0502020204030204" pitchFamily="34" charset="0"/>
            <a:cs typeface="Calibri" panose="020F0502020204030204" pitchFamily="34" charset="0"/>
          </a:endParaRPr>
        </a:p>
        <a:p>
          <a:pPr algn="l">
            <a:spcAft>
              <a:spcPts val="0"/>
            </a:spcAft>
          </a:pPr>
          <a:r>
            <a:rPr lang="fr-FR" sz="1600" b="1" dirty="0">
              <a:solidFill>
                <a:schemeClr val="bg1"/>
              </a:solidFill>
              <a:latin typeface="Calibri" panose="020F0502020204030204" pitchFamily="34" charset="0"/>
              <a:cs typeface="Calibri" panose="020F0502020204030204" pitchFamily="34" charset="0"/>
            </a:rPr>
            <a:t>1- </a:t>
          </a:r>
          <a:r>
            <a:rPr lang="fr-FR" sz="1600" b="1" dirty="0">
              <a:solidFill>
                <a:srgbClr val="FF0000"/>
              </a:solidFill>
              <a:latin typeface="Calibri" panose="020F0502020204030204" pitchFamily="34" charset="0"/>
              <a:cs typeface="Calibri" panose="020F0502020204030204" pitchFamily="34" charset="0"/>
            </a:rPr>
            <a:t>pas de référent</a:t>
          </a:r>
        </a:p>
        <a:p>
          <a:pPr algn="l">
            <a:spcAft>
              <a:spcPts val="0"/>
            </a:spcAft>
          </a:pPr>
          <a:r>
            <a:rPr lang="fr-FR" sz="1600" b="1" dirty="0">
              <a:solidFill>
                <a:schemeClr val="bg1"/>
              </a:solidFill>
              <a:latin typeface="Calibri" panose="020F0502020204030204" pitchFamily="34" charset="0"/>
              <a:cs typeface="Calibri" panose="020F0502020204030204" pitchFamily="34" charset="0"/>
            </a:rPr>
            <a:t>2- Antoine </a:t>
          </a:r>
          <a:r>
            <a:rPr lang="fr-FR" sz="1600" b="1" dirty="0" err="1">
              <a:solidFill>
                <a:schemeClr val="bg1"/>
              </a:solidFill>
              <a:latin typeface="Calibri" panose="020F0502020204030204" pitchFamily="34" charset="0"/>
              <a:cs typeface="Calibri" panose="020F0502020204030204" pitchFamily="34" charset="0"/>
            </a:rPr>
            <a:t>Chemartin</a:t>
          </a:r>
          <a:r>
            <a:rPr lang="fr-FR" sz="1600" b="1" dirty="0">
              <a:solidFill>
                <a:schemeClr val="bg1"/>
              </a:solidFill>
              <a:latin typeface="Calibri" panose="020F0502020204030204" pitchFamily="34" charset="0"/>
              <a:cs typeface="Calibri" panose="020F0502020204030204" pitchFamily="34" charset="0"/>
            </a:rPr>
            <a:t>, CPTS</a:t>
          </a:r>
          <a:endParaRPr lang="fr-FR" sz="1600" b="1" dirty="0">
            <a:solidFill>
              <a:srgbClr val="FF0000"/>
            </a:solidFill>
            <a:latin typeface="Calibri" panose="020F0502020204030204" pitchFamily="34" charset="0"/>
            <a:cs typeface="Calibri" panose="020F0502020204030204" pitchFamily="34" charset="0"/>
          </a:endParaRPr>
        </a:p>
        <a:p>
          <a:pPr algn="l">
            <a:spcAft>
              <a:spcPts val="0"/>
            </a:spcAft>
          </a:pPr>
          <a:r>
            <a:rPr lang="fr-FR" sz="1600" b="1" dirty="0">
              <a:solidFill>
                <a:schemeClr val="bg1"/>
              </a:solidFill>
              <a:latin typeface="Calibri" panose="020F0502020204030204" pitchFamily="34" charset="0"/>
              <a:cs typeface="Calibri" panose="020F0502020204030204" pitchFamily="34" charset="0"/>
            </a:rPr>
            <a:t>     et Caroline Monteil, Tulle Agglo</a:t>
          </a:r>
        </a:p>
        <a:p>
          <a:pPr algn="l">
            <a:spcAft>
              <a:spcPts val="0"/>
            </a:spcAft>
          </a:pPr>
          <a:r>
            <a:rPr lang="fr-FR" sz="1600" b="1" dirty="0">
              <a:solidFill>
                <a:schemeClr val="bg1"/>
              </a:solidFill>
              <a:latin typeface="Calibri" panose="020F0502020204030204" pitchFamily="34" charset="0"/>
              <a:cs typeface="Calibri" panose="020F0502020204030204" pitchFamily="34" charset="0"/>
            </a:rPr>
            <a:t>3- Danielle Gadaud, Ligue, Dr Capponi Guillon et Catherine Vieillefont, CH Tulle</a:t>
          </a:r>
        </a:p>
        <a:p>
          <a:pPr algn="l">
            <a:spcAft>
              <a:spcPts val="0"/>
            </a:spcAft>
          </a:pPr>
          <a:r>
            <a:rPr lang="fr-FR" sz="1600" b="1" dirty="0">
              <a:solidFill>
                <a:schemeClr val="bg1"/>
              </a:solidFill>
              <a:latin typeface="Calibri" panose="020F0502020204030204" pitchFamily="34" charset="0"/>
              <a:cs typeface="Calibri" panose="020F0502020204030204" pitchFamily="34" charset="0"/>
            </a:rPr>
            <a:t>4 -Danielle Gadaud, Ligue et Anaïs </a:t>
          </a:r>
          <a:r>
            <a:rPr lang="fr-FR" sz="1600" b="1" dirty="0" err="1">
              <a:solidFill>
                <a:schemeClr val="bg1"/>
              </a:solidFill>
              <a:latin typeface="Calibri" panose="020F0502020204030204" pitchFamily="34" charset="0"/>
              <a:cs typeface="Calibri" panose="020F0502020204030204" pitchFamily="34" charset="0"/>
            </a:rPr>
            <a:t>Cartegnie</a:t>
          </a:r>
          <a:r>
            <a:rPr lang="fr-FR" sz="1600" b="1" dirty="0">
              <a:solidFill>
                <a:schemeClr val="bg1"/>
              </a:solidFill>
              <a:latin typeface="Calibri" panose="020F0502020204030204" pitchFamily="34" charset="0"/>
              <a:cs typeface="Calibri" panose="020F0502020204030204" pitchFamily="34" charset="0"/>
            </a:rPr>
            <a:t>, CPTS </a:t>
          </a:r>
          <a:r>
            <a:rPr lang="fr-FR" sz="1400" b="1" dirty="0">
              <a:solidFill>
                <a:srgbClr val="FF0000"/>
              </a:solidFill>
              <a:latin typeface="Calibri" panose="020F0502020204030204" pitchFamily="34" charset="0"/>
              <a:cs typeface="Calibri" panose="020F0502020204030204" pitchFamily="34" charset="0"/>
            </a:rPr>
            <a:t>   </a:t>
          </a:r>
          <a:endParaRPr lang="fr-FR" sz="1800" dirty="0">
            <a:latin typeface="Calibri" panose="020F0502020204030204" pitchFamily="34" charset="0"/>
            <a:cs typeface="Calibri" panose="020F0502020204030204" pitchFamily="34" charset="0"/>
          </a:endParaRPr>
        </a:p>
      </dgm:t>
    </dgm:pt>
    <dgm:pt modelId="{3DC5A118-38E3-47A2-8823-ABBCBCF8C8BF}" type="parTrans" cxnId="{85126165-CBA4-4006-822E-CADDA12A971A}">
      <dgm:prSet/>
      <dgm:spPr/>
      <dgm:t>
        <a:bodyPr/>
        <a:lstStyle/>
        <a:p>
          <a:endParaRPr lang="fr-FR"/>
        </a:p>
      </dgm:t>
    </dgm:pt>
    <dgm:pt modelId="{621AC822-C33C-47BF-BA4C-B954FE34EC74}" type="sibTrans" cxnId="{85126165-CBA4-4006-822E-CADDA12A971A}">
      <dgm:prSet/>
      <dgm:spPr/>
      <dgm:t>
        <a:bodyPr/>
        <a:lstStyle/>
        <a:p>
          <a:endParaRPr lang="fr-FR"/>
        </a:p>
      </dgm:t>
    </dgm:pt>
    <dgm:pt modelId="{08949F1F-2A99-473A-8BD1-C25550CE6375}">
      <dgm:prSet phldrT="[Texte]" custT="1"/>
      <dgm:spPr>
        <a:solidFill>
          <a:srgbClr val="FAB600"/>
        </a:solidFill>
        <a:ln>
          <a:solidFill>
            <a:srgbClr val="FAB600"/>
          </a:solidFill>
        </a:ln>
      </dgm:spPr>
      <dgm:t>
        <a:bodyPr/>
        <a:lstStyle/>
        <a:p>
          <a:pPr algn="ctr">
            <a:lnSpc>
              <a:spcPct val="90000"/>
            </a:lnSpc>
            <a:spcAft>
              <a:spcPct val="35000"/>
            </a:spcAft>
          </a:pPr>
          <a:endParaRPr lang="fr-FR" sz="3200" dirty="0">
            <a:solidFill>
              <a:schemeClr val="bg1"/>
            </a:solidFill>
            <a:latin typeface="Myriad Pro Cond" panose="020B0506030403020204" pitchFamily="34" charset="0"/>
          </a:endParaRPr>
        </a:p>
        <a:p>
          <a:pPr algn="ctr">
            <a:lnSpc>
              <a:spcPct val="90000"/>
            </a:lnSpc>
            <a:spcAft>
              <a:spcPts val="0"/>
            </a:spcAft>
          </a:pPr>
          <a:endParaRPr lang="fr-FR" sz="2800" dirty="0">
            <a:solidFill>
              <a:schemeClr val="bg1"/>
            </a:solidFill>
            <a:latin typeface="Calibri" panose="020F0502020204030204" pitchFamily="34" charset="0"/>
            <a:cs typeface="Calibri" panose="020F0502020204030204" pitchFamily="34" charset="0"/>
          </a:endParaRPr>
        </a:p>
        <a:p>
          <a:pPr algn="ctr">
            <a:lnSpc>
              <a:spcPct val="90000"/>
            </a:lnSpc>
            <a:spcAft>
              <a:spcPts val="0"/>
            </a:spcAft>
          </a:pPr>
          <a:endParaRPr lang="fr-FR" sz="1600" dirty="0">
            <a:solidFill>
              <a:schemeClr val="bg1"/>
            </a:solidFill>
            <a:latin typeface="Calibri" panose="020F0502020204030204" pitchFamily="34" charset="0"/>
            <a:cs typeface="Calibri" panose="020F0502020204030204" pitchFamily="34" charset="0"/>
          </a:endParaRPr>
        </a:p>
        <a:p>
          <a:pPr algn="ctr">
            <a:lnSpc>
              <a:spcPct val="90000"/>
            </a:lnSpc>
            <a:spcAft>
              <a:spcPts val="0"/>
            </a:spcAft>
          </a:pPr>
          <a:r>
            <a:rPr lang="fr-FR" sz="2800" dirty="0">
              <a:solidFill>
                <a:schemeClr val="bg1"/>
              </a:solidFill>
              <a:latin typeface="Calibri" panose="020F0502020204030204" pitchFamily="34" charset="0"/>
              <a:cs typeface="Calibri" panose="020F0502020204030204" pitchFamily="34" charset="0"/>
            </a:rPr>
            <a:t>Axe B :</a:t>
          </a:r>
        </a:p>
        <a:p>
          <a:pPr algn="ctr">
            <a:lnSpc>
              <a:spcPct val="90000"/>
            </a:lnSpc>
            <a:spcAft>
              <a:spcPts val="0"/>
            </a:spcAft>
          </a:pPr>
          <a:r>
            <a:rPr lang="fr-FR" sz="1800" b="1" dirty="0">
              <a:solidFill>
                <a:schemeClr val="bg1"/>
              </a:solidFill>
              <a:latin typeface="Calibri" panose="020F0502020204030204" pitchFamily="34" charset="0"/>
              <a:cs typeface="Calibri" panose="020F0502020204030204" pitchFamily="34" charset="0"/>
            </a:rPr>
            <a:t>Prévention et promotion de la santé</a:t>
          </a:r>
        </a:p>
        <a:p>
          <a:pPr algn="ctr">
            <a:lnSpc>
              <a:spcPct val="100000"/>
            </a:lnSpc>
            <a:spcAft>
              <a:spcPts val="0"/>
            </a:spcAft>
          </a:pPr>
          <a:r>
            <a:rPr lang="fr-FR" sz="1800" b="1" dirty="0">
              <a:solidFill>
                <a:srgbClr val="FFFF00"/>
              </a:solidFill>
              <a:latin typeface="Calibri" panose="020F0502020204030204" pitchFamily="34" charset="0"/>
              <a:cs typeface="Calibri" panose="020F0502020204030204" pitchFamily="34" charset="0"/>
            </a:rPr>
            <a:t>Catherine Vieillefont, CH Tulle</a:t>
          </a:r>
        </a:p>
        <a:p>
          <a:pPr algn="ctr">
            <a:lnSpc>
              <a:spcPct val="100000"/>
            </a:lnSpc>
            <a:spcAft>
              <a:spcPts val="0"/>
            </a:spcAft>
          </a:pPr>
          <a:endParaRPr lang="fr-FR" sz="1000" b="1" dirty="0">
            <a:solidFill>
              <a:srgbClr val="FFFF00"/>
            </a:solidFill>
            <a:latin typeface="Calibri" panose="020F0502020204030204" pitchFamily="34" charset="0"/>
            <a:cs typeface="Calibri" panose="020F0502020204030204" pitchFamily="34" charset="0"/>
          </a:endParaRPr>
        </a:p>
        <a:p>
          <a:pPr algn="l">
            <a:lnSpc>
              <a:spcPct val="100000"/>
            </a:lnSpc>
            <a:spcAft>
              <a:spcPts val="0"/>
            </a:spcAft>
          </a:pPr>
          <a:r>
            <a:rPr lang="fr-FR" sz="1400" b="1" dirty="0">
              <a:solidFill>
                <a:schemeClr val="bg1"/>
              </a:solidFill>
              <a:latin typeface="Calibri" panose="020F0502020204030204" pitchFamily="34" charset="0"/>
              <a:cs typeface="Calibri" panose="020F0502020204030204" pitchFamily="34" charset="0"/>
            </a:rPr>
            <a:t>             </a:t>
          </a:r>
          <a:r>
            <a:rPr lang="fr-FR" sz="1600" b="1" dirty="0">
              <a:solidFill>
                <a:schemeClr val="bg1"/>
              </a:solidFill>
              <a:latin typeface="Calibri" panose="020F0502020204030204" pitchFamily="34" charset="0"/>
              <a:cs typeface="Calibri" panose="020F0502020204030204" pitchFamily="34" charset="0"/>
            </a:rPr>
            <a:t>1- Catherine Vieillefont, CH Tulle</a:t>
          </a:r>
        </a:p>
        <a:p>
          <a:pPr algn="l">
            <a:lnSpc>
              <a:spcPct val="100000"/>
            </a:lnSpc>
            <a:spcAft>
              <a:spcPts val="0"/>
            </a:spcAft>
          </a:pPr>
          <a:r>
            <a:rPr lang="fr-FR" sz="1600" b="1" dirty="0">
              <a:solidFill>
                <a:schemeClr val="bg1"/>
              </a:solidFill>
              <a:latin typeface="Calibri" panose="020F0502020204030204" pitchFamily="34" charset="0"/>
              <a:cs typeface="Calibri" panose="020F0502020204030204" pitchFamily="34" charset="0"/>
            </a:rPr>
            <a:t>            2- Claire Laval, La Maison de Soie et </a:t>
          </a:r>
          <a:r>
            <a:rPr lang="fr-FR" sz="1600" b="1" dirty="0" err="1">
              <a:solidFill>
                <a:schemeClr val="bg1"/>
              </a:solidFill>
              <a:latin typeface="Calibri" panose="020F0502020204030204" pitchFamily="34" charset="0"/>
              <a:cs typeface="Calibri" panose="020F0502020204030204" pitchFamily="34" charset="0"/>
            </a:rPr>
            <a:t>Sancia</a:t>
          </a:r>
          <a:r>
            <a:rPr lang="fr-FR" sz="1600" b="1" dirty="0">
              <a:solidFill>
                <a:schemeClr val="bg1"/>
              </a:solidFill>
              <a:latin typeface="Calibri" panose="020F0502020204030204" pitchFamily="34" charset="0"/>
              <a:cs typeface="Calibri" panose="020F0502020204030204" pitchFamily="34" charset="0"/>
            </a:rPr>
            <a:t> </a:t>
          </a:r>
          <a:r>
            <a:rPr lang="fr-FR" sz="1600" b="1" dirty="0" err="1">
              <a:solidFill>
                <a:schemeClr val="bg1"/>
              </a:solidFill>
              <a:latin typeface="Calibri" panose="020F0502020204030204" pitchFamily="34" charset="0"/>
              <a:cs typeface="Calibri" panose="020F0502020204030204" pitchFamily="34" charset="0"/>
            </a:rPr>
            <a:t>Terrioux</a:t>
          </a:r>
          <a:r>
            <a:rPr lang="fr-FR" sz="1600" b="1" dirty="0">
              <a:solidFill>
                <a:schemeClr val="bg1"/>
              </a:solidFill>
              <a:latin typeface="Calibri" panose="020F0502020204030204" pitchFamily="34" charset="0"/>
              <a:cs typeface="Calibri" panose="020F0502020204030204" pitchFamily="34" charset="0"/>
            </a:rPr>
            <a:t>, CIDFF </a:t>
          </a:r>
          <a:endParaRPr lang="fr-FR" sz="1600" b="1" dirty="0">
            <a:solidFill>
              <a:schemeClr val="accent2">
                <a:lumMod val="75000"/>
              </a:schemeClr>
            </a:solidFill>
            <a:latin typeface="Calibri" panose="020F0502020204030204" pitchFamily="34" charset="0"/>
            <a:cs typeface="Calibri" panose="020F0502020204030204" pitchFamily="34" charset="0"/>
          </a:endParaRPr>
        </a:p>
        <a:p>
          <a:pPr algn="ctr">
            <a:lnSpc>
              <a:spcPct val="100000"/>
            </a:lnSpc>
            <a:spcAft>
              <a:spcPts val="0"/>
            </a:spcAft>
          </a:pPr>
          <a:endParaRPr lang="fr-FR" sz="2000" dirty="0"/>
        </a:p>
        <a:p>
          <a:pPr algn="ctr">
            <a:lnSpc>
              <a:spcPct val="100000"/>
            </a:lnSpc>
            <a:spcAft>
              <a:spcPts val="0"/>
            </a:spcAft>
          </a:pPr>
          <a:endParaRPr lang="fr-FR" sz="2000" dirty="0"/>
        </a:p>
      </dgm:t>
    </dgm:pt>
    <dgm:pt modelId="{B5BFF223-F010-41DF-8F30-21377498DE46}" type="parTrans" cxnId="{354C1C6B-16D9-4F22-8089-27DC4BF24D17}">
      <dgm:prSet/>
      <dgm:spPr/>
      <dgm:t>
        <a:bodyPr/>
        <a:lstStyle/>
        <a:p>
          <a:endParaRPr lang="fr-FR"/>
        </a:p>
      </dgm:t>
    </dgm:pt>
    <dgm:pt modelId="{9FD5402F-68DD-489D-8FF0-150FFA196EEF}" type="sibTrans" cxnId="{354C1C6B-16D9-4F22-8089-27DC4BF24D17}">
      <dgm:prSet/>
      <dgm:spPr/>
      <dgm:t>
        <a:bodyPr/>
        <a:lstStyle/>
        <a:p>
          <a:endParaRPr lang="fr-FR"/>
        </a:p>
      </dgm:t>
    </dgm:pt>
    <dgm:pt modelId="{88F61FAD-DFC3-48FF-A86B-6DAFB7D795C5}">
      <dgm:prSet phldrT="[Texte]" custT="1"/>
      <dgm:spPr>
        <a:solidFill>
          <a:schemeClr val="accent5"/>
        </a:solidFill>
        <a:ln>
          <a:solidFill>
            <a:schemeClr val="accent5"/>
          </a:solidFill>
        </a:ln>
      </dgm:spPr>
      <dgm:t>
        <a:bodyPr/>
        <a:lstStyle/>
        <a:p>
          <a:pPr algn="ctr">
            <a:spcAft>
              <a:spcPts val="0"/>
            </a:spcAft>
          </a:pPr>
          <a:r>
            <a:rPr lang="fr-FR" sz="2800" dirty="0">
              <a:latin typeface="Calibri" panose="020F0502020204030204" pitchFamily="34" charset="0"/>
              <a:cs typeface="Calibri" panose="020F0502020204030204" pitchFamily="34" charset="0"/>
            </a:rPr>
            <a:t>Axe C :</a:t>
          </a:r>
        </a:p>
        <a:p>
          <a:pPr algn="ctr">
            <a:spcAft>
              <a:spcPts val="0"/>
            </a:spcAft>
          </a:pPr>
          <a:r>
            <a:rPr lang="fr-FR" sz="1600" b="1" dirty="0">
              <a:latin typeface="Calibri" panose="020F0502020204030204" pitchFamily="34" charset="0"/>
              <a:cs typeface="Calibri" panose="020F0502020204030204" pitchFamily="34" charset="0"/>
            </a:rPr>
            <a:t>Santé mentale</a:t>
          </a:r>
        </a:p>
        <a:p>
          <a:pPr algn="ctr">
            <a:spcAft>
              <a:spcPts val="0"/>
            </a:spcAft>
          </a:pPr>
          <a:r>
            <a:rPr lang="fr-FR" sz="1800" b="1" dirty="0">
              <a:solidFill>
                <a:srgbClr val="FFFF00"/>
              </a:solidFill>
              <a:latin typeface="Calibri" panose="020F0502020204030204" pitchFamily="34" charset="0"/>
              <a:cs typeface="Calibri" panose="020F0502020204030204" pitchFamily="34" charset="0"/>
            </a:rPr>
            <a:t>   Corinne Maury, CH Tulle </a:t>
          </a:r>
        </a:p>
        <a:p>
          <a:pPr algn="ctr">
            <a:spcAft>
              <a:spcPts val="0"/>
            </a:spcAft>
          </a:pPr>
          <a:endParaRPr lang="fr-FR" sz="1000" b="1" dirty="0">
            <a:solidFill>
              <a:srgbClr val="FFFF00"/>
            </a:solidFill>
            <a:latin typeface="Calibri" panose="020F0502020204030204" pitchFamily="34" charset="0"/>
            <a:cs typeface="Calibri" panose="020F0502020204030204" pitchFamily="34" charset="0"/>
          </a:endParaRPr>
        </a:p>
        <a:p>
          <a:pPr algn="l">
            <a:spcAft>
              <a:spcPts val="0"/>
            </a:spcAft>
          </a:pPr>
          <a:r>
            <a:rPr lang="fr-FR" sz="1600" b="1" dirty="0">
              <a:latin typeface="Calibri" panose="020F0502020204030204" pitchFamily="34" charset="0"/>
              <a:cs typeface="Calibri" panose="020F0502020204030204" pitchFamily="34" charset="0"/>
            </a:rPr>
            <a:t>    1- Ophélie </a:t>
          </a:r>
          <a:r>
            <a:rPr lang="fr-FR" sz="1600" b="1" dirty="0" err="1">
              <a:latin typeface="Calibri" panose="020F0502020204030204" pitchFamily="34" charset="0"/>
              <a:cs typeface="Calibri" panose="020F0502020204030204" pitchFamily="34" charset="0"/>
            </a:rPr>
            <a:t>Defressigne</a:t>
          </a:r>
          <a:r>
            <a:rPr lang="fr-FR" sz="1600" b="1" dirty="0">
              <a:latin typeface="Calibri" panose="020F0502020204030204" pitchFamily="34" charset="0"/>
              <a:cs typeface="Calibri" panose="020F0502020204030204" pitchFamily="34" charset="0"/>
            </a:rPr>
            <a:t>, PTSM et                            Sophie Ballut, CCAS</a:t>
          </a:r>
        </a:p>
        <a:p>
          <a:pPr algn="l">
            <a:spcAft>
              <a:spcPts val="0"/>
            </a:spcAft>
          </a:pPr>
          <a:r>
            <a:rPr lang="fr-FR" sz="1600" b="1" dirty="0">
              <a:solidFill>
                <a:schemeClr val="bg1"/>
              </a:solidFill>
              <a:latin typeface="Calibri" panose="020F0502020204030204" pitchFamily="34" charset="0"/>
              <a:cs typeface="Calibri" panose="020F0502020204030204" pitchFamily="34" charset="0"/>
            </a:rPr>
            <a:t>    2-3- Corinne Maury, CH Tulle  </a:t>
          </a:r>
        </a:p>
        <a:p>
          <a:pPr algn="l">
            <a:spcAft>
              <a:spcPts val="0"/>
            </a:spcAft>
          </a:pPr>
          <a:r>
            <a:rPr lang="fr-FR" sz="1600" b="1" dirty="0">
              <a:solidFill>
                <a:schemeClr val="bg1"/>
              </a:solidFill>
              <a:latin typeface="Calibri" panose="020F0502020204030204" pitchFamily="34" charset="0"/>
              <a:cs typeface="Calibri" panose="020F0502020204030204" pitchFamily="34" charset="0"/>
            </a:rPr>
            <a:t>    et Martine Maison, CCAS </a:t>
          </a:r>
        </a:p>
        <a:p>
          <a:pPr algn="l">
            <a:spcAft>
              <a:spcPts val="0"/>
            </a:spcAft>
          </a:pPr>
          <a:r>
            <a:rPr lang="fr-FR" sz="1600" b="1" dirty="0">
              <a:solidFill>
                <a:schemeClr val="bg1"/>
              </a:solidFill>
              <a:latin typeface="Calibri" panose="020F0502020204030204" pitchFamily="34" charset="0"/>
              <a:cs typeface="Calibri" panose="020F0502020204030204" pitchFamily="34" charset="0"/>
            </a:rPr>
            <a:t>    4- Corinne Maury, CH Tulle </a:t>
          </a:r>
        </a:p>
        <a:p>
          <a:pPr algn="l">
            <a:spcAft>
              <a:spcPts val="0"/>
            </a:spcAft>
          </a:pPr>
          <a:r>
            <a:rPr lang="fr-FR" sz="1600" b="1" dirty="0">
              <a:solidFill>
                <a:schemeClr val="bg1"/>
              </a:solidFill>
              <a:latin typeface="Calibri" panose="020F0502020204030204" pitchFamily="34" charset="0"/>
              <a:cs typeface="Calibri" panose="020F0502020204030204" pitchFamily="34" charset="0"/>
            </a:rPr>
            <a:t>    et Cécile </a:t>
          </a:r>
          <a:r>
            <a:rPr lang="fr-FR" sz="1600" b="1" dirty="0" err="1">
              <a:solidFill>
                <a:schemeClr val="bg1"/>
              </a:solidFill>
              <a:latin typeface="Calibri" panose="020F0502020204030204" pitchFamily="34" charset="0"/>
              <a:cs typeface="Calibri" panose="020F0502020204030204" pitchFamily="34" charset="0"/>
            </a:rPr>
            <a:t>Treillle</a:t>
          </a:r>
          <a:r>
            <a:rPr lang="fr-FR" sz="1600" b="1" dirty="0">
              <a:solidFill>
                <a:schemeClr val="bg1"/>
              </a:solidFill>
              <a:latin typeface="Calibri" panose="020F0502020204030204" pitchFamily="34" charset="0"/>
              <a:cs typeface="Calibri" panose="020F0502020204030204" pitchFamily="34" charset="0"/>
            </a:rPr>
            <a:t>, Ecoute et Soutien</a:t>
          </a:r>
        </a:p>
        <a:p>
          <a:pPr algn="ctr">
            <a:spcAft>
              <a:spcPts val="0"/>
            </a:spcAft>
          </a:pPr>
          <a:endParaRPr lang="fr-FR" sz="1200" b="1" dirty="0">
            <a:solidFill>
              <a:schemeClr val="bg1"/>
            </a:solidFill>
            <a:latin typeface="Calibri" panose="020F0502020204030204" pitchFamily="34" charset="0"/>
            <a:cs typeface="Calibri" panose="020F0502020204030204" pitchFamily="34" charset="0"/>
          </a:endParaRPr>
        </a:p>
        <a:p>
          <a:pPr algn="ctr">
            <a:spcAft>
              <a:spcPts val="0"/>
            </a:spcAft>
          </a:pPr>
          <a:endParaRPr lang="fr-FR" sz="1200" b="1" dirty="0">
            <a:solidFill>
              <a:schemeClr val="bg1"/>
            </a:solidFill>
            <a:latin typeface="Calibri" panose="020F0502020204030204" pitchFamily="34" charset="0"/>
            <a:cs typeface="Calibri" panose="020F0502020204030204" pitchFamily="34" charset="0"/>
          </a:endParaRPr>
        </a:p>
        <a:p>
          <a:pPr algn="ctr">
            <a:spcAft>
              <a:spcPts val="0"/>
            </a:spcAft>
          </a:pPr>
          <a:endParaRPr lang="fr-FR" sz="1200" b="1" dirty="0">
            <a:solidFill>
              <a:schemeClr val="bg1"/>
            </a:solidFill>
            <a:latin typeface="Calibri" panose="020F0502020204030204" pitchFamily="34" charset="0"/>
            <a:cs typeface="Calibri" panose="020F0502020204030204" pitchFamily="34" charset="0"/>
          </a:endParaRPr>
        </a:p>
        <a:p>
          <a:pPr algn="ctr">
            <a:spcAft>
              <a:spcPts val="0"/>
            </a:spcAft>
          </a:pPr>
          <a:endParaRPr lang="fr-FR" sz="1200" dirty="0">
            <a:latin typeface="Calibri" panose="020F0502020204030204" pitchFamily="34" charset="0"/>
            <a:cs typeface="Calibri" panose="020F0502020204030204" pitchFamily="34" charset="0"/>
          </a:endParaRPr>
        </a:p>
      </dgm:t>
    </dgm:pt>
    <dgm:pt modelId="{6068C3FB-4730-4EFD-AEED-8C3B03F5B0C0}" type="parTrans" cxnId="{B21FF814-F34F-4AD3-8807-2D496802EF7F}">
      <dgm:prSet/>
      <dgm:spPr/>
      <dgm:t>
        <a:bodyPr/>
        <a:lstStyle/>
        <a:p>
          <a:endParaRPr lang="fr-FR"/>
        </a:p>
      </dgm:t>
    </dgm:pt>
    <dgm:pt modelId="{602DC9FB-278C-46F0-AE30-63ED8B9EF9C4}" type="sibTrans" cxnId="{B21FF814-F34F-4AD3-8807-2D496802EF7F}">
      <dgm:prSet/>
      <dgm:spPr/>
      <dgm:t>
        <a:bodyPr/>
        <a:lstStyle/>
        <a:p>
          <a:endParaRPr lang="fr-FR"/>
        </a:p>
      </dgm:t>
    </dgm:pt>
    <dgm:pt modelId="{86FC4C21-F264-433F-A827-577142479BC9}">
      <dgm:prSet phldrT="[Texte]" custT="1"/>
      <dgm:spPr>
        <a:solidFill>
          <a:srgbClr val="A1C639"/>
        </a:solidFill>
        <a:ln>
          <a:solidFill>
            <a:srgbClr val="A1C639"/>
          </a:solidFill>
        </a:ln>
      </dgm:spPr>
      <dgm:t>
        <a:bodyPr/>
        <a:lstStyle/>
        <a:p>
          <a:pPr marL="0" lvl="0" algn="ctr" defTabSz="1066800">
            <a:lnSpc>
              <a:spcPct val="90000"/>
            </a:lnSpc>
            <a:spcBef>
              <a:spcPct val="0"/>
            </a:spcBef>
            <a:spcAft>
              <a:spcPts val="0"/>
            </a:spcAft>
            <a:buNone/>
          </a:pPr>
          <a:endParaRPr lang="fr-FR" sz="2400" dirty="0">
            <a:latin typeface="Calibri" panose="020F0502020204030204" pitchFamily="34" charset="0"/>
            <a:cs typeface="Calibri" panose="020F0502020204030204" pitchFamily="34" charset="0"/>
          </a:endParaRPr>
        </a:p>
        <a:p>
          <a:pPr marL="0" lvl="0" algn="ctr" defTabSz="1066800">
            <a:lnSpc>
              <a:spcPct val="90000"/>
            </a:lnSpc>
            <a:spcBef>
              <a:spcPct val="0"/>
            </a:spcBef>
            <a:spcAft>
              <a:spcPts val="0"/>
            </a:spcAft>
            <a:buNone/>
          </a:pPr>
          <a:r>
            <a:rPr lang="fr-FR" sz="2400" dirty="0">
              <a:latin typeface="Calibri" panose="020F0502020204030204" pitchFamily="34" charset="0"/>
              <a:cs typeface="Calibri" panose="020F0502020204030204" pitchFamily="34" charset="0"/>
            </a:rPr>
            <a:t>Axe D :</a:t>
          </a:r>
        </a:p>
        <a:p>
          <a:pPr marL="0" lvl="0" algn="ctr" defTabSz="1066800">
            <a:lnSpc>
              <a:spcPct val="90000"/>
            </a:lnSpc>
            <a:spcBef>
              <a:spcPct val="0"/>
            </a:spcBef>
            <a:spcAft>
              <a:spcPts val="0"/>
            </a:spcAft>
            <a:buNone/>
          </a:pPr>
          <a:r>
            <a:rPr lang="fr-FR" sz="1600" b="1" dirty="0">
              <a:latin typeface="Calibri" panose="020F0502020204030204" pitchFamily="34" charset="0"/>
              <a:cs typeface="Calibri" panose="020F0502020204030204" pitchFamily="34" charset="0"/>
            </a:rPr>
            <a:t>Santé environnement</a:t>
          </a:r>
        </a:p>
        <a:p>
          <a:pPr marL="0" lvl="0" algn="ctr" defTabSz="1066800">
            <a:lnSpc>
              <a:spcPct val="90000"/>
            </a:lnSpc>
            <a:spcBef>
              <a:spcPct val="0"/>
            </a:spcBef>
            <a:spcAft>
              <a:spcPts val="0"/>
            </a:spcAft>
            <a:buNone/>
          </a:pPr>
          <a:r>
            <a:rPr lang="fr-FR" sz="1800" b="1" dirty="0">
              <a:solidFill>
                <a:srgbClr val="FF0000"/>
              </a:solidFill>
              <a:latin typeface="Calibri" panose="020F0502020204030204" pitchFamily="34" charset="0"/>
              <a:cs typeface="Calibri" panose="020F0502020204030204" pitchFamily="34" charset="0"/>
            </a:rPr>
            <a:t>   </a:t>
          </a:r>
          <a:r>
            <a:rPr lang="fr-FR" sz="1800" b="1" dirty="0">
              <a:solidFill>
                <a:srgbClr val="FFFF00"/>
              </a:solidFill>
              <a:latin typeface="Calibri" panose="020F0502020204030204" pitchFamily="34" charset="0"/>
              <a:cs typeface="Calibri" panose="020F0502020204030204" pitchFamily="34" charset="0"/>
            </a:rPr>
            <a:t>Magalie Mas, Ville de Tulle</a:t>
          </a:r>
        </a:p>
        <a:p>
          <a:pPr marL="0" lvl="0" algn="l" defTabSz="1066800">
            <a:lnSpc>
              <a:spcPct val="90000"/>
            </a:lnSpc>
            <a:spcBef>
              <a:spcPct val="0"/>
            </a:spcBef>
            <a:spcAft>
              <a:spcPts val="0"/>
            </a:spcAft>
            <a:buNone/>
          </a:pPr>
          <a:endParaRPr lang="fr-FR" sz="1200" b="1" dirty="0">
            <a:solidFill>
              <a:schemeClr val="bg1"/>
            </a:solidFill>
            <a:latin typeface="Calibri" panose="020F0502020204030204" pitchFamily="34" charset="0"/>
            <a:cs typeface="Calibri" panose="020F0502020204030204" pitchFamily="34" charset="0"/>
          </a:endParaRPr>
        </a:p>
        <a:p>
          <a:pPr marL="0" lvl="0" algn="l" defTabSz="1066800">
            <a:lnSpc>
              <a:spcPct val="90000"/>
            </a:lnSpc>
            <a:spcBef>
              <a:spcPct val="0"/>
            </a:spcBef>
            <a:spcAft>
              <a:spcPts val="0"/>
            </a:spcAft>
            <a:buNone/>
          </a:pPr>
          <a:r>
            <a:rPr lang="fr-FR" sz="1200" b="1" dirty="0">
              <a:solidFill>
                <a:schemeClr val="bg1"/>
              </a:solidFill>
              <a:latin typeface="Calibri" panose="020F0502020204030204" pitchFamily="34" charset="0"/>
              <a:cs typeface="Calibri" panose="020F0502020204030204" pitchFamily="34" charset="0"/>
            </a:rPr>
            <a:t>1.1- Magalie Mas, Ville de Tulle et Catherine Vieillefont, CH Tulle</a:t>
          </a:r>
        </a:p>
        <a:p>
          <a:pPr marL="0" lvl="0" algn="l" defTabSz="1066800">
            <a:lnSpc>
              <a:spcPct val="90000"/>
            </a:lnSpc>
            <a:spcBef>
              <a:spcPct val="0"/>
            </a:spcBef>
            <a:spcAft>
              <a:spcPts val="0"/>
            </a:spcAft>
            <a:buNone/>
          </a:pPr>
          <a:r>
            <a:rPr lang="fr-FR" sz="1200" b="1" dirty="0">
              <a:solidFill>
                <a:schemeClr val="bg1"/>
              </a:solidFill>
              <a:latin typeface="Calibri" panose="020F0502020204030204" pitchFamily="34" charset="0"/>
              <a:cs typeface="Calibri" panose="020F0502020204030204" pitchFamily="34" charset="0"/>
            </a:rPr>
            <a:t>1.2- Magalie Mas, Ville de Tulle et </a:t>
          </a:r>
          <a:r>
            <a:rPr lang="fr-FR" sz="1200" b="1" dirty="0">
              <a:solidFill>
                <a:schemeClr val="bg2"/>
              </a:solidFill>
              <a:latin typeface="Calibri" panose="020F0502020204030204" pitchFamily="34" charset="0"/>
              <a:cs typeface="Calibri" panose="020F0502020204030204" pitchFamily="34" charset="0"/>
            </a:rPr>
            <a:t>Service Habitat, Tulle Agglo </a:t>
          </a:r>
        </a:p>
        <a:p>
          <a:pPr marL="0" lvl="0" algn="l" defTabSz="1066800">
            <a:lnSpc>
              <a:spcPct val="90000"/>
            </a:lnSpc>
            <a:spcBef>
              <a:spcPct val="0"/>
            </a:spcBef>
            <a:spcAft>
              <a:spcPts val="0"/>
            </a:spcAft>
            <a:buNone/>
          </a:pPr>
          <a:r>
            <a:rPr lang="fr-FR" sz="1200" b="1" dirty="0">
              <a:solidFill>
                <a:schemeClr val="bg2"/>
              </a:solidFill>
              <a:latin typeface="Calibri" panose="020F0502020204030204" pitchFamily="34" charset="0"/>
              <a:cs typeface="Calibri" panose="020F0502020204030204" pitchFamily="34" charset="0"/>
            </a:rPr>
            <a:t>2- Magalie Mas, Ville de Tulle et Service Urbanisme, Ville de </a:t>
          </a:r>
          <a:r>
            <a:rPr lang="fr-FR" sz="1200" b="1" dirty="0">
              <a:solidFill>
                <a:schemeClr val="bg1"/>
              </a:solidFill>
              <a:latin typeface="Calibri" panose="020F0502020204030204" pitchFamily="34" charset="0"/>
              <a:cs typeface="Calibri" panose="020F0502020204030204" pitchFamily="34" charset="0"/>
            </a:rPr>
            <a:t>Tulle </a:t>
          </a:r>
        </a:p>
        <a:p>
          <a:pPr marL="0" marR="0" lvl="0" indent="0" algn="l" defTabSz="914400" eaLnBrk="1" fontAlgn="auto" latinLnBrk="0" hangingPunct="1">
            <a:lnSpc>
              <a:spcPct val="100000"/>
            </a:lnSpc>
            <a:spcBef>
              <a:spcPts val="0"/>
            </a:spcBef>
            <a:spcAft>
              <a:spcPts val="0"/>
            </a:spcAft>
            <a:buClrTx/>
            <a:buSzTx/>
            <a:buFontTx/>
            <a:buNone/>
            <a:tabLst/>
            <a:defRPr/>
          </a:pPr>
          <a:r>
            <a:rPr lang="fr-FR" sz="1200" b="1" dirty="0">
              <a:solidFill>
                <a:schemeClr val="bg1"/>
              </a:solidFill>
              <a:latin typeface="Calibri" panose="020F0502020204030204" pitchFamily="34" charset="0"/>
              <a:cs typeface="Calibri" panose="020F0502020204030204" pitchFamily="34" charset="0"/>
            </a:rPr>
            <a:t>3.1- </a:t>
          </a:r>
          <a:r>
            <a:rPr lang="fr-FR" sz="1200" b="1" dirty="0">
              <a:solidFill>
                <a:schemeClr val="bg2"/>
              </a:solidFill>
              <a:latin typeface="Calibri" panose="020F0502020204030204" pitchFamily="34" charset="0"/>
              <a:cs typeface="Calibri" panose="020F0502020204030204" pitchFamily="34" charset="0"/>
            </a:rPr>
            <a:t>Service urbanisme, Ville de Tulle et service mobilité, Tulle </a:t>
          </a:r>
          <a:r>
            <a:rPr lang="fr-FR" sz="1200" b="1" dirty="0">
              <a:solidFill>
                <a:schemeClr val="bg1"/>
              </a:solidFill>
              <a:latin typeface="Calibri" panose="020F0502020204030204" pitchFamily="34" charset="0"/>
              <a:cs typeface="Calibri" panose="020F0502020204030204" pitchFamily="34" charset="0"/>
            </a:rPr>
            <a:t>Agglo </a:t>
          </a:r>
          <a:r>
            <a:rPr lang="fr-FR" sz="1200" b="1" dirty="0">
              <a:solidFill>
                <a:srgbClr val="FF0000"/>
              </a:solidFill>
              <a:latin typeface="Calibri" panose="020F0502020204030204" pitchFamily="34" charset="0"/>
              <a:cs typeface="Calibri" panose="020F0502020204030204" pitchFamily="34" charset="0"/>
            </a:rPr>
            <a:t> </a:t>
          </a:r>
        </a:p>
        <a:p>
          <a:pPr marL="0" lvl="0" algn="l" defTabSz="1066800">
            <a:lnSpc>
              <a:spcPct val="90000"/>
            </a:lnSpc>
            <a:spcBef>
              <a:spcPct val="0"/>
            </a:spcBef>
            <a:spcAft>
              <a:spcPts val="0"/>
            </a:spcAft>
            <a:buNone/>
          </a:pPr>
          <a:r>
            <a:rPr lang="fr-FR" sz="1200" b="1" dirty="0">
              <a:solidFill>
                <a:schemeClr val="bg1"/>
              </a:solidFill>
              <a:latin typeface="Calibri" panose="020F0502020204030204" pitchFamily="34" charset="0"/>
              <a:cs typeface="Calibri" panose="020F0502020204030204" pitchFamily="34" charset="0"/>
            </a:rPr>
            <a:t>3.2-Mylène Lavergne et Karine Henrion, Tulle Agglo </a:t>
          </a:r>
          <a:endParaRPr lang="fr-FR" sz="1200" b="1" i="0" dirty="0">
            <a:solidFill>
              <a:schemeClr val="bg1"/>
            </a:solidFill>
            <a:latin typeface="Calibri" panose="020F0502020204030204" pitchFamily="34" charset="0"/>
            <a:cs typeface="Calibri" panose="020F0502020204030204" pitchFamily="34" charset="0"/>
          </a:endParaRPr>
        </a:p>
        <a:p>
          <a:pPr marL="0" lvl="0" algn="l" defTabSz="1066800">
            <a:lnSpc>
              <a:spcPct val="90000"/>
            </a:lnSpc>
            <a:spcBef>
              <a:spcPct val="0"/>
            </a:spcBef>
            <a:spcAft>
              <a:spcPts val="0"/>
            </a:spcAft>
            <a:buNone/>
          </a:pPr>
          <a:endParaRPr lang="fr-FR" sz="1600" b="1" i="0" dirty="0">
            <a:solidFill>
              <a:schemeClr val="bg1"/>
            </a:solidFill>
            <a:latin typeface="Calibri" panose="020F0502020204030204" pitchFamily="34" charset="0"/>
            <a:cs typeface="Calibri" panose="020F0502020204030204" pitchFamily="34" charset="0"/>
          </a:endParaRPr>
        </a:p>
        <a:p>
          <a:pPr marL="0" lvl="0" algn="l" defTabSz="1066800">
            <a:lnSpc>
              <a:spcPct val="90000"/>
            </a:lnSpc>
            <a:spcBef>
              <a:spcPct val="0"/>
            </a:spcBef>
            <a:spcAft>
              <a:spcPts val="0"/>
            </a:spcAft>
            <a:buNone/>
          </a:pPr>
          <a:endParaRPr lang="fr-FR" sz="1200" b="1" i="0" dirty="0">
            <a:solidFill>
              <a:schemeClr val="bg1"/>
            </a:solidFill>
            <a:latin typeface="Calibri" panose="020F0502020204030204" pitchFamily="34" charset="0"/>
            <a:cs typeface="Calibri" panose="020F0502020204030204" pitchFamily="34" charset="0"/>
          </a:endParaRPr>
        </a:p>
        <a:p>
          <a:pPr marL="0" lvl="0" algn="ctr" defTabSz="1066800">
            <a:lnSpc>
              <a:spcPct val="90000"/>
            </a:lnSpc>
            <a:spcBef>
              <a:spcPct val="0"/>
            </a:spcBef>
            <a:spcAft>
              <a:spcPts val="0"/>
            </a:spcAft>
            <a:buNone/>
          </a:pPr>
          <a:endParaRPr lang="fr-FR" sz="1200" b="1" dirty="0">
            <a:solidFill>
              <a:schemeClr val="bg1"/>
            </a:solidFill>
            <a:latin typeface="Calibri" panose="020F0502020204030204" pitchFamily="34" charset="0"/>
            <a:cs typeface="Calibri" panose="020F0502020204030204" pitchFamily="34" charset="0"/>
          </a:endParaRPr>
        </a:p>
        <a:p>
          <a:pPr marL="0" lvl="0" algn="ctr" defTabSz="1066800">
            <a:lnSpc>
              <a:spcPct val="90000"/>
            </a:lnSpc>
            <a:spcBef>
              <a:spcPct val="0"/>
            </a:spcBef>
            <a:spcAft>
              <a:spcPts val="0"/>
            </a:spcAft>
            <a:buNone/>
          </a:pPr>
          <a:endParaRPr lang="fr-FR" sz="1200" b="1" dirty="0">
            <a:solidFill>
              <a:schemeClr val="bg1"/>
            </a:solidFill>
            <a:latin typeface="Calibri" panose="020F0502020204030204" pitchFamily="34" charset="0"/>
            <a:cs typeface="Calibri" panose="020F0502020204030204" pitchFamily="34" charset="0"/>
          </a:endParaRPr>
        </a:p>
        <a:p>
          <a:pPr marL="0" lvl="0" algn="ctr" defTabSz="1066800">
            <a:lnSpc>
              <a:spcPct val="90000"/>
            </a:lnSpc>
            <a:spcBef>
              <a:spcPct val="0"/>
            </a:spcBef>
            <a:spcAft>
              <a:spcPts val="0"/>
            </a:spcAft>
            <a:buNone/>
          </a:pPr>
          <a:endParaRPr lang="fr-FR" sz="1200" dirty="0">
            <a:latin typeface="Calibri" panose="020F0502020204030204" pitchFamily="34" charset="0"/>
            <a:cs typeface="Calibri" panose="020F0502020204030204" pitchFamily="34" charset="0"/>
          </a:endParaRPr>
        </a:p>
      </dgm:t>
    </dgm:pt>
    <dgm:pt modelId="{768C5F24-49AE-4D8B-ACB4-439192E04BC9}" type="parTrans" cxnId="{808AAC19-5298-408F-8468-CA037725E747}">
      <dgm:prSet/>
      <dgm:spPr/>
      <dgm:t>
        <a:bodyPr/>
        <a:lstStyle/>
        <a:p>
          <a:endParaRPr lang="fr-FR"/>
        </a:p>
      </dgm:t>
    </dgm:pt>
    <dgm:pt modelId="{36BD3564-DF61-437D-99E5-17B133BABD98}" type="sibTrans" cxnId="{808AAC19-5298-408F-8468-CA037725E747}">
      <dgm:prSet/>
      <dgm:spPr/>
      <dgm:t>
        <a:bodyPr/>
        <a:lstStyle/>
        <a:p>
          <a:endParaRPr lang="fr-FR"/>
        </a:p>
      </dgm:t>
    </dgm:pt>
    <dgm:pt modelId="{ABE790DB-2125-4CC9-9DA4-A3CE14F1A18B}" type="pres">
      <dgm:prSet presAssocID="{F0348EA1-817F-4C1C-9696-534001CC203F}" presName="diagram" presStyleCnt="0">
        <dgm:presLayoutVars>
          <dgm:chMax val="1"/>
          <dgm:dir/>
          <dgm:animLvl val="ctr"/>
          <dgm:resizeHandles val="exact"/>
        </dgm:presLayoutVars>
      </dgm:prSet>
      <dgm:spPr/>
    </dgm:pt>
    <dgm:pt modelId="{769C80D8-F147-4CE5-8BB3-C9CD837B2879}" type="pres">
      <dgm:prSet presAssocID="{F0348EA1-817F-4C1C-9696-534001CC203F}" presName="matrix" presStyleCnt="0"/>
      <dgm:spPr/>
    </dgm:pt>
    <dgm:pt modelId="{B921F303-728C-4978-A05E-37B0C0E1D23A}" type="pres">
      <dgm:prSet presAssocID="{F0348EA1-817F-4C1C-9696-534001CC203F}" presName="tile1" presStyleLbl="node1" presStyleIdx="0" presStyleCnt="4" custLinFactNeighborX="-40699" custLinFactNeighborY="-30796"/>
      <dgm:spPr/>
    </dgm:pt>
    <dgm:pt modelId="{2A4617CB-932C-44D6-AC7E-B4BFD424E1C3}" type="pres">
      <dgm:prSet presAssocID="{F0348EA1-817F-4C1C-9696-534001CC203F}" presName="tile1text" presStyleLbl="node1" presStyleIdx="0" presStyleCnt="4">
        <dgm:presLayoutVars>
          <dgm:chMax val="0"/>
          <dgm:chPref val="0"/>
          <dgm:bulletEnabled val="1"/>
        </dgm:presLayoutVars>
      </dgm:prSet>
      <dgm:spPr/>
    </dgm:pt>
    <dgm:pt modelId="{9BD8B328-C8AE-439D-9A07-FA63BF1A5D83}" type="pres">
      <dgm:prSet presAssocID="{F0348EA1-817F-4C1C-9696-534001CC203F}" presName="tile2" presStyleLbl="node1" presStyleIdx="1" presStyleCnt="4" custScaleX="99167" custLinFactNeighborX="-556"/>
      <dgm:spPr/>
    </dgm:pt>
    <dgm:pt modelId="{217A26DB-2D53-4A6B-A0CF-73342DF33758}" type="pres">
      <dgm:prSet presAssocID="{F0348EA1-817F-4C1C-9696-534001CC203F}" presName="tile2text" presStyleLbl="node1" presStyleIdx="1" presStyleCnt="4">
        <dgm:presLayoutVars>
          <dgm:chMax val="0"/>
          <dgm:chPref val="0"/>
          <dgm:bulletEnabled val="1"/>
        </dgm:presLayoutVars>
      </dgm:prSet>
      <dgm:spPr/>
    </dgm:pt>
    <dgm:pt modelId="{FD80E74C-E2EA-4D7B-8E3A-863FA21D01F2}" type="pres">
      <dgm:prSet presAssocID="{F0348EA1-817F-4C1C-9696-534001CC203F}" presName="tile3" presStyleLbl="node1" presStyleIdx="2" presStyleCnt="4"/>
      <dgm:spPr/>
    </dgm:pt>
    <dgm:pt modelId="{72CB08B2-A818-419C-AA8F-E1172DF7F0D6}" type="pres">
      <dgm:prSet presAssocID="{F0348EA1-817F-4C1C-9696-534001CC203F}" presName="tile3text" presStyleLbl="node1" presStyleIdx="2" presStyleCnt="4">
        <dgm:presLayoutVars>
          <dgm:chMax val="0"/>
          <dgm:chPref val="0"/>
          <dgm:bulletEnabled val="1"/>
        </dgm:presLayoutVars>
      </dgm:prSet>
      <dgm:spPr/>
    </dgm:pt>
    <dgm:pt modelId="{8326E92D-1DFC-4A9F-BEAE-044FE984C575}" type="pres">
      <dgm:prSet presAssocID="{F0348EA1-817F-4C1C-9696-534001CC203F}" presName="tile4" presStyleLbl="node1" presStyleIdx="3" presStyleCnt="4" custScaleX="100359" custLinFactNeighborX="-895" custLinFactNeighborY="331"/>
      <dgm:spPr/>
    </dgm:pt>
    <dgm:pt modelId="{B6F0A907-647B-4744-94CA-9FFDA61A5263}" type="pres">
      <dgm:prSet presAssocID="{F0348EA1-817F-4C1C-9696-534001CC203F}" presName="tile4text" presStyleLbl="node1" presStyleIdx="3" presStyleCnt="4">
        <dgm:presLayoutVars>
          <dgm:chMax val="0"/>
          <dgm:chPref val="0"/>
          <dgm:bulletEnabled val="1"/>
        </dgm:presLayoutVars>
      </dgm:prSet>
      <dgm:spPr/>
    </dgm:pt>
    <dgm:pt modelId="{9513881F-E453-4B28-A7F1-7982C142B2FB}" type="pres">
      <dgm:prSet presAssocID="{F0348EA1-817F-4C1C-9696-534001CC203F}" presName="centerTile" presStyleLbl="fgShp" presStyleIdx="0" presStyleCnt="1" custScaleX="78574" custScaleY="36691" custLinFactNeighborX="-8802" custLinFactNeighborY="4165">
        <dgm:presLayoutVars>
          <dgm:chMax val="0"/>
          <dgm:chPref val="0"/>
        </dgm:presLayoutVars>
      </dgm:prSet>
      <dgm:spPr/>
    </dgm:pt>
  </dgm:ptLst>
  <dgm:cxnLst>
    <dgm:cxn modelId="{3227320C-FBB5-4995-B1BB-FF9545CA7B62}" type="presOf" srcId="{08949F1F-2A99-473A-8BD1-C25550CE6375}" destId="{217A26DB-2D53-4A6B-A0CF-73342DF33758}" srcOrd="1" destOrd="0" presId="urn:microsoft.com/office/officeart/2005/8/layout/matrix1"/>
    <dgm:cxn modelId="{9FA3950F-725C-492C-8F80-CDE08DFEB068}" type="presOf" srcId="{08949F1F-2A99-473A-8BD1-C25550CE6375}" destId="{9BD8B328-C8AE-439D-9A07-FA63BF1A5D83}" srcOrd="0" destOrd="0" presId="urn:microsoft.com/office/officeart/2005/8/layout/matrix1"/>
    <dgm:cxn modelId="{6C86EF14-1F5D-4CB0-B891-791B7FC44FE8}" type="presOf" srcId="{F41F7A7F-B77E-48FC-858F-94DACFF5C5BC}" destId="{B921F303-728C-4978-A05E-37B0C0E1D23A}" srcOrd="0" destOrd="0" presId="urn:microsoft.com/office/officeart/2005/8/layout/matrix1"/>
    <dgm:cxn modelId="{B21FF814-F34F-4AD3-8807-2D496802EF7F}" srcId="{2DDD2937-26AE-4D76-A296-B264972E2267}" destId="{88F61FAD-DFC3-48FF-A86B-6DAFB7D795C5}" srcOrd="2" destOrd="0" parTransId="{6068C3FB-4730-4EFD-AEED-8C3B03F5B0C0}" sibTransId="{602DC9FB-278C-46F0-AE30-63ED8B9EF9C4}"/>
    <dgm:cxn modelId="{808AAC19-5298-408F-8468-CA037725E747}" srcId="{2DDD2937-26AE-4D76-A296-B264972E2267}" destId="{86FC4C21-F264-433F-A827-577142479BC9}" srcOrd="3" destOrd="0" parTransId="{768C5F24-49AE-4D8B-ACB4-439192E04BC9}" sibTransId="{36BD3564-DF61-437D-99E5-17B133BABD98}"/>
    <dgm:cxn modelId="{3A763E1F-943D-41DB-AC20-D9DED93599EF}" type="presOf" srcId="{88F61FAD-DFC3-48FF-A86B-6DAFB7D795C5}" destId="{FD80E74C-E2EA-4D7B-8E3A-863FA21D01F2}" srcOrd="0" destOrd="0" presId="urn:microsoft.com/office/officeart/2005/8/layout/matrix1"/>
    <dgm:cxn modelId="{7BB70639-70DB-4D42-9C11-3DCE61E50D22}" type="presOf" srcId="{86FC4C21-F264-433F-A827-577142479BC9}" destId="{8326E92D-1DFC-4A9F-BEAE-044FE984C575}" srcOrd="0" destOrd="0" presId="urn:microsoft.com/office/officeart/2005/8/layout/matrix1"/>
    <dgm:cxn modelId="{85126165-CBA4-4006-822E-CADDA12A971A}" srcId="{2DDD2937-26AE-4D76-A296-B264972E2267}" destId="{F41F7A7F-B77E-48FC-858F-94DACFF5C5BC}" srcOrd="0" destOrd="0" parTransId="{3DC5A118-38E3-47A2-8823-ABBCBCF8C8BF}" sibTransId="{621AC822-C33C-47BF-BA4C-B954FE34EC74}"/>
    <dgm:cxn modelId="{3A4E5548-B1A5-4593-AF3F-5B2EF981D978}" type="presOf" srcId="{86FC4C21-F264-433F-A827-577142479BC9}" destId="{B6F0A907-647B-4744-94CA-9FFDA61A5263}" srcOrd="1" destOrd="0" presId="urn:microsoft.com/office/officeart/2005/8/layout/matrix1"/>
    <dgm:cxn modelId="{354C1C6B-16D9-4F22-8089-27DC4BF24D17}" srcId="{2DDD2937-26AE-4D76-A296-B264972E2267}" destId="{08949F1F-2A99-473A-8BD1-C25550CE6375}" srcOrd="1" destOrd="0" parTransId="{B5BFF223-F010-41DF-8F30-21377498DE46}" sibTransId="{9FD5402F-68DD-489D-8FF0-150FFA196EEF}"/>
    <dgm:cxn modelId="{47B7EC7C-448D-47BD-8390-7DA908A3B097}" type="presOf" srcId="{F41F7A7F-B77E-48FC-858F-94DACFF5C5BC}" destId="{2A4617CB-932C-44D6-AC7E-B4BFD424E1C3}" srcOrd="1" destOrd="0" presId="urn:microsoft.com/office/officeart/2005/8/layout/matrix1"/>
    <dgm:cxn modelId="{802B31A8-A414-4DB3-A6A7-2879EDAD0EF9}" type="presOf" srcId="{2DDD2937-26AE-4D76-A296-B264972E2267}" destId="{9513881F-E453-4B28-A7F1-7982C142B2FB}" srcOrd="0" destOrd="0" presId="urn:microsoft.com/office/officeart/2005/8/layout/matrix1"/>
    <dgm:cxn modelId="{CAB420DA-3643-450C-925A-E619AFE5DD4A}" type="presOf" srcId="{F0348EA1-817F-4C1C-9696-534001CC203F}" destId="{ABE790DB-2125-4CC9-9DA4-A3CE14F1A18B}" srcOrd="0" destOrd="0" presId="urn:microsoft.com/office/officeart/2005/8/layout/matrix1"/>
    <dgm:cxn modelId="{96566CDD-C3CC-45C3-8A84-4C9AB5F0D2E6}" srcId="{F0348EA1-817F-4C1C-9696-534001CC203F}" destId="{2DDD2937-26AE-4D76-A296-B264972E2267}" srcOrd="0" destOrd="0" parTransId="{31DBB906-FF42-4371-A9E1-709D234D0E94}" sibTransId="{6646FBB3-DD35-4EB4-9825-9D3760C72736}"/>
    <dgm:cxn modelId="{E1B189F2-9DEB-4141-9DC1-0AC23C89925A}" type="presOf" srcId="{88F61FAD-DFC3-48FF-A86B-6DAFB7D795C5}" destId="{72CB08B2-A818-419C-AA8F-E1172DF7F0D6}" srcOrd="1" destOrd="0" presId="urn:microsoft.com/office/officeart/2005/8/layout/matrix1"/>
    <dgm:cxn modelId="{A3CFB87A-ED81-4628-A278-E3DA0CCE480D}" type="presParOf" srcId="{ABE790DB-2125-4CC9-9DA4-A3CE14F1A18B}" destId="{769C80D8-F147-4CE5-8BB3-C9CD837B2879}" srcOrd="0" destOrd="0" presId="urn:microsoft.com/office/officeart/2005/8/layout/matrix1"/>
    <dgm:cxn modelId="{86C71426-B375-44E5-B637-CB4EE1A8E7FC}" type="presParOf" srcId="{769C80D8-F147-4CE5-8BB3-C9CD837B2879}" destId="{B921F303-728C-4978-A05E-37B0C0E1D23A}" srcOrd="0" destOrd="0" presId="urn:microsoft.com/office/officeart/2005/8/layout/matrix1"/>
    <dgm:cxn modelId="{ADC18287-55E4-416F-9EEE-CDDE74A3AA43}" type="presParOf" srcId="{769C80D8-F147-4CE5-8BB3-C9CD837B2879}" destId="{2A4617CB-932C-44D6-AC7E-B4BFD424E1C3}" srcOrd="1" destOrd="0" presId="urn:microsoft.com/office/officeart/2005/8/layout/matrix1"/>
    <dgm:cxn modelId="{173067A0-6BB0-4399-9C95-BE29E7C341BE}" type="presParOf" srcId="{769C80D8-F147-4CE5-8BB3-C9CD837B2879}" destId="{9BD8B328-C8AE-439D-9A07-FA63BF1A5D83}" srcOrd="2" destOrd="0" presId="urn:microsoft.com/office/officeart/2005/8/layout/matrix1"/>
    <dgm:cxn modelId="{DA2A3CB2-D52E-43AE-93E5-A0E23841C601}" type="presParOf" srcId="{769C80D8-F147-4CE5-8BB3-C9CD837B2879}" destId="{217A26DB-2D53-4A6B-A0CF-73342DF33758}" srcOrd="3" destOrd="0" presId="urn:microsoft.com/office/officeart/2005/8/layout/matrix1"/>
    <dgm:cxn modelId="{A831AB22-9EEB-4515-BA2E-4352FBEFCAC1}" type="presParOf" srcId="{769C80D8-F147-4CE5-8BB3-C9CD837B2879}" destId="{FD80E74C-E2EA-4D7B-8E3A-863FA21D01F2}" srcOrd="4" destOrd="0" presId="urn:microsoft.com/office/officeart/2005/8/layout/matrix1"/>
    <dgm:cxn modelId="{B7354F60-1F2C-44B7-A4B9-4CCD25E80D1E}" type="presParOf" srcId="{769C80D8-F147-4CE5-8BB3-C9CD837B2879}" destId="{72CB08B2-A818-419C-AA8F-E1172DF7F0D6}" srcOrd="5" destOrd="0" presId="urn:microsoft.com/office/officeart/2005/8/layout/matrix1"/>
    <dgm:cxn modelId="{E117B233-9A4F-44DD-A50B-015C5F2F12B8}" type="presParOf" srcId="{769C80D8-F147-4CE5-8BB3-C9CD837B2879}" destId="{8326E92D-1DFC-4A9F-BEAE-044FE984C575}" srcOrd="6" destOrd="0" presId="urn:microsoft.com/office/officeart/2005/8/layout/matrix1"/>
    <dgm:cxn modelId="{A5B65D3E-5B23-40DE-994E-A402821CD096}" type="presParOf" srcId="{769C80D8-F147-4CE5-8BB3-C9CD837B2879}" destId="{B6F0A907-647B-4744-94CA-9FFDA61A5263}" srcOrd="7" destOrd="0" presId="urn:microsoft.com/office/officeart/2005/8/layout/matrix1"/>
    <dgm:cxn modelId="{8766A2B9-F304-4012-8AB2-7BFD17945857}" type="presParOf" srcId="{ABE790DB-2125-4CC9-9DA4-A3CE14F1A18B}" destId="{9513881F-E453-4B28-A7F1-7982C142B2FB}"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4B49D3F2-B8DD-4BB2-BCAB-7EEFC680219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fr-FR"/>
        </a:p>
      </dgm:t>
    </dgm:pt>
    <dgm:pt modelId="{0931A82E-D6A8-48C0-8E4B-B9E43C03FDD4}">
      <dgm:prSet phldrT="[Texte]"/>
      <dgm:spPr/>
      <dgm:t>
        <a:bodyPr/>
        <a:lstStyle/>
        <a:p>
          <a:r>
            <a:rPr lang="fr-FR" dirty="0"/>
            <a:t>réalisées</a:t>
          </a:r>
        </a:p>
      </dgm:t>
    </dgm:pt>
    <dgm:pt modelId="{043C4D2F-9C4E-4D06-B31F-3B958536526D}" type="parTrans" cxnId="{27B595EC-2FE5-48AA-89B0-F2ED3F2BBC0A}">
      <dgm:prSet/>
      <dgm:spPr/>
      <dgm:t>
        <a:bodyPr/>
        <a:lstStyle/>
        <a:p>
          <a:endParaRPr lang="fr-FR"/>
        </a:p>
      </dgm:t>
    </dgm:pt>
    <dgm:pt modelId="{4E3F54A8-7F0C-4619-910F-902A040C69E5}" type="sibTrans" cxnId="{27B595EC-2FE5-48AA-89B0-F2ED3F2BBC0A}">
      <dgm:prSet/>
      <dgm:spPr/>
      <dgm:t>
        <a:bodyPr/>
        <a:lstStyle/>
        <a:p>
          <a:endParaRPr lang="fr-FR"/>
        </a:p>
      </dgm:t>
    </dgm:pt>
    <dgm:pt modelId="{C7343C09-3CE8-4C31-83AF-D6025F2C2E4E}">
      <dgm:prSet phldrT="[Texte]"/>
      <dgm:spPr/>
      <dgm:t>
        <a:bodyPr/>
        <a:lstStyle/>
        <a:p>
          <a:r>
            <a:rPr lang="fr-FR" dirty="0"/>
            <a:t>en cours de réalisation</a:t>
          </a:r>
        </a:p>
      </dgm:t>
    </dgm:pt>
    <dgm:pt modelId="{E2621090-E09C-43F3-85DD-F154CD266788}" type="parTrans" cxnId="{E76121FB-1A6F-4873-83B9-D545EF02891D}">
      <dgm:prSet/>
      <dgm:spPr/>
      <dgm:t>
        <a:bodyPr/>
        <a:lstStyle/>
        <a:p>
          <a:endParaRPr lang="fr-FR"/>
        </a:p>
      </dgm:t>
    </dgm:pt>
    <dgm:pt modelId="{3E3A8AC6-C27E-4816-9D81-371DD80CD596}" type="sibTrans" cxnId="{E76121FB-1A6F-4873-83B9-D545EF02891D}">
      <dgm:prSet/>
      <dgm:spPr/>
      <dgm:t>
        <a:bodyPr/>
        <a:lstStyle/>
        <a:p>
          <a:endParaRPr lang="fr-FR"/>
        </a:p>
      </dgm:t>
    </dgm:pt>
    <dgm:pt modelId="{500F2BC3-BE52-489C-9D46-B30B2CE9E21B}">
      <dgm:prSet phldrT="[Texte]"/>
      <dgm:spPr/>
      <dgm:t>
        <a:bodyPr/>
        <a:lstStyle/>
        <a:p>
          <a:r>
            <a:rPr lang="fr-FR" dirty="0"/>
            <a:t>non engagées</a:t>
          </a:r>
        </a:p>
      </dgm:t>
    </dgm:pt>
    <dgm:pt modelId="{8061A182-DB62-4E60-85E8-5BBA98FD0687}" type="parTrans" cxnId="{AC785863-B119-4D25-9A94-5E1B37F59AAF}">
      <dgm:prSet/>
      <dgm:spPr/>
      <dgm:t>
        <a:bodyPr/>
        <a:lstStyle/>
        <a:p>
          <a:endParaRPr lang="fr-FR"/>
        </a:p>
      </dgm:t>
    </dgm:pt>
    <dgm:pt modelId="{855BE89D-BF15-416D-90D4-FF73C0B73D0C}" type="sibTrans" cxnId="{AC785863-B119-4D25-9A94-5E1B37F59AAF}">
      <dgm:prSet/>
      <dgm:spPr/>
      <dgm:t>
        <a:bodyPr/>
        <a:lstStyle/>
        <a:p>
          <a:endParaRPr lang="fr-FR"/>
        </a:p>
      </dgm:t>
    </dgm:pt>
    <dgm:pt modelId="{D01DD62E-6340-4F33-8081-AE4EE8FAAA26}" type="pres">
      <dgm:prSet presAssocID="{4B49D3F2-B8DD-4BB2-BCAB-7EEFC680219C}" presName="Name0" presStyleCnt="0">
        <dgm:presLayoutVars>
          <dgm:chMax val="7"/>
          <dgm:chPref val="7"/>
          <dgm:dir/>
        </dgm:presLayoutVars>
      </dgm:prSet>
      <dgm:spPr/>
    </dgm:pt>
    <dgm:pt modelId="{43842B40-14F7-4D82-8E7F-8D8082290AD5}" type="pres">
      <dgm:prSet presAssocID="{4B49D3F2-B8DD-4BB2-BCAB-7EEFC680219C}" presName="Name1" presStyleCnt="0"/>
      <dgm:spPr/>
    </dgm:pt>
    <dgm:pt modelId="{97E7D8C9-273F-4C1D-B93C-76F92BC4E3C2}" type="pres">
      <dgm:prSet presAssocID="{4B49D3F2-B8DD-4BB2-BCAB-7EEFC680219C}" presName="cycle" presStyleCnt="0"/>
      <dgm:spPr/>
    </dgm:pt>
    <dgm:pt modelId="{71587F8F-7436-491D-8B2E-FEB31DD84C79}" type="pres">
      <dgm:prSet presAssocID="{4B49D3F2-B8DD-4BB2-BCAB-7EEFC680219C}" presName="srcNode" presStyleLbl="node1" presStyleIdx="0" presStyleCnt="3"/>
      <dgm:spPr/>
    </dgm:pt>
    <dgm:pt modelId="{1F68146B-E2F9-4D80-96D1-378943774FAC}" type="pres">
      <dgm:prSet presAssocID="{4B49D3F2-B8DD-4BB2-BCAB-7EEFC680219C}" presName="conn" presStyleLbl="parChTrans1D2" presStyleIdx="0" presStyleCnt="1"/>
      <dgm:spPr/>
    </dgm:pt>
    <dgm:pt modelId="{85F7F4D3-BEE1-4D4C-84D1-EB38DB70EAC7}" type="pres">
      <dgm:prSet presAssocID="{4B49D3F2-B8DD-4BB2-BCAB-7EEFC680219C}" presName="extraNode" presStyleLbl="node1" presStyleIdx="0" presStyleCnt="3"/>
      <dgm:spPr/>
    </dgm:pt>
    <dgm:pt modelId="{EFB2E634-25C6-4263-B7B7-06AB01A4C0F7}" type="pres">
      <dgm:prSet presAssocID="{4B49D3F2-B8DD-4BB2-BCAB-7EEFC680219C}" presName="dstNode" presStyleLbl="node1" presStyleIdx="0" presStyleCnt="3"/>
      <dgm:spPr/>
    </dgm:pt>
    <dgm:pt modelId="{BFB19917-F555-4A65-BC7C-0535C2B728B0}" type="pres">
      <dgm:prSet presAssocID="{0931A82E-D6A8-48C0-8E4B-B9E43C03FDD4}" presName="text_1" presStyleLbl="node1" presStyleIdx="0" presStyleCnt="3">
        <dgm:presLayoutVars>
          <dgm:bulletEnabled val="1"/>
        </dgm:presLayoutVars>
      </dgm:prSet>
      <dgm:spPr/>
    </dgm:pt>
    <dgm:pt modelId="{4288395B-A3FD-417B-B854-958C64BC86C7}" type="pres">
      <dgm:prSet presAssocID="{0931A82E-D6A8-48C0-8E4B-B9E43C03FDD4}" presName="accent_1" presStyleCnt="0"/>
      <dgm:spPr/>
    </dgm:pt>
    <dgm:pt modelId="{C44F6F36-E945-44F4-8B35-235BF8DA0E2D}" type="pres">
      <dgm:prSet presAssocID="{0931A82E-D6A8-48C0-8E4B-B9E43C03FDD4}" presName="accentRepeatNode" presStyleLbl="solidFgAcc1" presStyleIdx="0" presStyleCnt="3"/>
      <dgm:spPr/>
    </dgm:pt>
    <dgm:pt modelId="{FD29AECA-C6F5-427F-A732-5049A8161AC2}" type="pres">
      <dgm:prSet presAssocID="{C7343C09-3CE8-4C31-83AF-D6025F2C2E4E}" presName="text_2" presStyleLbl="node1" presStyleIdx="1" presStyleCnt="3">
        <dgm:presLayoutVars>
          <dgm:bulletEnabled val="1"/>
        </dgm:presLayoutVars>
      </dgm:prSet>
      <dgm:spPr/>
    </dgm:pt>
    <dgm:pt modelId="{C9EAACBC-C757-4DB4-81F5-CC1485A9760A}" type="pres">
      <dgm:prSet presAssocID="{C7343C09-3CE8-4C31-83AF-D6025F2C2E4E}" presName="accent_2" presStyleCnt="0"/>
      <dgm:spPr/>
    </dgm:pt>
    <dgm:pt modelId="{34D86DC1-C6D7-407D-A807-1BB728140B29}" type="pres">
      <dgm:prSet presAssocID="{C7343C09-3CE8-4C31-83AF-D6025F2C2E4E}" presName="accentRepeatNode" presStyleLbl="solidFgAcc1" presStyleIdx="1" presStyleCnt="3"/>
      <dgm:spPr/>
    </dgm:pt>
    <dgm:pt modelId="{41B8A05E-E50B-449A-B924-A829D4447F5B}" type="pres">
      <dgm:prSet presAssocID="{500F2BC3-BE52-489C-9D46-B30B2CE9E21B}" presName="text_3" presStyleLbl="node1" presStyleIdx="2" presStyleCnt="3">
        <dgm:presLayoutVars>
          <dgm:bulletEnabled val="1"/>
        </dgm:presLayoutVars>
      </dgm:prSet>
      <dgm:spPr/>
    </dgm:pt>
    <dgm:pt modelId="{72D08ADB-115B-467D-B0F0-58D88D4654B2}" type="pres">
      <dgm:prSet presAssocID="{500F2BC3-BE52-489C-9D46-B30B2CE9E21B}" presName="accent_3" presStyleCnt="0"/>
      <dgm:spPr/>
    </dgm:pt>
    <dgm:pt modelId="{5E34CF87-D631-4412-BF85-B3ACB5808C47}" type="pres">
      <dgm:prSet presAssocID="{500F2BC3-BE52-489C-9D46-B30B2CE9E21B}" presName="accentRepeatNode" presStyleLbl="solidFgAcc1" presStyleIdx="2" presStyleCnt="3"/>
      <dgm:spPr/>
    </dgm:pt>
  </dgm:ptLst>
  <dgm:cxnLst>
    <dgm:cxn modelId="{AC785863-B119-4D25-9A94-5E1B37F59AAF}" srcId="{4B49D3F2-B8DD-4BB2-BCAB-7EEFC680219C}" destId="{500F2BC3-BE52-489C-9D46-B30B2CE9E21B}" srcOrd="2" destOrd="0" parTransId="{8061A182-DB62-4E60-85E8-5BBA98FD0687}" sibTransId="{855BE89D-BF15-416D-90D4-FF73C0B73D0C}"/>
    <dgm:cxn modelId="{1F2A8D6C-9CA7-4169-9C68-530124049E1F}" type="presOf" srcId="{4E3F54A8-7F0C-4619-910F-902A040C69E5}" destId="{1F68146B-E2F9-4D80-96D1-378943774FAC}" srcOrd="0" destOrd="0" presId="urn:microsoft.com/office/officeart/2008/layout/VerticalCurvedList"/>
    <dgm:cxn modelId="{6A6EBF59-48F0-4D20-989A-2727488C9526}" type="presOf" srcId="{C7343C09-3CE8-4C31-83AF-D6025F2C2E4E}" destId="{FD29AECA-C6F5-427F-A732-5049A8161AC2}" srcOrd="0" destOrd="0" presId="urn:microsoft.com/office/officeart/2008/layout/VerticalCurvedList"/>
    <dgm:cxn modelId="{6645E180-3644-4030-BF8D-76C913D8BDCF}" type="presOf" srcId="{0931A82E-D6A8-48C0-8E4B-B9E43C03FDD4}" destId="{BFB19917-F555-4A65-BC7C-0535C2B728B0}" srcOrd="0" destOrd="0" presId="urn:microsoft.com/office/officeart/2008/layout/VerticalCurvedList"/>
    <dgm:cxn modelId="{E5F4029A-27DA-4318-8285-E072568C9340}" type="presOf" srcId="{500F2BC3-BE52-489C-9D46-B30B2CE9E21B}" destId="{41B8A05E-E50B-449A-B924-A829D4447F5B}" srcOrd="0" destOrd="0" presId="urn:microsoft.com/office/officeart/2008/layout/VerticalCurvedList"/>
    <dgm:cxn modelId="{3E982BE7-D810-4C7F-8378-23D5A399DF03}" type="presOf" srcId="{4B49D3F2-B8DD-4BB2-BCAB-7EEFC680219C}" destId="{D01DD62E-6340-4F33-8081-AE4EE8FAAA26}" srcOrd="0" destOrd="0" presId="urn:microsoft.com/office/officeart/2008/layout/VerticalCurvedList"/>
    <dgm:cxn modelId="{27B595EC-2FE5-48AA-89B0-F2ED3F2BBC0A}" srcId="{4B49D3F2-B8DD-4BB2-BCAB-7EEFC680219C}" destId="{0931A82E-D6A8-48C0-8E4B-B9E43C03FDD4}" srcOrd="0" destOrd="0" parTransId="{043C4D2F-9C4E-4D06-B31F-3B958536526D}" sibTransId="{4E3F54A8-7F0C-4619-910F-902A040C69E5}"/>
    <dgm:cxn modelId="{E76121FB-1A6F-4873-83B9-D545EF02891D}" srcId="{4B49D3F2-B8DD-4BB2-BCAB-7EEFC680219C}" destId="{C7343C09-3CE8-4C31-83AF-D6025F2C2E4E}" srcOrd="1" destOrd="0" parTransId="{E2621090-E09C-43F3-85DD-F154CD266788}" sibTransId="{3E3A8AC6-C27E-4816-9D81-371DD80CD596}"/>
    <dgm:cxn modelId="{C0E411C5-6134-431F-8ACD-E644FCC591E2}" type="presParOf" srcId="{D01DD62E-6340-4F33-8081-AE4EE8FAAA26}" destId="{43842B40-14F7-4D82-8E7F-8D8082290AD5}" srcOrd="0" destOrd="0" presId="urn:microsoft.com/office/officeart/2008/layout/VerticalCurvedList"/>
    <dgm:cxn modelId="{9754175A-4EEC-42DC-9429-445359D0D67E}" type="presParOf" srcId="{43842B40-14F7-4D82-8E7F-8D8082290AD5}" destId="{97E7D8C9-273F-4C1D-B93C-76F92BC4E3C2}" srcOrd="0" destOrd="0" presId="urn:microsoft.com/office/officeart/2008/layout/VerticalCurvedList"/>
    <dgm:cxn modelId="{9FC8A8BC-3E0D-474C-A8F1-38C79B7F068D}" type="presParOf" srcId="{97E7D8C9-273F-4C1D-B93C-76F92BC4E3C2}" destId="{71587F8F-7436-491D-8B2E-FEB31DD84C79}" srcOrd="0" destOrd="0" presId="urn:microsoft.com/office/officeart/2008/layout/VerticalCurvedList"/>
    <dgm:cxn modelId="{82EEDE9F-586C-4A93-8B55-447B100BB869}" type="presParOf" srcId="{97E7D8C9-273F-4C1D-B93C-76F92BC4E3C2}" destId="{1F68146B-E2F9-4D80-96D1-378943774FAC}" srcOrd="1" destOrd="0" presId="urn:microsoft.com/office/officeart/2008/layout/VerticalCurvedList"/>
    <dgm:cxn modelId="{3B065B18-3911-4BF0-9947-482546CB1516}" type="presParOf" srcId="{97E7D8C9-273F-4C1D-B93C-76F92BC4E3C2}" destId="{85F7F4D3-BEE1-4D4C-84D1-EB38DB70EAC7}" srcOrd="2" destOrd="0" presId="urn:microsoft.com/office/officeart/2008/layout/VerticalCurvedList"/>
    <dgm:cxn modelId="{0885B8D5-9EF1-4B2F-8E70-283E34145D30}" type="presParOf" srcId="{97E7D8C9-273F-4C1D-B93C-76F92BC4E3C2}" destId="{EFB2E634-25C6-4263-B7B7-06AB01A4C0F7}" srcOrd="3" destOrd="0" presId="urn:microsoft.com/office/officeart/2008/layout/VerticalCurvedList"/>
    <dgm:cxn modelId="{78B1C744-48C4-4FD2-A957-7786FEECCBF7}" type="presParOf" srcId="{43842B40-14F7-4D82-8E7F-8D8082290AD5}" destId="{BFB19917-F555-4A65-BC7C-0535C2B728B0}" srcOrd="1" destOrd="0" presId="urn:microsoft.com/office/officeart/2008/layout/VerticalCurvedList"/>
    <dgm:cxn modelId="{C4F0F504-EA46-47D8-B24C-5115338D1B18}" type="presParOf" srcId="{43842B40-14F7-4D82-8E7F-8D8082290AD5}" destId="{4288395B-A3FD-417B-B854-958C64BC86C7}" srcOrd="2" destOrd="0" presId="urn:microsoft.com/office/officeart/2008/layout/VerticalCurvedList"/>
    <dgm:cxn modelId="{D1EBB115-A862-400C-BCEA-3AF681E43CBC}" type="presParOf" srcId="{4288395B-A3FD-417B-B854-958C64BC86C7}" destId="{C44F6F36-E945-44F4-8B35-235BF8DA0E2D}" srcOrd="0" destOrd="0" presId="urn:microsoft.com/office/officeart/2008/layout/VerticalCurvedList"/>
    <dgm:cxn modelId="{34FB498B-7FDE-48A3-829B-90DDBC852457}" type="presParOf" srcId="{43842B40-14F7-4D82-8E7F-8D8082290AD5}" destId="{FD29AECA-C6F5-427F-A732-5049A8161AC2}" srcOrd="3" destOrd="0" presId="urn:microsoft.com/office/officeart/2008/layout/VerticalCurvedList"/>
    <dgm:cxn modelId="{F9D45503-7F4E-4256-9581-E164DBBA13C4}" type="presParOf" srcId="{43842B40-14F7-4D82-8E7F-8D8082290AD5}" destId="{C9EAACBC-C757-4DB4-81F5-CC1485A9760A}" srcOrd="4" destOrd="0" presId="urn:microsoft.com/office/officeart/2008/layout/VerticalCurvedList"/>
    <dgm:cxn modelId="{5216BA73-A50C-4CBE-B793-CE2A1E27E7CD}" type="presParOf" srcId="{C9EAACBC-C757-4DB4-81F5-CC1485A9760A}" destId="{34D86DC1-C6D7-407D-A807-1BB728140B29}" srcOrd="0" destOrd="0" presId="urn:microsoft.com/office/officeart/2008/layout/VerticalCurvedList"/>
    <dgm:cxn modelId="{E6B0F774-F280-4247-80DB-019000B4FB7C}" type="presParOf" srcId="{43842B40-14F7-4D82-8E7F-8D8082290AD5}" destId="{41B8A05E-E50B-449A-B924-A829D4447F5B}" srcOrd="5" destOrd="0" presId="urn:microsoft.com/office/officeart/2008/layout/VerticalCurvedList"/>
    <dgm:cxn modelId="{334939F0-1B12-4014-8802-8FC80005722D}" type="presParOf" srcId="{43842B40-14F7-4D82-8E7F-8D8082290AD5}" destId="{72D08ADB-115B-467D-B0F0-58D88D4654B2}" srcOrd="6" destOrd="0" presId="urn:microsoft.com/office/officeart/2008/layout/VerticalCurvedList"/>
    <dgm:cxn modelId="{138F62F1-CC32-441C-8F15-3EC88E420AA0}" type="presParOf" srcId="{72D08ADB-115B-467D-B0F0-58D88D4654B2}" destId="{5E34CF87-D631-4412-BF85-B3ACB5808C4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00BA25-87D0-4A61-96A6-89F906FA697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fr-FR"/>
        </a:p>
      </dgm:t>
    </dgm:pt>
    <dgm:pt modelId="{A08F7BB1-2DF9-4E11-9334-66580A7E9309}">
      <dgm:prSet phldrT="[Texte]" custT="1"/>
      <dgm:spPr>
        <a:solidFill>
          <a:srgbClr val="00AFDB"/>
        </a:solidFill>
        <a:ln>
          <a:solidFill>
            <a:srgbClr val="00AFDB"/>
          </a:solidFill>
        </a:ln>
      </dgm:spPr>
      <dgm:t>
        <a:bodyPr/>
        <a:lstStyle/>
        <a:p>
          <a:r>
            <a:rPr lang="fr-FR" sz="2400" dirty="0">
              <a:solidFill>
                <a:schemeClr val="tx2">
                  <a:lumMod val="50000"/>
                </a:schemeClr>
              </a:solidFill>
              <a:latin typeface="Myriad Pro Cond" panose="020B0506030403020204" pitchFamily="34" charset="0"/>
            </a:rPr>
            <a:t>Réduire les inégalités sociales et territoriales de santé pour améliorer l’accès à la santé et assurer la continuité des parcours de vie et de santé</a:t>
          </a:r>
        </a:p>
      </dgm:t>
    </dgm:pt>
    <dgm:pt modelId="{CF34D089-0284-4728-B64E-18D6941CD90B}" type="parTrans" cxnId="{F071E10E-DEC9-4920-B2B7-65A30912C248}">
      <dgm:prSet/>
      <dgm:spPr/>
      <dgm:t>
        <a:bodyPr/>
        <a:lstStyle/>
        <a:p>
          <a:endParaRPr lang="fr-FR"/>
        </a:p>
      </dgm:t>
    </dgm:pt>
    <dgm:pt modelId="{556B570A-DF06-40CA-84E9-E8B532115815}" type="sibTrans" cxnId="{F071E10E-DEC9-4920-B2B7-65A30912C248}">
      <dgm:prSet/>
      <dgm:spPr/>
      <dgm:t>
        <a:bodyPr/>
        <a:lstStyle/>
        <a:p>
          <a:endParaRPr lang="fr-FR"/>
        </a:p>
      </dgm:t>
    </dgm:pt>
    <dgm:pt modelId="{A3449754-86A2-4E11-9DF4-FC429FCAC793}">
      <dgm:prSet phldrT="[Texte]" custT="1"/>
      <dgm:spPr>
        <a:solidFill>
          <a:srgbClr val="D1F6FF"/>
        </a:solidFill>
      </dgm:spPr>
      <dgm:t>
        <a:bodyPr/>
        <a:lstStyle/>
        <a:p>
          <a:r>
            <a:rPr lang="fr-FR" sz="2000" dirty="0">
              <a:solidFill>
                <a:schemeClr val="tx1"/>
              </a:solidFill>
              <a:latin typeface="Myriad Pro Cond" panose="020B0506030403020204" pitchFamily="34" charset="0"/>
            </a:rPr>
            <a:t>Renforcer l’attractivité médicale pour faciliter l’accès aux soins sur notre territoire</a:t>
          </a:r>
        </a:p>
      </dgm:t>
    </dgm:pt>
    <dgm:pt modelId="{1ABE326F-8C24-4C8F-A079-4E6EB5BCA241}" type="parTrans" cxnId="{E901306B-5CB1-4C2B-9CE3-7090A00017BA}">
      <dgm:prSet/>
      <dgm:spPr>
        <a:ln>
          <a:solidFill>
            <a:schemeClr val="tx1"/>
          </a:solidFill>
        </a:ln>
      </dgm:spPr>
      <dgm:t>
        <a:bodyPr/>
        <a:lstStyle/>
        <a:p>
          <a:endParaRPr lang="fr-FR"/>
        </a:p>
      </dgm:t>
    </dgm:pt>
    <dgm:pt modelId="{F965A1A8-7242-4FAA-BE3F-7BE4D892C0EB}" type="sibTrans" cxnId="{E901306B-5CB1-4C2B-9CE3-7090A00017BA}">
      <dgm:prSet/>
      <dgm:spPr/>
      <dgm:t>
        <a:bodyPr/>
        <a:lstStyle/>
        <a:p>
          <a:endParaRPr lang="fr-FR"/>
        </a:p>
      </dgm:t>
    </dgm:pt>
    <dgm:pt modelId="{BFEF38B1-E117-4925-A78B-0EE71900FFA7}">
      <dgm:prSet phldrT="[Texte]"/>
      <dgm:spPr>
        <a:solidFill>
          <a:srgbClr val="D1F6FF"/>
        </a:solidFill>
      </dgm:spPr>
      <dgm:t>
        <a:bodyPr/>
        <a:lstStyle/>
        <a:p>
          <a:r>
            <a:rPr lang="fr-FR" dirty="0">
              <a:solidFill>
                <a:schemeClr val="tx1"/>
              </a:solidFill>
              <a:latin typeface="Myriad Pro Cond" panose="020B0506030403020204" pitchFamily="34" charset="0"/>
            </a:rPr>
            <a:t>Améliorer l’accès aux dépistages des cancers</a:t>
          </a:r>
        </a:p>
      </dgm:t>
    </dgm:pt>
    <dgm:pt modelId="{CEF30533-35F7-4BA3-9C28-7667C10ABD0C}" type="sibTrans" cxnId="{E8F91609-2308-454E-80D1-02395128C7A8}">
      <dgm:prSet/>
      <dgm:spPr/>
      <dgm:t>
        <a:bodyPr/>
        <a:lstStyle/>
        <a:p>
          <a:endParaRPr lang="fr-FR"/>
        </a:p>
      </dgm:t>
    </dgm:pt>
    <dgm:pt modelId="{9C1803BE-CD40-4014-AE84-856863CCEDD3}" type="parTrans" cxnId="{E8F91609-2308-454E-80D1-02395128C7A8}">
      <dgm:prSet/>
      <dgm:spPr>
        <a:ln>
          <a:solidFill>
            <a:schemeClr val="tx1"/>
          </a:solidFill>
        </a:ln>
      </dgm:spPr>
      <dgm:t>
        <a:bodyPr/>
        <a:lstStyle/>
        <a:p>
          <a:endParaRPr lang="fr-FR"/>
        </a:p>
      </dgm:t>
    </dgm:pt>
    <dgm:pt modelId="{6313336B-EFC4-4002-8BD1-8188E0EE6F98}">
      <dgm:prSet phldrT="[Texte]"/>
      <dgm:spPr>
        <a:solidFill>
          <a:srgbClr val="D1F6FF"/>
        </a:solidFill>
      </dgm:spPr>
      <dgm:t>
        <a:bodyPr/>
        <a:lstStyle/>
        <a:p>
          <a:r>
            <a:rPr lang="fr-FR" dirty="0">
              <a:solidFill>
                <a:schemeClr val="tx1"/>
              </a:solidFill>
              <a:latin typeface="Myriad Pro Cond" panose="020B0506030403020204" pitchFamily="34" charset="0"/>
            </a:rPr>
            <a:t>Sensibiliser et développer la vaccination</a:t>
          </a:r>
        </a:p>
      </dgm:t>
    </dgm:pt>
    <dgm:pt modelId="{0B1C93D4-E440-44FB-A69C-CFAE737D6720}" type="parTrans" cxnId="{69F6F449-6CA6-4705-84C6-921A2867DB89}">
      <dgm:prSet/>
      <dgm:spPr>
        <a:ln>
          <a:solidFill>
            <a:schemeClr val="tx1"/>
          </a:solidFill>
        </a:ln>
      </dgm:spPr>
      <dgm:t>
        <a:bodyPr/>
        <a:lstStyle/>
        <a:p>
          <a:endParaRPr lang="fr-FR"/>
        </a:p>
      </dgm:t>
    </dgm:pt>
    <dgm:pt modelId="{B0D73CC5-39FE-42C8-AA9F-C002E2942170}" type="sibTrans" cxnId="{69F6F449-6CA6-4705-84C6-921A2867DB89}">
      <dgm:prSet/>
      <dgm:spPr/>
      <dgm:t>
        <a:bodyPr/>
        <a:lstStyle/>
        <a:p>
          <a:endParaRPr lang="fr-FR"/>
        </a:p>
      </dgm:t>
    </dgm:pt>
    <dgm:pt modelId="{F9DBE29F-7734-4F85-B3E9-251A7A11CF4D}">
      <dgm:prSet phldrT="[Texte]"/>
      <dgm:spPr>
        <a:solidFill>
          <a:srgbClr val="D1F6FF"/>
        </a:solidFill>
      </dgm:spPr>
      <dgm:t>
        <a:bodyPr/>
        <a:lstStyle/>
        <a:p>
          <a:r>
            <a:rPr lang="fr-FR" dirty="0">
              <a:solidFill>
                <a:schemeClr val="tx1"/>
              </a:solidFill>
              <a:latin typeface="Myriad Pro Cond" panose="020B0506030403020204" pitchFamily="34" charset="0"/>
            </a:rPr>
            <a:t>Faciliter les conditions d’exercice des professionnels de santé et l’accès aux soins des usagers sur le territoire</a:t>
          </a:r>
        </a:p>
      </dgm:t>
    </dgm:pt>
    <dgm:pt modelId="{43836331-B499-4AF7-B8CA-AF1721204FED}" type="sibTrans" cxnId="{EC2988D4-583F-44AA-AE4E-700D1F9BC73E}">
      <dgm:prSet/>
      <dgm:spPr/>
      <dgm:t>
        <a:bodyPr/>
        <a:lstStyle/>
        <a:p>
          <a:endParaRPr lang="fr-FR"/>
        </a:p>
      </dgm:t>
    </dgm:pt>
    <dgm:pt modelId="{2973FB77-98D7-4036-984E-F5AC730073E1}" type="parTrans" cxnId="{EC2988D4-583F-44AA-AE4E-700D1F9BC73E}">
      <dgm:prSet/>
      <dgm:spPr>
        <a:ln>
          <a:solidFill>
            <a:schemeClr val="tx1"/>
          </a:solidFill>
        </a:ln>
      </dgm:spPr>
      <dgm:t>
        <a:bodyPr/>
        <a:lstStyle/>
        <a:p>
          <a:endParaRPr lang="fr-FR"/>
        </a:p>
      </dgm:t>
    </dgm:pt>
    <dgm:pt modelId="{6593B1E6-81C0-4AAD-B4F8-9E5D8F291BFF}" type="pres">
      <dgm:prSet presAssocID="{3800BA25-87D0-4A61-96A6-89F906FA6979}" presName="diagram" presStyleCnt="0">
        <dgm:presLayoutVars>
          <dgm:chPref val="1"/>
          <dgm:dir/>
          <dgm:animOne val="branch"/>
          <dgm:animLvl val="lvl"/>
          <dgm:resizeHandles val="exact"/>
        </dgm:presLayoutVars>
      </dgm:prSet>
      <dgm:spPr/>
    </dgm:pt>
    <dgm:pt modelId="{33E9450B-9869-44DB-BBB8-484FB5DA8EEB}" type="pres">
      <dgm:prSet presAssocID="{A08F7BB1-2DF9-4E11-9334-66580A7E9309}" presName="root1" presStyleCnt="0"/>
      <dgm:spPr/>
    </dgm:pt>
    <dgm:pt modelId="{4BEB7268-8BAE-46D5-BE68-16386226390E}" type="pres">
      <dgm:prSet presAssocID="{A08F7BB1-2DF9-4E11-9334-66580A7E9309}" presName="LevelOneTextNode" presStyleLbl="node0" presStyleIdx="0" presStyleCnt="1" custScaleX="134167" custScaleY="301876" custLinFactNeighborX="-35837" custLinFactNeighborY="4590">
        <dgm:presLayoutVars>
          <dgm:chPref val="3"/>
        </dgm:presLayoutVars>
      </dgm:prSet>
      <dgm:spPr/>
    </dgm:pt>
    <dgm:pt modelId="{DC906454-F4BD-4893-AC68-B1EA0C781CFC}" type="pres">
      <dgm:prSet presAssocID="{A08F7BB1-2DF9-4E11-9334-66580A7E9309}" presName="level2hierChild" presStyleCnt="0"/>
      <dgm:spPr/>
    </dgm:pt>
    <dgm:pt modelId="{8EE9C795-E0B5-4203-82D7-F95C74EE58DC}" type="pres">
      <dgm:prSet presAssocID="{1ABE326F-8C24-4C8F-A079-4E6EB5BCA241}" presName="conn2-1" presStyleLbl="parChTrans1D2" presStyleIdx="0" presStyleCnt="4"/>
      <dgm:spPr/>
    </dgm:pt>
    <dgm:pt modelId="{1D22BCE6-86EC-4707-B8EA-ACF3D19098E3}" type="pres">
      <dgm:prSet presAssocID="{1ABE326F-8C24-4C8F-A079-4E6EB5BCA241}" presName="connTx" presStyleLbl="parChTrans1D2" presStyleIdx="0" presStyleCnt="4"/>
      <dgm:spPr/>
    </dgm:pt>
    <dgm:pt modelId="{6B676FC8-133F-4093-B964-8A76E7536002}" type="pres">
      <dgm:prSet presAssocID="{A3449754-86A2-4E11-9DF4-FC429FCAC793}" presName="root2" presStyleCnt="0"/>
      <dgm:spPr/>
    </dgm:pt>
    <dgm:pt modelId="{5CCAF3BD-6B81-4394-8380-224B83AFE858}" type="pres">
      <dgm:prSet presAssocID="{A3449754-86A2-4E11-9DF4-FC429FCAC793}" presName="LevelTwoTextNode" presStyleLbl="node2" presStyleIdx="0" presStyleCnt="4" custScaleX="201324" custLinFactNeighborX="1148" custLinFactNeighborY="-326">
        <dgm:presLayoutVars>
          <dgm:chPref val="3"/>
        </dgm:presLayoutVars>
      </dgm:prSet>
      <dgm:spPr/>
    </dgm:pt>
    <dgm:pt modelId="{1F054867-9DA6-420E-B09D-C88145A82677}" type="pres">
      <dgm:prSet presAssocID="{A3449754-86A2-4E11-9DF4-FC429FCAC793}" presName="level3hierChild" presStyleCnt="0"/>
      <dgm:spPr/>
    </dgm:pt>
    <dgm:pt modelId="{D308CAE5-677E-4AD8-8F45-E60EF415BA63}" type="pres">
      <dgm:prSet presAssocID="{2973FB77-98D7-4036-984E-F5AC730073E1}" presName="conn2-1" presStyleLbl="parChTrans1D2" presStyleIdx="1" presStyleCnt="4"/>
      <dgm:spPr/>
    </dgm:pt>
    <dgm:pt modelId="{AC8DA816-BD71-4A0A-92B6-8A40B264996C}" type="pres">
      <dgm:prSet presAssocID="{2973FB77-98D7-4036-984E-F5AC730073E1}" presName="connTx" presStyleLbl="parChTrans1D2" presStyleIdx="1" presStyleCnt="4"/>
      <dgm:spPr/>
    </dgm:pt>
    <dgm:pt modelId="{41E5056C-1F34-492C-8898-882828B3E4B0}" type="pres">
      <dgm:prSet presAssocID="{F9DBE29F-7734-4F85-B3E9-251A7A11CF4D}" presName="root2" presStyleCnt="0"/>
      <dgm:spPr/>
    </dgm:pt>
    <dgm:pt modelId="{8EA7C6EB-A595-41D9-9E56-F15FD4066C44}" type="pres">
      <dgm:prSet presAssocID="{F9DBE29F-7734-4F85-B3E9-251A7A11CF4D}" presName="LevelTwoTextNode" presStyleLbl="node2" presStyleIdx="1" presStyleCnt="4" custScaleX="201251" custLinFactNeighborX="71" custLinFactNeighborY="-8448">
        <dgm:presLayoutVars>
          <dgm:chPref val="3"/>
        </dgm:presLayoutVars>
      </dgm:prSet>
      <dgm:spPr/>
    </dgm:pt>
    <dgm:pt modelId="{75ED0132-C813-4397-A8BD-D39B3001AF44}" type="pres">
      <dgm:prSet presAssocID="{F9DBE29F-7734-4F85-B3E9-251A7A11CF4D}" presName="level3hierChild" presStyleCnt="0"/>
      <dgm:spPr/>
    </dgm:pt>
    <dgm:pt modelId="{CBC06DE4-8686-4323-A981-984E5E0F2062}" type="pres">
      <dgm:prSet presAssocID="{0B1C93D4-E440-44FB-A69C-CFAE737D6720}" presName="conn2-1" presStyleLbl="parChTrans1D2" presStyleIdx="2" presStyleCnt="4"/>
      <dgm:spPr/>
    </dgm:pt>
    <dgm:pt modelId="{20ADDA8E-786F-48BD-96BA-04714049B895}" type="pres">
      <dgm:prSet presAssocID="{0B1C93D4-E440-44FB-A69C-CFAE737D6720}" presName="connTx" presStyleLbl="parChTrans1D2" presStyleIdx="2" presStyleCnt="4"/>
      <dgm:spPr/>
    </dgm:pt>
    <dgm:pt modelId="{BD87999C-3CED-4F0A-9816-C4CC3D6791C3}" type="pres">
      <dgm:prSet presAssocID="{6313336B-EFC4-4002-8BD1-8188E0EE6F98}" presName="root2" presStyleCnt="0"/>
      <dgm:spPr/>
    </dgm:pt>
    <dgm:pt modelId="{5DBAD19B-6B90-4D9B-9AFF-9F54D49CC873}" type="pres">
      <dgm:prSet presAssocID="{6313336B-EFC4-4002-8BD1-8188E0EE6F98}" presName="LevelTwoTextNode" presStyleLbl="node2" presStyleIdx="2" presStyleCnt="4" custScaleX="201251" custLinFactNeighborX="71" custLinFactNeighborY="-14751">
        <dgm:presLayoutVars>
          <dgm:chPref val="3"/>
        </dgm:presLayoutVars>
      </dgm:prSet>
      <dgm:spPr/>
    </dgm:pt>
    <dgm:pt modelId="{02A84111-4B75-48A7-9015-1DE9754CFCFC}" type="pres">
      <dgm:prSet presAssocID="{6313336B-EFC4-4002-8BD1-8188E0EE6F98}" presName="level3hierChild" presStyleCnt="0"/>
      <dgm:spPr/>
    </dgm:pt>
    <dgm:pt modelId="{D54874CE-82E1-4A6D-A8BD-40A53AD253DD}" type="pres">
      <dgm:prSet presAssocID="{9C1803BE-CD40-4014-AE84-856863CCEDD3}" presName="conn2-1" presStyleLbl="parChTrans1D2" presStyleIdx="3" presStyleCnt="4"/>
      <dgm:spPr/>
    </dgm:pt>
    <dgm:pt modelId="{CCBA43C4-465C-434D-B5E4-3B69C2B998D2}" type="pres">
      <dgm:prSet presAssocID="{9C1803BE-CD40-4014-AE84-856863CCEDD3}" presName="connTx" presStyleLbl="parChTrans1D2" presStyleIdx="3" presStyleCnt="4"/>
      <dgm:spPr/>
    </dgm:pt>
    <dgm:pt modelId="{DB4DF936-09E9-4028-BE1E-B0277D978FFC}" type="pres">
      <dgm:prSet presAssocID="{BFEF38B1-E117-4925-A78B-0EE71900FFA7}" presName="root2" presStyleCnt="0"/>
      <dgm:spPr/>
    </dgm:pt>
    <dgm:pt modelId="{8BE5512C-07AC-40BE-AA1A-3E2EE21BD665}" type="pres">
      <dgm:prSet presAssocID="{BFEF38B1-E117-4925-A78B-0EE71900FFA7}" presName="LevelTwoTextNode" presStyleLbl="node2" presStyleIdx="3" presStyleCnt="4" custScaleX="201251" custLinFactNeighborX="71" custLinFactNeighborY="-21261">
        <dgm:presLayoutVars>
          <dgm:chPref val="3"/>
        </dgm:presLayoutVars>
      </dgm:prSet>
      <dgm:spPr/>
    </dgm:pt>
    <dgm:pt modelId="{5823BE34-D1C9-4DC3-BC91-73AB7AD6E784}" type="pres">
      <dgm:prSet presAssocID="{BFEF38B1-E117-4925-A78B-0EE71900FFA7}" presName="level3hierChild" presStyleCnt="0"/>
      <dgm:spPr/>
    </dgm:pt>
  </dgm:ptLst>
  <dgm:cxnLst>
    <dgm:cxn modelId="{E9463002-806D-4742-9F3B-91951F7F0D1E}" type="presOf" srcId="{3800BA25-87D0-4A61-96A6-89F906FA6979}" destId="{6593B1E6-81C0-4AAD-B4F8-9E5D8F291BFF}" srcOrd="0" destOrd="0" presId="urn:microsoft.com/office/officeart/2005/8/layout/hierarchy2"/>
    <dgm:cxn modelId="{E8F91609-2308-454E-80D1-02395128C7A8}" srcId="{A08F7BB1-2DF9-4E11-9334-66580A7E9309}" destId="{BFEF38B1-E117-4925-A78B-0EE71900FFA7}" srcOrd="3" destOrd="0" parTransId="{9C1803BE-CD40-4014-AE84-856863CCEDD3}" sibTransId="{CEF30533-35F7-4BA3-9C28-7667C10ABD0C}"/>
    <dgm:cxn modelId="{F071E10E-DEC9-4920-B2B7-65A30912C248}" srcId="{3800BA25-87D0-4A61-96A6-89F906FA6979}" destId="{A08F7BB1-2DF9-4E11-9334-66580A7E9309}" srcOrd="0" destOrd="0" parTransId="{CF34D089-0284-4728-B64E-18D6941CD90B}" sibTransId="{556B570A-DF06-40CA-84E9-E8B532115815}"/>
    <dgm:cxn modelId="{C2B39922-67DA-43F2-97BD-9DB80108E17C}" type="presOf" srcId="{1ABE326F-8C24-4C8F-A079-4E6EB5BCA241}" destId="{8EE9C795-E0B5-4203-82D7-F95C74EE58DC}" srcOrd="0" destOrd="0" presId="urn:microsoft.com/office/officeart/2005/8/layout/hierarchy2"/>
    <dgm:cxn modelId="{BCFFD13A-33BD-4F55-9100-33863A110889}" type="presOf" srcId="{6313336B-EFC4-4002-8BD1-8188E0EE6F98}" destId="{5DBAD19B-6B90-4D9B-9AFF-9F54D49CC873}" srcOrd="0" destOrd="0" presId="urn:microsoft.com/office/officeart/2005/8/layout/hierarchy2"/>
    <dgm:cxn modelId="{329EE841-80E2-4267-86F8-F3F9FBFA8695}" type="presOf" srcId="{9C1803BE-CD40-4014-AE84-856863CCEDD3}" destId="{D54874CE-82E1-4A6D-A8BD-40A53AD253DD}" srcOrd="0" destOrd="0" presId="urn:microsoft.com/office/officeart/2005/8/layout/hierarchy2"/>
    <dgm:cxn modelId="{69F6F449-6CA6-4705-84C6-921A2867DB89}" srcId="{A08F7BB1-2DF9-4E11-9334-66580A7E9309}" destId="{6313336B-EFC4-4002-8BD1-8188E0EE6F98}" srcOrd="2" destOrd="0" parTransId="{0B1C93D4-E440-44FB-A69C-CFAE737D6720}" sibTransId="{B0D73CC5-39FE-42C8-AA9F-C002E2942170}"/>
    <dgm:cxn modelId="{E901306B-5CB1-4C2B-9CE3-7090A00017BA}" srcId="{A08F7BB1-2DF9-4E11-9334-66580A7E9309}" destId="{A3449754-86A2-4E11-9DF4-FC429FCAC793}" srcOrd="0" destOrd="0" parTransId="{1ABE326F-8C24-4C8F-A079-4E6EB5BCA241}" sibTransId="{F965A1A8-7242-4FAA-BE3F-7BE4D892C0EB}"/>
    <dgm:cxn modelId="{0C6D1294-A366-42D9-B7D7-E50D61928F2D}" type="presOf" srcId="{0B1C93D4-E440-44FB-A69C-CFAE737D6720}" destId="{CBC06DE4-8686-4323-A981-984E5E0F2062}" srcOrd="0" destOrd="0" presId="urn:microsoft.com/office/officeart/2005/8/layout/hierarchy2"/>
    <dgm:cxn modelId="{9F752196-784A-4F92-8467-D162C6DAD278}" type="presOf" srcId="{2973FB77-98D7-4036-984E-F5AC730073E1}" destId="{D308CAE5-677E-4AD8-8F45-E60EF415BA63}" srcOrd="0" destOrd="0" presId="urn:microsoft.com/office/officeart/2005/8/layout/hierarchy2"/>
    <dgm:cxn modelId="{DA1D759C-1B74-4111-887A-7D28157BD60C}" type="presOf" srcId="{A08F7BB1-2DF9-4E11-9334-66580A7E9309}" destId="{4BEB7268-8BAE-46D5-BE68-16386226390E}" srcOrd="0" destOrd="0" presId="urn:microsoft.com/office/officeart/2005/8/layout/hierarchy2"/>
    <dgm:cxn modelId="{844C53A4-E36C-4990-8C94-8B3FA4553B43}" type="presOf" srcId="{0B1C93D4-E440-44FB-A69C-CFAE737D6720}" destId="{20ADDA8E-786F-48BD-96BA-04714049B895}" srcOrd="1" destOrd="0" presId="urn:microsoft.com/office/officeart/2005/8/layout/hierarchy2"/>
    <dgm:cxn modelId="{859B18AD-0536-44A3-9BA3-1B9554DEAF40}" type="presOf" srcId="{1ABE326F-8C24-4C8F-A079-4E6EB5BCA241}" destId="{1D22BCE6-86EC-4707-B8EA-ACF3D19098E3}" srcOrd="1" destOrd="0" presId="urn:microsoft.com/office/officeart/2005/8/layout/hierarchy2"/>
    <dgm:cxn modelId="{EE632ABC-A489-4199-AA07-9DDE78CA608E}" type="presOf" srcId="{BFEF38B1-E117-4925-A78B-0EE71900FFA7}" destId="{8BE5512C-07AC-40BE-AA1A-3E2EE21BD665}" srcOrd="0" destOrd="0" presId="urn:microsoft.com/office/officeart/2005/8/layout/hierarchy2"/>
    <dgm:cxn modelId="{7B27CBBE-A0B6-449B-95EC-63A49DB96BBB}" type="presOf" srcId="{A3449754-86A2-4E11-9DF4-FC429FCAC793}" destId="{5CCAF3BD-6B81-4394-8380-224B83AFE858}" srcOrd="0" destOrd="0" presId="urn:microsoft.com/office/officeart/2005/8/layout/hierarchy2"/>
    <dgm:cxn modelId="{81B8FACF-3A91-4675-802D-3116B5819954}" type="presOf" srcId="{9C1803BE-CD40-4014-AE84-856863CCEDD3}" destId="{CCBA43C4-465C-434D-B5E4-3B69C2B998D2}" srcOrd="1" destOrd="0" presId="urn:microsoft.com/office/officeart/2005/8/layout/hierarchy2"/>
    <dgm:cxn modelId="{EC2988D4-583F-44AA-AE4E-700D1F9BC73E}" srcId="{A08F7BB1-2DF9-4E11-9334-66580A7E9309}" destId="{F9DBE29F-7734-4F85-B3E9-251A7A11CF4D}" srcOrd="1" destOrd="0" parTransId="{2973FB77-98D7-4036-984E-F5AC730073E1}" sibTransId="{43836331-B499-4AF7-B8CA-AF1721204FED}"/>
    <dgm:cxn modelId="{7F6BB1D7-C542-475A-8100-98F4175B0B21}" type="presOf" srcId="{2973FB77-98D7-4036-984E-F5AC730073E1}" destId="{AC8DA816-BD71-4A0A-92B6-8A40B264996C}" srcOrd="1" destOrd="0" presId="urn:microsoft.com/office/officeart/2005/8/layout/hierarchy2"/>
    <dgm:cxn modelId="{B3AA83FF-6382-4291-99A0-FB8A3C00E7CA}" type="presOf" srcId="{F9DBE29F-7734-4F85-B3E9-251A7A11CF4D}" destId="{8EA7C6EB-A595-41D9-9E56-F15FD4066C44}" srcOrd="0" destOrd="0" presId="urn:microsoft.com/office/officeart/2005/8/layout/hierarchy2"/>
    <dgm:cxn modelId="{1CB54521-561C-40FE-9685-915E224C1655}" type="presParOf" srcId="{6593B1E6-81C0-4AAD-B4F8-9E5D8F291BFF}" destId="{33E9450B-9869-44DB-BBB8-484FB5DA8EEB}" srcOrd="0" destOrd="0" presId="urn:microsoft.com/office/officeart/2005/8/layout/hierarchy2"/>
    <dgm:cxn modelId="{686AA7CF-4660-48AE-A81D-CDB90E236EB1}" type="presParOf" srcId="{33E9450B-9869-44DB-BBB8-484FB5DA8EEB}" destId="{4BEB7268-8BAE-46D5-BE68-16386226390E}" srcOrd="0" destOrd="0" presId="urn:microsoft.com/office/officeart/2005/8/layout/hierarchy2"/>
    <dgm:cxn modelId="{6042266B-336B-4493-891C-6C3ECC1B28EB}" type="presParOf" srcId="{33E9450B-9869-44DB-BBB8-484FB5DA8EEB}" destId="{DC906454-F4BD-4893-AC68-B1EA0C781CFC}" srcOrd="1" destOrd="0" presId="urn:microsoft.com/office/officeart/2005/8/layout/hierarchy2"/>
    <dgm:cxn modelId="{547E8DA3-B47E-4A31-9A7B-60B44947DBAC}" type="presParOf" srcId="{DC906454-F4BD-4893-AC68-B1EA0C781CFC}" destId="{8EE9C795-E0B5-4203-82D7-F95C74EE58DC}" srcOrd="0" destOrd="0" presId="urn:microsoft.com/office/officeart/2005/8/layout/hierarchy2"/>
    <dgm:cxn modelId="{953EC6AA-FA6B-4F0C-92A5-69F1D166D425}" type="presParOf" srcId="{8EE9C795-E0B5-4203-82D7-F95C74EE58DC}" destId="{1D22BCE6-86EC-4707-B8EA-ACF3D19098E3}" srcOrd="0" destOrd="0" presId="urn:microsoft.com/office/officeart/2005/8/layout/hierarchy2"/>
    <dgm:cxn modelId="{44108F88-BAE9-4822-B8A8-3CDFBA769C74}" type="presParOf" srcId="{DC906454-F4BD-4893-AC68-B1EA0C781CFC}" destId="{6B676FC8-133F-4093-B964-8A76E7536002}" srcOrd="1" destOrd="0" presId="urn:microsoft.com/office/officeart/2005/8/layout/hierarchy2"/>
    <dgm:cxn modelId="{640DD7F5-C4A8-4C27-9250-800843E789D9}" type="presParOf" srcId="{6B676FC8-133F-4093-B964-8A76E7536002}" destId="{5CCAF3BD-6B81-4394-8380-224B83AFE858}" srcOrd="0" destOrd="0" presId="urn:microsoft.com/office/officeart/2005/8/layout/hierarchy2"/>
    <dgm:cxn modelId="{1B1D7738-A962-4D99-A1E6-654E1F5207E4}" type="presParOf" srcId="{6B676FC8-133F-4093-B964-8A76E7536002}" destId="{1F054867-9DA6-420E-B09D-C88145A82677}" srcOrd="1" destOrd="0" presId="urn:microsoft.com/office/officeart/2005/8/layout/hierarchy2"/>
    <dgm:cxn modelId="{6969B03F-A310-47FE-8FF1-3444B7B7BC32}" type="presParOf" srcId="{DC906454-F4BD-4893-AC68-B1EA0C781CFC}" destId="{D308CAE5-677E-4AD8-8F45-E60EF415BA63}" srcOrd="2" destOrd="0" presId="urn:microsoft.com/office/officeart/2005/8/layout/hierarchy2"/>
    <dgm:cxn modelId="{F32F5545-7142-446C-AF0A-5384EC3C56F5}" type="presParOf" srcId="{D308CAE5-677E-4AD8-8F45-E60EF415BA63}" destId="{AC8DA816-BD71-4A0A-92B6-8A40B264996C}" srcOrd="0" destOrd="0" presId="urn:microsoft.com/office/officeart/2005/8/layout/hierarchy2"/>
    <dgm:cxn modelId="{24F4F52E-B6A8-4FEB-AD8E-E1A21FBE6837}" type="presParOf" srcId="{DC906454-F4BD-4893-AC68-B1EA0C781CFC}" destId="{41E5056C-1F34-492C-8898-882828B3E4B0}" srcOrd="3" destOrd="0" presId="urn:microsoft.com/office/officeart/2005/8/layout/hierarchy2"/>
    <dgm:cxn modelId="{95476F90-27EB-401F-88CD-BE8F18673D72}" type="presParOf" srcId="{41E5056C-1F34-492C-8898-882828B3E4B0}" destId="{8EA7C6EB-A595-41D9-9E56-F15FD4066C44}" srcOrd="0" destOrd="0" presId="urn:microsoft.com/office/officeart/2005/8/layout/hierarchy2"/>
    <dgm:cxn modelId="{DAAB4585-14DA-49EE-992B-EDD5B6906869}" type="presParOf" srcId="{41E5056C-1F34-492C-8898-882828B3E4B0}" destId="{75ED0132-C813-4397-A8BD-D39B3001AF44}" srcOrd="1" destOrd="0" presId="urn:microsoft.com/office/officeart/2005/8/layout/hierarchy2"/>
    <dgm:cxn modelId="{097EBC53-1E53-4C14-A0E0-9209C1D0F590}" type="presParOf" srcId="{DC906454-F4BD-4893-AC68-B1EA0C781CFC}" destId="{CBC06DE4-8686-4323-A981-984E5E0F2062}" srcOrd="4" destOrd="0" presId="urn:microsoft.com/office/officeart/2005/8/layout/hierarchy2"/>
    <dgm:cxn modelId="{B294045B-3233-403A-B010-0E057B58822C}" type="presParOf" srcId="{CBC06DE4-8686-4323-A981-984E5E0F2062}" destId="{20ADDA8E-786F-48BD-96BA-04714049B895}" srcOrd="0" destOrd="0" presId="urn:microsoft.com/office/officeart/2005/8/layout/hierarchy2"/>
    <dgm:cxn modelId="{45243AB7-54CF-4C95-AE9A-55DEC98B8274}" type="presParOf" srcId="{DC906454-F4BD-4893-AC68-B1EA0C781CFC}" destId="{BD87999C-3CED-4F0A-9816-C4CC3D6791C3}" srcOrd="5" destOrd="0" presId="urn:microsoft.com/office/officeart/2005/8/layout/hierarchy2"/>
    <dgm:cxn modelId="{A0D8276C-5756-4CFF-8D67-8A81F7D1E644}" type="presParOf" srcId="{BD87999C-3CED-4F0A-9816-C4CC3D6791C3}" destId="{5DBAD19B-6B90-4D9B-9AFF-9F54D49CC873}" srcOrd="0" destOrd="0" presId="urn:microsoft.com/office/officeart/2005/8/layout/hierarchy2"/>
    <dgm:cxn modelId="{D1762BC2-3180-427D-A86C-B9DE31695D9F}" type="presParOf" srcId="{BD87999C-3CED-4F0A-9816-C4CC3D6791C3}" destId="{02A84111-4B75-48A7-9015-1DE9754CFCFC}" srcOrd="1" destOrd="0" presId="urn:microsoft.com/office/officeart/2005/8/layout/hierarchy2"/>
    <dgm:cxn modelId="{C8199B39-A826-4D46-8CD9-5F834A9502ED}" type="presParOf" srcId="{DC906454-F4BD-4893-AC68-B1EA0C781CFC}" destId="{D54874CE-82E1-4A6D-A8BD-40A53AD253DD}" srcOrd="6" destOrd="0" presId="urn:microsoft.com/office/officeart/2005/8/layout/hierarchy2"/>
    <dgm:cxn modelId="{40E3E218-9ACA-4C8D-A93C-554CBC365B8F}" type="presParOf" srcId="{D54874CE-82E1-4A6D-A8BD-40A53AD253DD}" destId="{CCBA43C4-465C-434D-B5E4-3B69C2B998D2}" srcOrd="0" destOrd="0" presId="urn:microsoft.com/office/officeart/2005/8/layout/hierarchy2"/>
    <dgm:cxn modelId="{6D0C9CF2-6EBB-4937-B574-E7B597FD5095}" type="presParOf" srcId="{DC906454-F4BD-4893-AC68-B1EA0C781CFC}" destId="{DB4DF936-09E9-4028-BE1E-B0277D978FFC}" srcOrd="7" destOrd="0" presId="urn:microsoft.com/office/officeart/2005/8/layout/hierarchy2"/>
    <dgm:cxn modelId="{309080D7-CF3A-472D-AA2F-2FA3FBE971AE}" type="presParOf" srcId="{DB4DF936-09E9-4028-BE1E-B0277D978FFC}" destId="{8BE5512C-07AC-40BE-AA1A-3E2EE21BD665}" srcOrd="0" destOrd="0" presId="urn:microsoft.com/office/officeart/2005/8/layout/hierarchy2"/>
    <dgm:cxn modelId="{8ED1A918-11C5-43C4-BA32-B4FD57FA365A}" type="presParOf" srcId="{DB4DF936-09E9-4028-BE1E-B0277D978FFC}" destId="{5823BE34-D1C9-4DC3-BC91-73AB7AD6E784}"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6CEF32F-8F9D-4E18-9FEF-D7D2550906FE}" type="doc">
      <dgm:prSet loTypeId="urn:microsoft.com/office/officeart/2005/8/layout/chevron1" loCatId="process" qsTypeId="urn:microsoft.com/office/officeart/2005/8/quickstyle/simple1" qsCatId="simple" csTypeId="urn:microsoft.com/office/officeart/2005/8/colors/accent1_4" csCatId="accent1" phldr="1"/>
      <dgm:spPr/>
    </dgm:pt>
    <dgm:pt modelId="{97692CD5-B2B8-4982-86CE-F9F42C7B29FC}">
      <dgm:prSet phldrT="[Texte]"/>
      <dgm:spPr>
        <a:solidFill>
          <a:srgbClr val="00AFDB"/>
        </a:solidFill>
        <a:ln>
          <a:solidFill>
            <a:srgbClr val="00AFDB"/>
          </a:solidFill>
        </a:ln>
      </dgm:spPr>
      <dgm:t>
        <a:bodyPr/>
        <a:lstStyle/>
        <a:p>
          <a:r>
            <a:rPr lang="fr-FR" dirty="0">
              <a:solidFill>
                <a:schemeClr val="tx1"/>
              </a:solidFill>
              <a:latin typeface="Myriad Pro Cond" panose="020B0506030403020204" pitchFamily="34" charset="0"/>
            </a:rPr>
            <a:t>Objectif général</a:t>
          </a:r>
        </a:p>
      </dgm:t>
    </dgm:pt>
    <dgm:pt modelId="{2814B4CF-C49D-42C5-86C5-2C141EAE053C}" type="parTrans" cxnId="{779E1904-DBFB-48AA-A69F-46EEE5ADE142}">
      <dgm:prSet/>
      <dgm:spPr/>
      <dgm:t>
        <a:bodyPr/>
        <a:lstStyle/>
        <a:p>
          <a:endParaRPr lang="fr-FR"/>
        </a:p>
      </dgm:t>
    </dgm:pt>
    <dgm:pt modelId="{4A39749F-7D1F-4CA7-8697-8EB240C326E9}" type="sibTrans" cxnId="{779E1904-DBFB-48AA-A69F-46EEE5ADE142}">
      <dgm:prSet/>
      <dgm:spPr/>
      <dgm:t>
        <a:bodyPr/>
        <a:lstStyle/>
        <a:p>
          <a:endParaRPr lang="fr-FR"/>
        </a:p>
      </dgm:t>
    </dgm:pt>
    <dgm:pt modelId="{BFBD7E49-A39A-4851-92DA-BB96848746BF}">
      <dgm:prSet phldrT="[Texte]"/>
      <dgm:spPr>
        <a:solidFill>
          <a:srgbClr val="D1F6FF"/>
        </a:solidFill>
        <a:ln>
          <a:solidFill>
            <a:srgbClr val="33FFE6"/>
          </a:solidFill>
        </a:ln>
      </dgm:spPr>
      <dgm:t>
        <a:bodyPr/>
        <a:lstStyle/>
        <a:p>
          <a:r>
            <a:rPr lang="fr-FR" dirty="0">
              <a:solidFill>
                <a:schemeClr val="tx1"/>
              </a:solidFill>
              <a:latin typeface="Myriad Pro Cond" panose="020B0506030403020204" pitchFamily="34" charset="0"/>
            </a:rPr>
            <a:t>Objectifs stratégiques </a:t>
          </a:r>
        </a:p>
      </dgm:t>
    </dgm:pt>
    <dgm:pt modelId="{5D09386E-DAE4-4231-A126-8018CF122167}" type="parTrans" cxnId="{BB24F32C-5C94-46F4-BE20-C9FF429A8A67}">
      <dgm:prSet/>
      <dgm:spPr/>
      <dgm:t>
        <a:bodyPr/>
        <a:lstStyle/>
        <a:p>
          <a:endParaRPr lang="fr-FR"/>
        </a:p>
      </dgm:t>
    </dgm:pt>
    <dgm:pt modelId="{F8CB3682-CAAA-4E8B-8D68-531A621D7684}" type="sibTrans" cxnId="{BB24F32C-5C94-46F4-BE20-C9FF429A8A67}">
      <dgm:prSet/>
      <dgm:spPr/>
      <dgm:t>
        <a:bodyPr/>
        <a:lstStyle/>
        <a:p>
          <a:endParaRPr lang="fr-FR"/>
        </a:p>
      </dgm:t>
    </dgm:pt>
    <dgm:pt modelId="{1A6823F9-1B95-42B7-8A9D-751C5E91A5DA}" type="pres">
      <dgm:prSet presAssocID="{06CEF32F-8F9D-4E18-9FEF-D7D2550906FE}" presName="Name0" presStyleCnt="0">
        <dgm:presLayoutVars>
          <dgm:dir/>
          <dgm:animLvl val="lvl"/>
          <dgm:resizeHandles val="exact"/>
        </dgm:presLayoutVars>
      </dgm:prSet>
      <dgm:spPr/>
    </dgm:pt>
    <dgm:pt modelId="{17FBFA1A-A63A-4100-ACE7-E683E8C44478}" type="pres">
      <dgm:prSet presAssocID="{97692CD5-B2B8-4982-86CE-F9F42C7B29FC}" presName="parTxOnly" presStyleLbl="node1" presStyleIdx="0" presStyleCnt="2" custLinFactNeighborX="-24137">
        <dgm:presLayoutVars>
          <dgm:chMax val="0"/>
          <dgm:chPref val="0"/>
          <dgm:bulletEnabled val="1"/>
        </dgm:presLayoutVars>
      </dgm:prSet>
      <dgm:spPr/>
    </dgm:pt>
    <dgm:pt modelId="{C9F8A859-6354-4AC8-B44E-77CD3DD892F2}" type="pres">
      <dgm:prSet presAssocID="{4A39749F-7D1F-4CA7-8697-8EB240C326E9}" presName="parTxOnlySpace" presStyleCnt="0"/>
      <dgm:spPr/>
    </dgm:pt>
    <dgm:pt modelId="{678F58D4-1E4F-4057-B44A-8D5C632CFA18}" type="pres">
      <dgm:prSet presAssocID="{BFBD7E49-A39A-4851-92DA-BB96848746BF}" presName="parTxOnly" presStyleLbl="node1" presStyleIdx="1" presStyleCnt="2" custLinFactNeighborX="34070" custLinFactNeighborY="2083">
        <dgm:presLayoutVars>
          <dgm:chMax val="0"/>
          <dgm:chPref val="0"/>
          <dgm:bulletEnabled val="1"/>
        </dgm:presLayoutVars>
      </dgm:prSet>
      <dgm:spPr/>
    </dgm:pt>
  </dgm:ptLst>
  <dgm:cxnLst>
    <dgm:cxn modelId="{779E1904-DBFB-48AA-A69F-46EEE5ADE142}" srcId="{06CEF32F-8F9D-4E18-9FEF-D7D2550906FE}" destId="{97692CD5-B2B8-4982-86CE-F9F42C7B29FC}" srcOrd="0" destOrd="0" parTransId="{2814B4CF-C49D-42C5-86C5-2C141EAE053C}" sibTransId="{4A39749F-7D1F-4CA7-8697-8EB240C326E9}"/>
    <dgm:cxn modelId="{BB24F32C-5C94-46F4-BE20-C9FF429A8A67}" srcId="{06CEF32F-8F9D-4E18-9FEF-D7D2550906FE}" destId="{BFBD7E49-A39A-4851-92DA-BB96848746BF}" srcOrd="1" destOrd="0" parTransId="{5D09386E-DAE4-4231-A126-8018CF122167}" sibTransId="{F8CB3682-CAAA-4E8B-8D68-531A621D7684}"/>
    <dgm:cxn modelId="{65E98761-3BAF-483F-BA70-606A21546608}" type="presOf" srcId="{BFBD7E49-A39A-4851-92DA-BB96848746BF}" destId="{678F58D4-1E4F-4057-B44A-8D5C632CFA18}" srcOrd="0" destOrd="0" presId="urn:microsoft.com/office/officeart/2005/8/layout/chevron1"/>
    <dgm:cxn modelId="{35EADFBB-35EC-4AE2-84F6-BCDAC6709B92}" type="presOf" srcId="{97692CD5-B2B8-4982-86CE-F9F42C7B29FC}" destId="{17FBFA1A-A63A-4100-ACE7-E683E8C44478}" srcOrd="0" destOrd="0" presId="urn:microsoft.com/office/officeart/2005/8/layout/chevron1"/>
    <dgm:cxn modelId="{11095DD5-5A7C-4296-8CD2-C150454AC232}" type="presOf" srcId="{06CEF32F-8F9D-4E18-9FEF-D7D2550906FE}" destId="{1A6823F9-1B95-42B7-8A9D-751C5E91A5DA}" srcOrd="0" destOrd="0" presId="urn:microsoft.com/office/officeart/2005/8/layout/chevron1"/>
    <dgm:cxn modelId="{0A022DD9-394F-4A2A-AAC8-3A5805AA465E}" type="presParOf" srcId="{1A6823F9-1B95-42B7-8A9D-751C5E91A5DA}" destId="{17FBFA1A-A63A-4100-ACE7-E683E8C44478}" srcOrd="0" destOrd="0" presId="urn:microsoft.com/office/officeart/2005/8/layout/chevron1"/>
    <dgm:cxn modelId="{343C6800-3B77-4172-A940-99C875593EDC}" type="presParOf" srcId="{1A6823F9-1B95-42B7-8A9D-751C5E91A5DA}" destId="{C9F8A859-6354-4AC8-B44E-77CD3DD892F2}" srcOrd="1" destOrd="0" presId="urn:microsoft.com/office/officeart/2005/8/layout/chevron1"/>
    <dgm:cxn modelId="{30B3D6C3-9DE9-49BE-A27F-1DA3A51E12C9}" type="presParOf" srcId="{1A6823F9-1B95-42B7-8A9D-751C5E91A5DA}" destId="{678F58D4-1E4F-4057-B44A-8D5C632CFA18}" srcOrd="2"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F39004D2-6551-450B-A583-19AA9328FF3B}"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fr-FR"/>
        </a:p>
      </dgm:t>
    </dgm:pt>
    <dgm:pt modelId="{202202FB-CD82-44EC-BE0E-C0BE4DC9EDBD}">
      <dgm:prSet phldrT="[Texte]" custT="1"/>
      <dgm:spPr>
        <a:solidFill>
          <a:srgbClr val="FAB600"/>
        </a:solidFill>
      </dgm:spPr>
      <dgm:t>
        <a:bodyPr/>
        <a:lstStyle/>
        <a:p>
          <a:r>
            <a:rPr lang="fr-FR" sz="2800" dirty="0">
              <a:solidFill>
                <a:schemeClr val="tx1"/>
              </a:solidFill>
              <a:latin typeface="Myriad Pro Cond" panose="020B0506030403020204" pitchFamily="34" charset="0"/>
            </a:rPr>
            <a:t>Renforcer </a:t>
          </a:r>
        </a:p>
        <a:p>
          <a:r>
            <a:rPr lang="fr-FR" sz="2800" dirty="0">
              <a:solidFill>
                <a:schemeClr val="tx1"/>
              </a:solidFill>
              <a:latin typeface="Myriad Pro Cond" panose="020B0506030403020204" pitchFamily="34" charset="0"/>
            </a:rPr>
            <a:t>la prévention </a:t>
          </a:r>
        </a:p>
        <a:p>
          <a:r>
            <a:rPr lang="fr-FR" sz="2800" dirty="0">
              <a:solidFill>
                <a:schemeClr val="tx1"/>
              </a:solidFill>
              <a:latin typeface="Myriad Pro Cond" panose="020B0506030403020204" pitchFamily="34" charset="0"/>
            </a:rPr>
            <a:t>et </a:t>
          </a:r>
        </a:p>
        <a:p>
          <a:r>
            <a:rPr lang="fr-FR" sz="2800" dirty="0">
              <a:solidFill>
                <a:schemeClr val="tx1"/>
              </a:solidFill>
              <a:latin typeface="Myriad Pro Cond" panose="020B0506030403020204" pitchFamily="34" charset="0"/>
            </a:rPr>
            <a:t>la promotion de la santé</a:t>
          </a:r>
        </a:p>
      </dgm:t>
    </dgm:pt>
    <dgm:pt modelId="{C905564C-FF8B-4A22-BE1D-476CA2B288EC}" type="parTrans" cxnId="{48640DFD-982D-4A5C-B192-E86395496772}">
      <dgm:prSet/>
      <dgm:spPr/>
      <dgm:t>
        <a:bodyPr/>
        <a:lstStyle/>
        <a:p>
          <a:endParaRPr lang="fr-FR" sz="1200"/>
        </a:p>
      </dgm:t>
    </dgm:pt>
    <dgm:pt modelId="{990AAE8F-1592-457E-A4B3-51D265439801}" type="sibTrans" cxnId="{48640DFD-982D-4A5C-B192-E86395496772}">
      <dgm:prSet/>
      <dgm:spPr/>
      <dgm:t>
        <a:bodyPr/>
        <a:lstStyle/>
        <a:p>
          <a:endParaRPr lang="fr-FR" sz="1200"/>
        </a:p>
      </dgm:t>
    </dgm:pt>
    <dgm:pt modelId="{02F71A9B-4417-4986-AFFE-CD74A59D39A5}">
      <dgm:prSet phldrT="[Texte]" custT="1"/>
      <dgm:spPr>
        <a:solidFill>
          <a:srgbClr val="FFE9BD"/>
        </a:solidFill>
      </dgm:spPr>
      <dgm:t>
        <a:bodyPr/>
        <a:lstStyle/>
        <a:p>
          <a:r>
            <a:rPr lang="fr-FR" sz="2400" dirty="0">
              <a:solidFill>
                <a:schemeClr val="tx1"/>
              </a:solidFill>
              <a:latin typeface="Myriad Pro Cond" panose="020B0506030403020204" pitchFamily="34" charset="0"/>
            </a:rPr>
            <a:t>Sensibiliser au développement de la culture à l’égalité des individus</a:t>
          </a:r>
        </a:p>
      </dgm:t>
    </dgm:pt>
    <dgm:pt modelId="{68CF5357-517E-4A29-AE8B-FD84FB2B01CC}" type="parTrans" cxnId="{311ED53D-9A0C-4D96-B104-9DD6F91757D1}">
      <dgm:prSet custT="1"/>
      <dgm:spPr>
        <a:ln>
          <a:solidFill>
            <a:schemeClr val="tx1"/>
          </a:solidFill>
        </a:ln>
      </dgm:spPr>
      <dgm:t>
        <a:bodyPr/>
        <a:lstStyle/>
        <a:p>
          <a:endParaRPr lang="fr-FR" sz="400"/>
        </a:p>
      </dgm:t>
    </dgm:pt>
    <dgm:pt modelId="{EDA4953E-F8C7-41FC-831B-6C8036CF66A9}" type="sibTrans" cxnId="{311ED53D-9A0C-4D96-B104-9DD6F91757D1}">
      <dgm:prSet/>
      <dgm:spPr/>
      <dgm:t>
        <a:bodyPr/>
        <a:lstStyle/>
        <a:p>
          <a:endParaRPr lang="fr-FR" sz="1200"/>
        </a:p>
      </dgm:t>
    </dgm:pt>
    <dgm:pt modelId="{C3C1BAE3-7E17-4CC3-B09D-E86A3FBC85CA}">
      <dgm:prSet phldrT="[Texte]" custT="1"/>
      <dgm:spPr>
        <a:solidFill>
          <a:srgbClr val="FFE9BD"/>
        </a:solidFill>
      </dgm:spPr>
      <dgm:t>
        <a:bodyPr/>
        <a:lstStyle/>
        <a:p>
          <a:r>
            <a:rPr lang="fr-FR" sz="2400" dirty="0">
              <a:solidFill>
                <a:schemeClr val="tx1"/>
              </a:solidFill>
              <a:latin typeface="Myriad Pro Cond" panose="020B0506030403020204" pitchFamily="34" charset="0"/>
            </a:rPr>
            <a:t>Développer un mode de vie favorable à la santé par la promotion d’une alimentation équilibrée et par l’activité physique adaptée</a:t>
          </a:r>
        </a:p>
      </dgm:t>
    </dgm:pt>
    <dgm:pt modelId="{DD260D85-9C0A-4333-B514-22B36AE1C6C2}" type="parTrans" cxnId="{2BE08979-7A38-425B-B4F6-B8B56C6E8702}">
      <dgm:prSet custT="1"/>
      <dgm:spPr>
        <a:ln>
          <a:solidFill>
            <a:schemeClr val="tx1"/>
          </a:solidFill>
        </a:ln>
      </dgm:spPr>
      <dgm:t>
        <a:bodyPr/>
        <a:lstStyle/>
        <a:p>
          <a:endParaRPr lang="fr-FR" sz="400"/>
        </a:p>
      </dgm:t>
    </dgm:pt>
    <dgm:pt modelId="{A6029886-5E51-4945-822F-F4350CBFF138}" type="sibTrans" cxnId="{2BE08979-7A38-425B-B4F6-B8B56C6E8702}">
      <dgm:prSet/>
      <dgm:spPr/>
      <dgm:t>
        <a:bodyPr/>
        <a:lstStyle/>
        <a:p>
          <a:endParaRPr lang="fr-FR" sz="1200"/>
        </a:p>
      </dgm:t>
    </dgm:pt>
    <dgm:pt modelId="{92522D8E-477D-46ED-A523-01FDF73C0EE0}" type="pres">
      <dgm:prSet presAssocID="{F39004D2-6551-450B-A583-19AA9328FF3B}" presName="diagram" presStyleCnt="0">
        <dgm:presLayoutVars>
          <dgm:chPref val="1"/>
          <dgm:dir/>
          <dgm:animOne val="branch"/>
          <dgm:animLvl val="lvl"/>
          <dgm:resizeHandles val="exact"/>
        </dgm:presLayoutVars>
      </dgm:prSet>
      <dgm:spPr/>
    </dgm:pt>
    <dgm:pt modelId="{2EB170CD-6CE7-4BD3-AAF5-07D06C82BB75}" type="pres">
      <dgm:prSet presAssocID="{202202FB-CD82-44EC-BE0E-C0BE4DC9EDBD}" presName="root1" presStyleCnt="0"/>
      <dgm:spPr/>
    </dgm:pt>
    <dgm:pt modelId="{66556C8A-074F-4E6F-B504-5116F7A4B140}" type="pres">
      <dgm:prSet presAssocID="{202202FB-CD82-44EC-BE0E-C0BE4DC9EDBD}" presName="LevelOneTextNode" presStyleLbl="node0" presStyleIdx="0" presStyleCnt="1" custScaleX="73752" custScaleY="152346" custLinFactNeighborX="-40777" custLinFactNeighborY="-219">
        <dgm:presLayoutVars>
          <dgm:chPref val="3"/>
        </dgm:presLayoutVars>
      </dgm:prSet>
      <dgm:spPr/>
    </dgm:pt>
    <dgm:pt modelId="{11F105D8-E7F8-4232-BF4E-690DE73CFD07}" type="pres">
      <dgm:prSet presAssocID="{202202FB-CD82-44EC-BE0E-C0BE4DC9EDBD}" presName="level2hierChild" presStyleCnt="0"/>
      <dgm:spPr/>
    </dgm:pt>
    <dgm:pt modelId="{0C0081AD-A7DC-4E6F-9EA2-663F49DD2563}" type="pres">
      <dgm:prSet presAssocID="{DD260D85-9C0A-4333-B514-22B36AE1C6C2}" presName="conn2-1" presStyleLbl="parChTrans1D2" presStyleIdx="0" presStyleCnt="2"/>
      <dgm:spPr/>
    </dgm:pt>
    <dgm:pt modelId="{95DE80CA-64DB-4423-940B-04C5595AB6C5}" type="pres">
      <dgm:prSet presAssocID="{DD260D85-9C0A-4333-B514-22B36AE1C6C2}" presName="connTx" presStyleLbl="parChTrans1D2" presStyleIdx="0" presStyleCnt="2"/>
      <dgm:spPr/>
    </dgm:pt>
    <dgm:pt modelId="{95D21EF3-AC9F-4F59-8517-9A39BE92F1DB}" type="pres">
      <dgm:prSet presAssocID="{C3C1BAE3-7E17-4CC3-B09D-E86A3FBC85CA}" presName="root2" presStyleCnt="0"/>
      <dgm:spPr/>
    </dgm:pt>
    <dgm:pt modelId="{684F8409-58AE-4675-9BF9-54AFCAE5F140}" type="pres">
      <dgm:prSet presAssocID="{C3C1BAE3-7E17-4CC3-B09D-E86A3FBC85CA}" presName="LevelTwoTextNode" presStyleLbl="node2" presStyleIdx="0" presStyleCnt="2" custScaleX="119369" custLinFactNeighborX="988" custLinFactNeighborY="7551">
        <dgm:presLayoutVars>
          <dgm:chPref val="3"/>
        </dgm:presLayoutVars>
      </dgm:prSet>
      <dgm:spPr/>
    </dgm:pt>
    <dgm:pt modelId="{56C4B8E3-8D4A-4F34-BBE7-D655EC534D1F}" type="pres">
      <dgm:prSet presAssocID="{C3C1BAE3-7E17-4CC3-B09D-E86A3FBC85CA}" presName="level3hierChild" presStyleCnt="0"/>
      <dgm:spPr/>
    </dgm:pt>
    <dgm:pt modelId="{83744418-DF26-4182-B44E-D1B604FE955D}" type="pres">
      <dgm:prSet presAssocID="{68CF5357-517E-4A29-AE8B-FD84FB2B01CC}" presName="conn2-1" presStyleLbl="parChTrans1D2" presStyleIdx="1" presStyleCnt="2"/>
      <dgm:spPr/>
    </dgm:pt>
    <dgm:pt modelId="{77CD0B65-265F-4A5D-A039-C451CB0BEE83}" type="pres">
      <dgm:prSet presAssocID="{68CF5357-517E-4A29-AE8B-FD84FB2B01CC}" presName="connTx" presStyleLbl="parChTrans1D2" presStyleIdx="1" presStyleCnt="2"/>
      <dgm:spPr/>
    </dgm:pt>
    <dgm:pt modelId="{0A54856C-4A35-4C10-B4C5-3117D25BB6E4}" type="pres">
      <dgm:prSet presAssocID="{02F71A9B-4417-4986-AFFE-CD74A59D39A5}" presName="root2" presStyleCnt="0"/>
      <dgm:spPr/>
    </dgm:pt>
    <dgm:pt modelId="{9B6F7417-639A-4AC6-A669-EE469AC1DEC3}" type="pres">
      <dgm:prSet presAssocID="{02F71A9B-4417-4986-AFFE-CD74A59D39A5}" presName="LevelTwoTextNode" presStyleLbl="node2" presStyleIdx="1" presStyleCnt="2" custScaleX="119369" custLinFactNeighborX="29042" custLinFactNeighborY="38264">
        <dgm:presLayoutVars>
          <dgm:chPref val="3"/>
        </dgm:presLayoutVars>
      </dgm:prSet>
      <dgm:spPr/>
    </dgm:pt>
    <dgm:pt modelId="{324BE105-9BEF-4FA6-AC10-2C41685E812C}" type="pres">
      <dgm:prSet presAssocID="{02F71A9B-4417-4986-AFFE-CD74A59D39A5}" presName="level3hierChild" presStyleCnt="0"/>
      <dgm:spPr/>
    </dgm:pt>
  </dgm:ptLst>
  <dgm:cxnLst>
    <dgm:cxn modelId="{B43A9106-EABD-4753-84B7-3D1C83A60C25}" type="presOf" srcId="{DD260D85-9C0A-4333-B514-22B36AE1C6C2}" destId="{0C0081AD-A7DC-4E6F-9EA2-663F49DD2563}" srcOrd="0" destOrd="0" presId="urn:microsoft.com/office/officeart/2005/8/layout/hierarchy2"/>
    <dgm:cxn modelId="{5AF1D716-4304-4260-AB51-E561870E8166}" type="presOf" srcId="{68CF5357-517E-4A29-AE8B-FD84FB2B01CC}" destId="{77CD0B65-265F-4A5D-A039-C451CB0BEE83}" srcOrd="1" destOrd="0" presId="urn:microsoft.com/office/officeart/2005/8/layout/hierarchy2"/>
    <dgm:cxn modelId="{9F663326-2F6B-4B85-9E38-E0F7A509C0C3}" type="presOf" srcId="{02F71A9B-4417-4986-AFFE-CD74A59D39A5}" destId="{9B6F7417-639A-4AC6-A669-EE469AC1DEC3}" srcOrd="0" destOrd="0" presId="urn:microsoft.com/office/officeart/2005/8/layout/hierarchy2"/>
    <dgm:cxn modelId="{E5FAAF26-E06D-4795-8CCD-E986561F70DD}" type="presOf" srcId="{DD260D85-9C0A-4333-B514-22B36AE1C6C2}" destId="{95DE80CA-64DB-4423-940B-04C5595AB6C5}" srcOrd="1" destOrd="0" presId="urn:microsoft.com/office/officeart/2005/8/layout/hierarchy2"/>
    <dgm:cxn modelId="{C564B827-7659-459F-BAEA-5E64B7B9B76E}" type="presOf" srcId="{C3C1BAE3-7E17-4CC3-B09D-E86A3FBC85CA}" destId="{684F8409-58AE-4675-9BF9-54AFCAE5F140}" srcOrd="0" destOrd="0" presId="urn:microsoft.com/office/officeart/2005/8/layout/hierarchy2"/>
    <dgm:cxn modelId="{311ED53D-9A0C-4D96-B104-9DD6F91757D1}" srcId="{202202FB-CD82-44EC-BE0E-C0BE4DC9EDBD}" destId="{02F71A9B-4417-4986-AFFE-CD74A59D39A5}" srcOrd="1" destOrd="0" parTransId="{68CF5357-517E-4A29-AE8B-FD84FB2B01CC}" sibTransId="{EDA4953E-F8C7-41FC-831B-6C8036CF66A9}"/>
    <dgm:cxn modelId="{2BE08979-7A38-425B-B4F6-B8B56C6E8702}" srcId="{202202FB-CD82-44EC-BE0E-C0BE4DC9EDBD}" destId="{C3C1BAE3-7E17-4CC3-B09D-E86A3FBC85CA}" srcOrd="0" destOrd="0" parTransId="{DD260D85-9C0A-4333-B514-22B36AE1C6C2}" sibTransId="{A6029886-5E51-4945-822F-F4350CBFF138}"/>
    <dgm:cxn modelId="{7BF5AF94-0B32-49E3-A873-F156016E252E}" type="presOf" srcId="{68CF5357-517E-4A29-AE8B-FD84FB2B01CC}" destId="{83744418-DF26-4182-B44E-D1B604FE955D}" srcOrd="0" destOrd="0" presId="urn:microsoft.com/office/officeart/2005/8/layout/hierarchy2"/>
    <dgm:cxn modelId="{989B8396-0CB2-4B06-ACDC-9DBE018C1BE3}" type="presOf" srcId="{F39004D2-6551-450B-A583-19AA9328FF3B}" destId="{92522D8E-477D-46ED-A523-01FDF73C0EE0}" srcOrd="0" destOrd="0" presId="urn:microsoft.com/office/officeart/2005/8/layout/hierarchy2"/>
    <dgm:cxn modelId="{C5F3F7AD-757F-4E64-82A3-D0EC023B98C0}" type="presOf" srcId="{202202FB-CD82-44EC-BE0E-C0BE4DC9EDBD}" destId="{66556C8A-074F-4E6F-B504-5116F7A4B140}" srcOrd="0" destOrd="0" presId="urn:microsoft.com/office/officeart/2005/8/layout/hierarchy2"/>
    <dgm:cxn modelId="{48640DFD-982D-4A5C-B192-E86395496772}" srcId="{F39004D2-6551-450B-A583-19AA9328FF3B}" destId="{202202FB-CD82-44EC-BE0E-C0BE4DC9EDBD}" srcOrd="0" destOrd="0" parTransId="{C905564C-FF8B-4A22-BE1D-476CA2B288EC}" sibTransId="{990AAE8F-1592-457E-A4B3-51D265439801}"/>
    <dgm:cxn modelId="{CC7FC6DF-DC37-4CBA-9AE6-B6C47DB608E8}" type="presParOf" srcId="{92522D8E-477D-46ED-A523-01FDF73C0EE0}" destId="{2EB170CD-6CE7-4BD3-AAF5-07D06C82BB75}" srcOrd="0" destOrd="0" presId="urn:microsoft.com/office/officeart/2005/8/layout/hierarchy2"/>
    <dgm:cxn modelId="{C2CD8E9D-AE83-4956-ACF5-6671FCCF6B1A}" type="presParOf" srcId="{2EB170CD-6CE7-4BD3-AAF5-07D06C82BB75}" destId="{66556C8A-074F-4E6F-B504-5116F7A4B140}" srcOrd="0" destOrd="0" presId="urn:microsoft.com/office/officeart/2005/8/layout/hierarchy2"/>
    <dgm:cxn modelId="{FDA6E956-18A5-48C7-BA7C-ED035A5D2BAF}" type="presParOf" srcId="{2EB170CD-6CE7-4BD3-AAF5-07D06C82BB75}" destId="{11F105D8-E7F8-4232-BF4E-690DE73CFD07}" srcOrd="1" destOrd="0" presId="urn:microsoft.com/office/officeart/2005/8/layout/hierarchy2"/>
    <dgm:cxn modelId="{7E285DF8-8159-4104-BCC5-8EA781AED899}" type="presParOf" srcId="{11F105D8-E7F8-4232-BF4E-690DE73CFD07}" destId="{0C0081AD-A7DC-4E6F-9EA2-663F49DD2563}" srcOrd="0" destOrd="0" presId="urn:microsoft.com/office/officeart/2005/8/layout/hierarchy2"/>
    <dgm:cxn modelId="{DA9E7518-FC04-468E-BE5B-0821238FD107}" type="presParOf" srcId="{0C0081AD-A7DC-4E6F-9EA2-663F49DD2563}" destId="{95DE80CA-64DB-4423-940B-04C5595AB6C5}" srcOrd="0" destOrd="0" presId="urn:microsoft.com/office/officeart/2005/8/layout/hierarchy2"/>
    <dgm:cxn modelId="{53229198-4158-4D5A-BB29-4F3BA6C69E6B}" type="presParOf" srcId="{11F105D8-E7F8-4232-BF4E-690DE73CFD07}" destId="{95D21EF3-AC9F-4F59-8517-9A39BE92F1DB}" srcOrd="1" destOrd="0" presId="urn:microsoft.com/office/officeart/2005/8/layout/hierarchy2"/>
    <dgm:cxn modelId="{342E84E7-A623-4534-AE2D-D4B6CA8C9712}" type="presParOf" srcId="{95D21EF3-AC9F-4F59-8517-9A39BE92F1DB}" destId="{684F8409-58AE-4675-9BF9-54AFCAE5F140}" srcOrd="0" destOrd="0" presId="urn:microsoft.com/office/officeart/2005/8/layout/hierarchy2"/>
    <dgm:cxn modelId="{E67091E1-5804-40FA-95AA-D24C8BAAE2CC}" type="presParOf" srcId="{95D21EF3-AC9F-4F59-8517-9A39BE92F1DB}" destId="{56C4B8E3-8D4A-4F34-BBE7-D655EC534D1F}" srcOrd="1" destOrd="0" presId="urn:microsoft.com/office/officeart/2005/8/layout/hierarchy2"/>
    <dgm:cxn modelId="{425386A7-A247-4AB6-8C6F-56A55BF74D77}" type="presParOf" srcId="{11F105D8-E7F8-4232-BF4E-690DE73CFD07}" destId="{83744418-DF26-4182-B44E-D1B604FE955D}" srcOrd="2" destOrd="0" presId="urn:microsoft.com/office/officeart/2005/8/layout/hierarchy2"/>
    <dgm:cxn modelId="{ED20D937-8C74-4F51-9692-6340A033DC8E}" type="presParOf" srcId="{83744418-DF26-4182-B44E-D1B604FE955D}" destId="{77CD0B65-265F-4A5D-A039-C451CB0BEE83}" srcOrd="0" destOrd="0" presId="urn:microsoft.com/office/officeart/2005/8/layout/hierarchy2"/>
    <dgm:cxn modelId="{EA5E8DE8-7F2A-4DF1-AE43-5DA169713282}" type="presParOf" srcId="{11F105D8-E7F8-4232-BF4E-690DE73CFD07}" destId="{0A54856C-4A35-4C10-B4C5-3117D25BB6E4}" srcOrd="3" destOrd="0" presId="urn:microsoft.com/office/officeart/2005/8/layout/hierarchy2"/>
    <dgm:cxn modelId="{64E055F7-2742-4525-AE86-8258280B69CE}" type="presParOf" srcId="{0A54856C-4A35-4C10-B4C5-3117D25BB6E4}" destId="{9B6F7417-639A-4AC6-A669-EE469AC1DEC3}" srcOrd="0" destOrd="0" presId="urn:microsoft.com/office/officeart/2005/8/layout/hierarchy2"/>
    <dgm:cxn modelId="{59F6ADB9-4DC5-4237-8A55-7F3A1BCD243E}" type="presParOf" srcId="{0A54856C-4A35-4C10-B4C5-3117D25BB6E4}" destId="{324BE105-9BEF-4FA6-AC10-2C41685E812C}"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6CEF32F-8F9D-4E18-9FEF-D7D2550906FE}" type="doc">
      <dgm:prSet loTypeId="urn:microsoft.com/office/officeart/2005/8/layout/chevron1" loCatId="process" qsTypeId="urn:microsoft.com/office/officeart/2005/8/quickstyle/simple1" qsCatId="simple" csTypeId="urn:microsoft.com/office/officeart/2005/8/colors/accent6_3" csCatId="accent6" phldr="1"/>
      <dgm:spPr/>
    </dgm:pt>
    <dgm:pt modelId="{97692CD5-B2B8-4982-86CE-F9F42C7B29FC}">
      <dgm:prSet phldrT="[Texte]"/>
      <dgm:spPr>
        <a:solidFill>
          <a:srgbClr val="FAB600"/>
        </a:solidFill>
      </dgm:spPr>
      <dgm:t>
        <a:bodyPr/>
        <a:lstStyle/>
        <a:p>
          <a:r>
            <a:rPr lang="fr-FR" dirty="0">
              <a:solidFill>
                <a:schemeClr val="tx1"/>
              </a:solidFill>
            </a:rPr>
            <a:t>Objectif général</a:t>
          </a:r>
        </a:p>
      </dgm:t>
    </dgm:pt>
    <dgm:pt modelId="{2814B4CF-C49D-42C5-86C5-2C141EAE053C}" type="parTrans" cxnId="{779E1904-DBFB-48AA-A69F-46EEE5ADE142}">
      <dgm:prSet/>
      <dgm:spPr/>
      <dgm:t>
        <a:bodyPr/>
        <a:lstStyle/>
        <a:p>
          <a:endParaRPr lang="fr-FR"/>
        </a:p>
      </dgm:t>
    </dgm:pt>
    <dgm:pt modelId="{4A39749F-7D1F-4CA7-8697-8EB240C326E9}" type="sibTrans" cxnId="{779E1904-DBFB-48AA-A69F-46EEE5ADE142}">
      <dgm:prSet/>
      <dgm:spPr/>
      <dgm:t>
        <a:bodyPr/>
        <a:lstStyle/>
        <a:p>
          <a:endParaRPr lang="fr-FR"/>
        </a:p>
      </dgm:t>
    </dgm:pt>
    <dgm:pt modelId="{BFBD7E49-A39A-4851-92DA-BB96848746BF}">
      <dgm:prSet phldrT="[Texte]"/>
      <dgm:spPr>
        <a:solidFill>
          <a:srgbClr val="FFF0C5"/>
        </a:solidFill>
      </dgm:spPr>
      <dgm:t>
        <a:bodyPr/>
        <a:lstStyle/>
        <a:p>
          <a:r>
            <a:rPr lang="fr-FR" dirty="0">
              <a:solidFill>
                <a:schemeClr val="tx1"/>
              </a:solidFill>
            </a:rPr>
            <a:t>Objectifs stratégiques </a:t>
          </a:r>
        </a:p>
      </dgm:t>
    </dgm:pt>
    <dgm:pt modelId="{5D09386E-DAE4-4231-A126-8018CF122167}" type="parTrans" cxnId="{BB24F32C-5C94-46F4-BE20-C9FF429A8A67}">
      <dgm:prSet/>
      <dgm:spPr/>
      <dgm:t>
        <a:bodyPr/>
        <a:lstStyle/>
        <a:p>
          <a:endParaRPr lang="fr-FR"/>
        </a:p>
      </dgm:t>
    </dgm:pt>
    <dgm:pt modelId="{F8CB3682-CAAA-4E8B-8D68-531A621D7684}" type="sibTrans" cxnId="{BB24F32C-5C94-46F4-BE20-C9FF429A8A67}">
      <dgm:prSet/>
      <dgm:spPr/>
      <dgm:t>
        <a:bodyPr/>
        <a:lstStyle/>
        <a:p>
          <a:endParaRPr lang="fr-FR"/>
        </a:p>
      </dgm:t>
    </dgm:pt>
    <dgm:pt modelId="{1A6823F9-1B95-42B7-8A9D-751C5E91A5DA}" type="pres">
      <dgm:prSet presAssocID="{06CEF32F-8F9D-4E18-9FEF-D7D2550906FE}" presName="Name0" presStyleCnt="0">
        <dgm:presLayoutVars>
          <dgm:dir/>
          <dgm:animLvl val="lvl"/>
          <dgm:resizeHandles val="exact"/>
        </dgm:presLayoutVars>
      </dgm:prSet>
      <dgm:spPr/>
    </dgm:pt>
    <dgm:pt modelId="{17FBFA1A-A63A-4100-ACE7-E683E8C44478}" type="pres">
      <dgm:prSet presAssocID="{97692CD5-B2B8-4982-86CE-F9F42C7B29FC}" presName="parTxOnly" presStyleLbl="node1" presStyleIdx="0" presStyleCnt="2" custLinFactNeighborX="-821" custLinFactNeighborY="-1147">
        <dgm:presLayoutVars>
          <dgm:chMax val="0"/>
          <dgm:chPref val="0"/>
          <dgm:bulletEnabled val="1"/>
        </dgm:presLayoutVars>
      </dgm:prSet>
      <dgm:spPr/>
    </dgm:pt>
    <dgm:pt modelId="{C9F8A859-6354-4AC8-B44E-77CD3DD892F2}" type="pres">
      <dgm:prSet presAssocID="{4A39749F-7D1F-4CA7-8697-8EB240C326E9}" presName="parTxOnlySpace" presStyleCnt="0"/>
      <dgm:spPr/>
    </dgm:pt>
    <dgm:pt modelId="{678F58D4-1E4F-4057-B44A-8D5C632CFA18}" type="pres">
      <dgm:prSet presAssocID="{BFBD7E49-A39A-4851-92DA-BB96848746BF}" presName="parTxOnly" presStyleLbl="node1" presStyleIdx="1" presStyleCnt="2">
        <dgm:presLayoutVars>
          <dgm:chMax val="0"/>
          <dgm:chPref val="0"/>
          <dgm:bulletEnabled val="1"/>
        </dgm:presLayoutVars>
      </dgm:prSet>
      <dgm:spPr/>
    </dgm:pt>
  </dgm:ptLst>
  <dgm:cxnLst>
    <dgm:cxn modelId="{779E1904-DBFB-48AA-A69F-46EEE5ADE142}" srcId="{06CEF32F-8F9D-4E18-9FEF-D7D2550906FE}" destId="{97692CD5-B2B8-4982-86CE-F9F42C7B29FC}" srcOrd="0" destOrd="0" parTransId="{2814B4CF-C49D-42C5-86C5-2C141EAE053C}" sibTransId="{4A39749F-7D1F-4CA7-8697-8EB240C326E9}"/>
    <dgm:cxn modelId="{436EB113-2C9D-4F48-85E1-36FB6693B97E}" type="presOf" srcId="{97692CD5-B2B8-4982-86CE-F9F42C7B29FC}" destId="{17FBFA1A-A63A-4100-ACE7-E683E8C44478}" srcOrd="0" destOrd="0" presId="urn:microsoft.com/office/officeart/2005/8/layout/chevron1"/>
    <dgm:cxn modelId="{400FED20-7DDF-49AD-B9F9-4757A87047E1}" type="presOf" srcId="{06CEF32F-8F9D-4E18-9FEF-D7D2550906FE}" destId="{1A6823F9-1B95-42B7-8A9D-751C5E91A5DA}" srcOrd="0" destOrd="0" presId="urn:microsoft.com/office/officeart/2005/8/layout/chevron1"/>
    <dgm:cxn modelId="{BB24F32C-5C94-46F4-BE20-C9FF429A8A67}" srcId="{06CEF32F-8F9D-4E18-9FEF-D7D2550906FE}" destId="{BFBD7E49-A39A-4851-92DA-BB96848746BF}" srcOrd="1" destOrd="0" parTransId="{5D09386E-DAE4-4231-A126-8018CF122167}" sibTransId="{F8CB3682-CAAA-4E8B-8D68-531A621D7684}"/>
    <dgm:cxn modelId="{956780CE-F6CA-4A14-8CA5-9F58A9321209}" type="presOf" srcId="{BFBD7E49-A39A-4851-92DA-BB96848746BF}" destId="{678F58D4-1E4F-4057-B44A-8D5C632CFA18}" srcOrd="0" destOrd="0" presId="urn:microsoft.com/office/officeart/2005/8/layout/chevron1"/>
    <dgm:cxn modelId="{74808B73-8503-4B9C-8605-4300274717C1}" type="presParOf" srcId="{1A6823F9-1B95-42B7-8A9D-751C5E91A5DA}" destId="{17FBFA1A-A63A-4100-ACE7-E683E8C44478}" srcOrd="0" destOrd="0" presId="urn:microsoft.com/office/officeart/2005/8/layout/chevron1"/>
    <dgm:cxn modelId="{B690A64D-BDB5-4C1B-A089-02931E53C1B9}" type="presParOf" srcId="{1A6823F9-1B95-42B7-8A9D-751C5E91A5DA}" destId="{C9F8A859-6354-4AC8-B44E-77CD3DD892F2}" srcOrd="1" destOrd="0" presId="urn:microsoft.com/office/officeart/2005/8/layout/chevron1"/>
    <dgm:cxn modelId="{D93A7C2D-570C-463D-8973-396F116541ED}" type="presParOf" srcId="{1A6823F9-1B95-42B7-8A9D-751C5E91A5DA}" destId="{678F58D4-1E4F-4057-B44A-8D5C632CFA18}" srcOrd="2"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800BA25-87D0-4A61-96A6-89F906FA697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fr-FR"/>
        </a:p>
      </dgm:t>
    </dgm:pt>
    <dgm:pt modelId="{A08F7BB1-2DF9-4E11-9334-66580A7E9309}">
      <dgm:prSet phldrT="[Texte]" custT="1"/>
      <dgm:spPr>
        <a:solidFill>
          <a:schemeClr val="accent5"/>
        </a:solidFill>
        <a:ln>
          <a:solidFill>
            <a:schemeClr val="accent5"/>
          </a:solidFill>
        </a:ln>
      </dgm:spPr>
      <dgm:t>
        <a:bodyPr/>
        <a:lstStyle/>
        <a:p>
          <a:r>
            <a:rPr lang="fr-FR" sz="3600" dirty="0">
              <a:latin typeface="Myriad Pro Cond" panose="020B0506030403020204" pitchFamily="34" charset="0"/>
            </a:rPr>
            <a:t>Promouvoir la santé mentale sur le territoire</a:t>
          </a:r>
        </a:p>
      </dgm:t>
    </dgm:pt>
    <dgm:pt modelId="{CF34D089-0284-4728-B64E-18D6941CD90B}" type="parTrans" cxnId="{F071E10E-DEC9-4920-B2B7-65A30912C248}">
      <dgm:prSet/>
      <dgm:spPr/>
      <dgm:t>
        <a:bodyPr/>
        <a:lstStyle/>
        <a:p>
          <a:endParaRPr lang="fr-FR"/>
        </a:p>
      </dgm:t>
    </dgm:pt>
    <dgm:pt modelId="{556B570A-DF06-40CA-84E9-E8B532115815}" type="sibTrans" cxnId="{F071E10E-DEC9-4920-B2B7-65A30912C248}">
      <dgm:prSet/>
      <dgm:spPr/>
      <dgm:t>
        <a:bodyPr/>
        <a:lstStyle/>
        <a:p>
          <a:endParaRPr lang="fr-FR"/>
        </a:p>
      </dgm:t>
    </dgm:pt>
    <dgm:pt modelId="{A3449754-86A2-4E11-9DF4-FC429FCAC793}">
      <dgm:prSet phldrT="[Texte]" custT="1"/>
      <dgm:spPr>
        <a:solidFill>
          <a:srgbClr val="DBDBDB"/>
        </a:solidFill>
      </dgm:spPr>
      <dgm:t>
        <a:bodyPr/>
        <a:lstStyle/>
        <a:p>
          <a:r>
            <a:rPr lang="fr-FR" sz="2400" dirty="0">
              <a:solidFill>
                <a:schemeClr val="tx1"/>
              </a:solidFill>
              <a:latin typeface="Myriad Pro Cond" panose="020B0506030403020204" pitchFamily="34" charset="0"/>
            </a:rPr>
            <a:t>Mettre en œuvre une observation en santé mentale</a:t>
          </a:r>
        </a:p>
      </dgm:t>
    </dgm:pt>
    <dgm:pt modelId="{1ABE326F-8C24-4C8F-A079-4E6EB5BCA241}" type="parTrans" cxnId="{E901306B-5CB1-4C2B-9CE3-7090A00017BA}">
      <dgm:prSet/>
      <dgm:spPr>
        <a:ln>
          <a:solidFill>
            <a:schemeClr val="tx1"/>
          </a:solidFill>
        </a:ln>
      </dgm:spPr>
      <dgm:t>
        <a:bodyPr/>
        <a:lstStyle/>
        <a:p>
          <a:endParaRPr lang="fr-FR"/>
        </a:p>
      </dgm:t>
    </dgm:pt>
    <dgm:pt modelId="{F965A1A8-7242-4FAA-BE3F-7BE4D892C0EB}" type="sibTrans" cxnId="{E901306B-5CB1-4C2B-9CE3-7090A00017BA}">
      <dgm:prSet/>
      <dgm:spPr/>
      <dgm:t>
        <a:bodyPr/>
        <a:lstStyle/>
        <a:p>
          <a:endParaRPr lang="fr-FR"/>
        </a:p>
      </dgm:t>
    </dgm:pt>
    <dgm:pt modelId="{BFEF38B1-E117-4925-A78B-0EE71900FFA7}">
      <dgm:prSet phldrT="[Texte]"/>
      <dgm:spPr>
        <a:solidFill>
          <a:srgbClr val="DBDBDB"/>
        </a:solidFill>
      </dgm:spPr>
      <dgm:t>
        <a:bodyPr/>
        <a:lstStyle/>
        <a:p>
          <a:r>
            <a:rPr lang="fr-FR" dirty="0">
              <a:solidFill>
                <a:schemeClr val="tx1"/>
              </a:solidFill>
              <a:latin typeface="Myriad Pro Cond" panose="020B0506030403020204" pitchFamily="34" charset="0"/>
            </a:rPr>
            <a:t>Renforcer la prévention des risques suicidaires</a:t>
          </a:r>
        </a:p>
      </dgm:t>
    </dgm:pt>
    <dgm:pt modelId="{CEF30533-35F7-4BA3-9C28-7667C10ABD0C}" type="sibTrans" cxnId="{E8F91609-2308-454E-80D1-02395128C7A8}">
      <dgm:prSet/>
      <dgm:spPr/>
      <dgm:t>
        <a:bodyPr/>
        <a:lstStyle/>
        <a:p>
          <a:endParaRPr lang="fr-FR"/>
        </a:p>
      </dgm:t>
    </dgm:pt>
    <dgm:pt modelId="{9C1803BE-CD40-4014-AE84-856863CCEDD3}" type="parTrans" cxnId="{E8F91609-2308-454E-80D1-02395128C7A8}">
      <dgm:prSet/>
      <dgm:spPr>
        <a:ln>
          <a:solidFill>
            <a:schemeClr val="tx1"/>
          </a:solidFill>
        </a:ln>
      </dgm:spPr>
      <dgm:t>
        <a:bodyPr/>
        <a:lstStyle/>
        <a:p>
          <a:endParaRPr lang="fr-FR"/>
        </a:p>
      </dgm:t>
    </dgm:pt>
    <dgm:pt modelId="{6313336B-EFC4-4002-8BD1-8188E0EE6F98}">
      <dgm:prSet phldrT="[Texte]"/>
      <dgm:spPr>
        <a:solidFill>
          <a:srgbClr val="DBDBDB"/>
        </a:solidFill>
      </dgm:spPr>
      <dgm:t>
        <a:bodyPr/>
        <a:lstStyle/>
        <a:p>
          <a:r>
            <a:rPr lang="fr-FR" dirty="0">
              <a:solidFill>
                <a:schemeClr val="tx1"/>
              </a:solidFill>
              <a:latin typeface="Myriad Pro Cond" panose="020B0506030403020204" pitchFamily="34" charset="0"/>
            </a:rPr>
            <a:t>Lutter contre la stigmatisation, les discriminations et prévenir les violences</a:t>
          </a:r>
        </a:p>
      </dgm:t>
    </dgm:pt>
    <dgm:pt modelId="{0B1C93D4-E440-44FB-A69C-CFAE737D6720}" type="parTrans" cxnId="{69F6F449-6CA6-4705-84C6-921A2867DB89}">
      <dgm:prSet/>
      <dgm:spPr>
        <a:ln>
          <a:solidFill>
            <a:schemeClr val="tx1"/>
          </a:solidFill>
        </a:ln>
      </dgm:spPr>
      <dgm:t>
        <a:bodyPr/>
        <a:lstStyle/>
        <a:p>
          <a:endParaRPr lang="fr-FR"/>
        </a:p>
      </dgm:t>
    </dgm:pt>
    <dgm:pt modelId="{B0D73CC5-39FE-42C8-AA9F-C002E2942170}" type="sibTrans" cxnId="{69F6F449-6CA6-4705-84C6-921A2867DB89}">
      <dgm:prSet/>
      <dgm:spPr/>
      <dgm:t>
        <a:bodyPr/>
        <a:lstStyle/>
        <a:p>
          <a:endParaRPr lang="fr-FR"/>
        </a:p>
      </dgm:t>
    </dgm:pt>
    <dgm:pt modelId="{F9DBE29F-7734-4F85-B3E9-251A7A11CF4D}">
      <dgm:prSet phldrT="[Texte]"/>
      <dgm:spPr>
        <a:solidFill>
          <a:srgbClr val="DBDBDB"/>
        </a:solidFill>
      </dgm:spPr>
      <dgm:t>
        <a:bodyPr/>
        <a:lstStyle/>
        <a:p>
          <a:r>
            <a:rPr lang="fr-FR" dirty="0">
              <a:solidFill>
                <a:schemeClr val="tx1"/>
              </a:solidFill>
              <a:latin typeface="Myriad Pro Cond" panose="020B0506030403020204" pitchFamily="34" charset="0"/>
            </a:rPr>
            <a:t>Renforcer l’offre de soins et la continuité dans le soin</a:t>
          </a:r>
        </a:p>
      </dgm:t>
    </dgm:pt>
    <dgm:pt modelId="{43836331-B499-4AF7-B8CA-AF1721204FED}" type="sibTrans" cxnId="{EC2988D4-583F-44AA-AE4E-700D1F9BC73E}">
      <dgm:prSet/>
      <dgm:spPr/>
      <dgm:t>
        <a:bodyPr/>
        <a:lstStyle/>
        <a:p>
          <a:endParaRPr lang="fr-FR"/>
        </a:p>
      </dgm:t>
    </dgm:pt>
    <dgm:pt modelId="{2973FB77-98D7-4036-984E-F5AC730073E1}" type="parTrans" cxnId="{EC2988D4-583F-44AA-AE4E-700D1F9BC73E}">
      <dgm:prSet/>
      <dgm:spPr>
        <a:ln>
          <a:solidFill>
            <a:schemeClr val="tx1"/>
          </a:solidFill>
        </a:ln>
      </dgm:spPr>
      <dgm:t>
        <a:bodyPr/>
        <a:lstStyle/>
        <a:p>
          <a:endParaRPr lang="fr-FR"/>
        </a:p>
      </dgm:t>
    </dgm:pt>
    <dgm:pt modelId="{6593B1E6-81C0-4AAD-B4F8-9E5D8F291BFF}" type="pres">
      <dgm:prSet presAssocID="{3800BA25-87D0-4A61-96A6-89F906FA6979}" presName="diagram" presStyleCnt="0">
        <dgm:presLayoutVars>
          <dgm:chPref val="1"/>
          <dgm:dir/>
          <dgm:animOne val="branch"/>
          <dgm:animLvl val="lvl"/>
          <dgm:resizeHandles val="exact"/>
        </dgm:presLayoutVars>
      </dgm:prSet>
      <dgm:spPr/>
    </dgm:pt>
    <dgm:pt modelId="{33E9450B-9869-44DB-BBB8-484FB5DA8EEB}" type="pres">
      <dgm:prSet presAssocID="{A08F7BB1-2DF9-4E11-9334-66580A7E9309}" presName="root1" presStyleCnt="0"/>
      <dgm:spPr/>
    </dgm:pt>
    <dgm:pt modelId="{4BEB7268-8BAE-46D5-BE68-16386226390E}" type="pres">
      <dgm:prSet presAssocID="{A08F7BB1-2DF9-4E11-9334-66580A7E9309}" presName="LevelOneTextNode" presStyleLbl="node0" presStyleIdx="0" presStyleCnt="1" custScaleX="134036" custScaleY="301581" custLinFactNeighborX="-35393" custLinFactNeighborY="52724">
        <dgm:presLayoutVars>
          <dgm:chPref val="3"/>
        </dgm:presLayoutVars>
      </dgm:prSet>
      <dgm:spPr/>
    </dgm:pt>
    <dgm:pt modelId="{DC906454-F4BD-4893-AC68-B1EA0C781CFC}" type="pres">
      <dgm:prSet presAssocID="{A08F7BB1-2DF9-4E11-9334-66580A7E9309}" presName="level2hierChild" presStyleCnt="0"/>
      <dgm:spPr/>
    </dgm:pt>
    <dgm:pt modelId="{8EE9C795-E0B5-4203-82D7-F95C74EE58DC}" type="pres">
      <dgm:prSet presAssocID="{1ABE326F-8C24-4C8F-A079-4E6EB5BCA241}" presName="conn2-1" presStyleLbl="parChTrans1D2" presStyleIdx="0" presStyleCnt="4"/>
      <dgm:spPr/>
    </dgm:pt>
    <dgm:pt modelId="{1D22BCE6-86EC-4707-B8EA-ACF3D19098E3}" type="pres">
      <dgm:prSet presAssocID="{1ABE326F-8C24-4C8F-A079-4E6EB5BCA241}" presName="connTx" presStyleLbl="parChTrans1D2" presStyleIdx="0" presStyleCnt="4"/>
      <dgm:spPr/>
    </dgm:pt>
    <dgm:pt modelId="{6B676FC8-133F-4093-B964-8A76E7536002}" type="pres">
      <dgm:prSet presAssocID="{A3449754-86A2-4E11-9DF4-FC429FCAC793}" presName="root2" presStyleCnt="0"/>
      <dgm:spPr/>
    </dgm:pt>
    <dgm:pt modelId="{5CCAF3BD-6B81-4394-8380-224B83AFE858}" type="pres">
      <dgm:prSet presAssocID="{A3449754-86A2-4E11-9DF4-FC429FCAC793}" presName="LevelTwoTextNode" presStyleLbl="node2" presStyleIdx="0" presStyleCnt="4" custScaleX="201251" custLinFactNeighborX="-3247" custLinFactNeighborY="18725">
        <dgm:presLayoutVars>
          <dgm:chPref val="3"/>
        </dgm:presLayoutVars>
      </dgm:prSet>
      <dgm:spPr/>
    </dgm:pt>
    <dgm:pt modelId="{1F054867-9DA6-420E-B09D-C88145A82677}" type="pres">
      <dgm:prSet presAssocID="{A3449754-86A2-4E11-9DF4-FC429FCAC793}" presName="level3hierChild" presStyleCnt="0"/>
      <dgm:spPr/>
    </dgm:pt>
    <dgm:pt modelId="{D308CAE5-677E-4AD8-8F45-E60EF415BA63}" type="pres">
      <dgm:prSet presAssocID="{2973FB77-98D7-4036-984E-F5AC730073E1}" presName="conn2-1" presStyleLbl="parChTrans1D2" presStyleIdx="1" presStyleCnt="4"/>
      <dgm:spPr/>
    </dgm:pt>
    <dgm:pt modelId="{AC8DA816-BD71-4A0A-92B6-8A40B264996C}" type="pres">
      <dgm:prSet presAssocID="{2973FB77-98D7-4036-984E-F5AC730073E1}" presName="connTx" presStyleLbl="parChTrans1D2" presStyleIdx="1" presStyleCnt="4"/>
      <dgm:spPr/>
    </dgm:pt>
    <dgm:pt modelId="{41E5056C-1F34-492C-8898-882828B3E4B0}" type="pres">
      <dgm:prSet presAssocID="{F9DBE29F-7734-4F85-B3E9-251A7A11CF4D}" presName="root2" presStyleCnt="0"/>
      <dgm:spPr/>
    </dgm:pt>
    <dgm:pt modelId="{8EA7C6EB-A595-41D9-9E56-F15FD4066C44}" type="pres">
      <dgm:prSet presAssocID="{F9DBE29F-7734-4F85-B3E9-251A7A11CF4D}" presName="LevelTwoTextNode" presStyleLbl="node2" presStyleIdx="1" presStyleCnt="4" custScaleX="201251" custLinFactNeighborX="-1982" custLinFactNeighborY="13739">
        <dgm:presLayoutVars>
          <dgm:chPref val="3"/>
        </dgm:presLayoutVars>
      </dgm:prSet>
      <dgm:spPr/>
    </dgm:pt>
    <dgm:pt modelId="{75ED0132-C813-4397-A8BD-D39B3001AF44}" type="pres">
      <dgm:prSet presAssocID="{F9DBE29F-7734-4F85-B3E9-251A7A11CF4D}" presName="level3hierChild" presStyleCnt="0"/>
      <dgm:spPr/>
    </dgm:pt>
    <dgm:pt modelId="{CBC06DE4-8686-4323-A981-984E5E0F2062}" type="pres">
      <dgm:prSet presAssocID="{0B1C93D4-E440-44FB-A69C-CFAE737D6720}" presName="conn2-1" presStyleLbl="parChTrans1D2" presStyleIdx="2" presStyleCnt="4"/>
      <dgm:spPr/>
    </dgm:pt>
    <dgm:pt modelId="{20ADDA8E-786F-48BD-96BA-04714049B895}" type="pres">
      <dgm:prSet presAssocID="{0B1C93D4-E440-44FB-A69C-CFAE737D6720}" presName="connTx" presStyleLbl="parChTrans1D2" presStyleIdx="2" presStyleCnt="4"/>
      <dgm:spPr/>
    </dgm:pt>
    <dgm:pt modelId="{BD87999C-3CED-4F0A-9816-C4CC3D6791C3}" type="pres">
      <dgm:prSet presAssocID="{6313336B-EFC4-4002-8BD1-8188E0EE6F98}" presName="root2" presStyleCnt="0"/>
      <dgm:spPr/>
    </dgm:pt>
    <dgm:pt modelId="{5DBAD19B-6B90-4D9B-9AFF-9F54D49CC873}" type="pres">
      <dgm:prSet presAssocID="{6313336B-EFC4-4002-8BD1-8188E0EE6F98}" presName="LevelTwoTextNode" presStyleLbl="node2" presStyleIdx="2" presStyleCnt="4" custScaleX="201251" custLinFactNeighborX="-1437" custLinFactNeighborY="3886">
        <dgm:presLayoutVars>
          <dgm:chPref val="3"/>
        </dgm:presLayoutVars>
      </dgm:prSet>
      <dgm:spPr/>
    </dgm:pt>
    <dgm:pt modelId="{02A84111-4B75-48A7-9015-1DE9754CFCFC}" type="pres">
      <dgm:prSet presAssocID="{6313336B-EFC4-4002-8BD1-8188E0EE6F98}" presName="level3hierChild" presStyleCnt="0"/>
      <dgm:spPr/>
    </dgm:pt>
    <dgm:pt modelId="{D54874CE-82E1-4A6D-A8BD-40A53AD253DD}" type="pres">
      <dgm:prSet presAssocID="{9C1803BE-CD40-4014-AE84-856863CCEDD3}" presName="conn2-1" presStyleLbl="parChTrans1D2" presStyleIdx="3" presStyleCnt="4"/>
      <dgm:spPr/>
    </dgm:pt>
    <dgm:pt modelId="{CCBA43C4-465C-434D-B5E4-3B69C2B998D2}" type="pres">
      <dgm:prSet presAssocID="{9C1803BE-CD40-4014-AE84-856863CCEDD3}" presName="connTx" presStyleLbl="parChTrans1D2" presStyleIdx="3" presStyleCnt="4"/>
      <dgm:spPr/>
    </dgm:pt>
    <dgm:pt modelId="{DB4DF936-09E9-4028-BE1E-B0277D978FFC}" type="pres">
      <dgm:prSet presAssocID="{BFEF38B1-E117-4925-A78B-0EE71900FFA7}" presName="root2" presStyleCnt="0"/>
      <dgm:spPr/>
    </dgm:pt>
    <dgm:pt modelId="{8BE5512C-07AC-40BE-AA1A-3E2EE21BD665}" type="pres">
      <dgm:prSet presAssocID="{BFEF38B1-E117-4925-A78B-0EE71900FFA7}" presName="LevelTwoTextNode" presStyleLbl="node2" presStyleIdx="3" presStyleCnt="4" custScaleX="201251" custLinFactNeighborX="-844" custLinFactNeighborY="-5287">
        <dgm:presLayoutVars>
          <dgm:chPref val="3"/>
        </dgm:presLayoutVars>
      </dgm:prSet>
      <dgm:spPr/>
    </dgm:pt>
    <dgm:pt modelId="{5823BE34-D1C9-4DC3-BC91-73AB7AD6E784}" type="pres">
      <dgm:prSet presAssocID="{BFEF38B1-E117-4925-A78B-0EE71900FFA7}" presName="level3hierChild" presStyleCnt="0"/>
      <dgm:spPr/>
    </dgm:pt>
  </dgm:ptLst>
  <dgm:cxnLst>
    <dgm:cxn modelId="{48EA0A06-AB1C-40A0-8D5E-941832FFAB91}" type="presOf" srcId="{A3449754-86A2-4E11-9DF4-FC429FCAC793}" destId="{5CCAF3BD-6B81-4394-8380-224B83AFE858}" srcOrd="0" destOrd="0" presId="urn:microsoft.com/office/officeart/2005/8/layout/hierarchy2"/>
    <dgm:cxn modelId="{E8F91609-2308-454E-80D1-02395128C7A8}" srcId="{A08F7BB1-2DF9-4E11-9334-66580A7E9309}" destId="{BFEF38B1-E117-4925-A78B-0EE71900FFA7}" srcOrd="3" destOrd="0" parTransId="{9C1803BE-CD40-4014-AE84-856863CCEDD3}" sibTransId="{CEF30533-35F7-4BA3-9C28-7667C10ABD0C}"/>
    <dgm:cxn modelId="{E916070A-1D66-402D-A078-A6F6552F3024}" type="presOf" srcId="{0B1C93D4-E440-44FB-A69C-CFAE737D6720}" destId="{CBC06DE4-8686-4323-A981-984E5E0F2062}" srcOrd="0" destOrd="0" presId="urn:microsoft.com/office/officeart/2005/8/layout/hierarchy2"/>
    <dgm:cxn modelId="{F071E10E-DEC9-4920-B2B7-65A30912C248}" srcId="{3800BA25-87D0-4A61-96A6-89F906FA6979}" destId="{A08F7BB1-2DF9-4E11-9334-66580A7E9309}" srcOrd="0" destOrd="0" parTransId="{CF34D089-0284-4728-B64E-18D6941CD90B}" sibTransId="{556B570A-DF06-40CA-84E9-E8B532115815}"/>
    <dgm:cxn modelId="{7025FE2E-DEEE-4F06-A8C1-A8B8AAC525F8}" type="presOf" srcId="{0B1C93D4-E440-44FB-A69C-CFAE737D6720}" destId="{20ADDA8E-786F-48BD-96BA-04714049B895}" srcOrd="1" destOrd="0" presId="urn:microsoft.com/office/officeart/2005/8/layout/hierarchy2"/>
    <dgm:cxn modelId="{3AFB0F30-64C5-494B-8E76-C116D96C14EA}" type="presOf" srcId="{F9DBE29F-7734-4F85-B3E9-251A7A11CF4D}" destId="{8EA7C6EB-A595-41D9-9E56-F15FD4066C44}" srcOrd="0" destOrd="0" presId="urn:microsoft.com/office/officeart/2005/8/layout/hierarchy2"/>
    <dgm:cxn modelId="{36778534-0ADA-443D-95A0-A17F375B027D}" type="presOf" srcId="{6313336B-EFC4-4002-8BD1-8188E0EE6F98}" destId="{5DBAD19B-6B90-4D9B-9AFF-9F54D49CC873}" srcOrd="0" destOrd="0" presId="urn:microsoft.com/office/officeart/2005/8/layout/hierarchy2"/>
    <dgm:cxn modelId="{B8CCCC3B-AD44-40B6-AC1D-DB46F9D02F23}" type="presOf" srcId="{BFEF38B1-E117-4925-A78B-0EE71900FFA7}" destId="{8BE5512C-07AC-40BE-AA1A-3E2EE21BD665}" srcOrd="0" destOrd="0" presId="urn:microsoft.com/office/officeart/2005/8/layout/hierarchy2"/>
    <dgm:cxn modelId="{3BADA162-EA64-4E31-BEE0-A066BE4E2551}" type="presOf" srcId="{A08F7BB1-2DF9-4E11-9334-66580A7E9309}" destId="{4BEB7268-8BAE-46D5-BE68-16386226390E}" srcOrd="0" destOrd="0" presId="urn:microsoft.com/office/officeart/2005/8/layout/hierarchy2"/>
    <dgm:cxn modelId="{143B1A69-64F4-4EF7-B2E2-58CC80C272CA}" type="presOf" srcId="{9C1803BE-CD40-4014-AE84-856863CCEDD3}" destId="{CCBA43C4-465C-434D-B5E4-3B69C2B998D2}" srcOrd="1" destOrd="0" presId="urn:microsoft.com/office/officeart/2005/8/layout/hierarchy2"/>
    <dgm:cxn modelId="{69F6F449-6CA6-4705-84C6-921A2867DB89}" srcId="{A08F7BB1-2DF9-4E11-9334-66580A7E9309}" destId="{6313336B-EFC4-4002-8BD1-8188E0EE6F98}" srcOrd="2" destOrd="0" parTransId="{0B1C93D4-E440-44FB-A69C-CFAE737D6720}" sibTransId="{B0D73CC5-39FE-42C8-AA9F-C002E2942170}"/>
    <dgm:cxn modelId="{E901306B-5CB1-4C2B-9CE3-7090A00017BA}" srcId="{A08F7BB1-2DF9-4E11-9334-66580A7E9309}" destId="{A3449754-86A2-4E11-9DF4-FC429FCAC793}" srcOrd="0" destOrd="0" parTransId="{1ABE326F-8C24-4C8F-A079-4E6EB5BCA241}" sibTransId="{F965A1A8-7242-4FAA-BE3F-7BE4D892C0EB}"/>
    <dgm:cxn modelId="{D0B31B59-4EAB-47BF-9864-C5D3C3270E87}" type="presOf" srcId="{2973FB77-98D7-4036-984E-F5AC730073E1}" destId="{D308CAE5-677E-4AD8-8F45-E60EF415BA63}" srcOrd="0" destOrd="0" presId="urn:microsoft.com/office/officeart/2005/8/layout/hierarchy2"/>
    <dgm:cxn modelId="{A291E47E-C9DB-4092-9B13-4AED28608F98}" type="presOf" srcId="{9C1803BE-CD40-4014-AE84-856863CCEDD3}" destId="{D54874CE-82E1-4A6D-A8BD-40A53AD253DD}" srcOrd="0" destOrd="0" presId="urn:microsoft.com/office/officeart/2005/8/layout/hierarchy2"/>
    <dgm:cxn modelId="{40542880-8082-4DEC-A4D5-DC248876DC7F}" type="presOf" srcId="{1ABE326F-8C24-4C8F-A079-4E6EB5BCA241}" destId="{8EE9C795-E0B5-4203-82D7-F95C74EE58DC}" srcOrd="0" destOrd="0" presId="urn:microsoft.com/office/officeart/2005/8/layout/hierarchy2"/>
    <dgm:cxn modelId="{877474AC-17A6-4D9F-98EE-93BB4AF441B8}" type="presOf" srcId="{3800BA25-87D0-4A61-96A6-89F906FA6979}" destId="{6593B1E6-81C0-4AAD-B4F8-9E5D8F291BFF}" srcOrd="0" destOrd="0" presId="urn:microsoft.com/office/officeart/2005/8/layout/hierarchy2"/>
    <dgm:cxn modelId="{AB17ABAF-E84C-4D7B-AD2C-C4C6E3D26AAC}" type="presOf" srcId="{1ABE326F-8C24-4C8F-A079-4E6EB5BCA241}" destId="{1D22BCE6-86EC-4707-B8EA-ACF3D19098E3}" srcOrd="1" destOrd="0" presId="urn:microsoft.com/office/officeart/2005/8/layout/hierarchy2"/>
    <dgm:cxn modelId="{EC2988D4-583F-44AA-AE4E-700D1F9BC73E}" srcId="{A08F7BB1-2DF9-4E11-9334-66580A7E9309}" destId="{F9DBE29F-7734-4F85-B3E9-251A7A11CF4D}" srcOrd="1" destOrd="0" parTransId="{2973FB77-98D7-4036-984E-F5AC730073E1}" sibTransId="{43836331-B499-4AF7-B8CA-AF1721204FED}"/>
    <dgm:cxn modelId="{595A7AE2-D8FA-4170-9CA5-A6103CAF17F8}" type="presOf" srcId="{2973FB77-98D7-4036-984E-F5AC730073E1}" destId="{AC8DA816-BD71-4A0A-92B6-8A40B264996C}" srcOrd="1" destOrd="0" presId="urn:microsoft.com/office/officeart/2005/8/layout/hierarchy2"/>
    <dgm:cxn modelId="{B8F70D9C-8E96-4B1A-AF7A-646B2F8158BB}" type="presParOf" srcId="{6593B1E6-81C0-4AAD-B4F8-9E5D8F291BFF}" destId="{33E9450B-9869-44DB-BBB8-484FB5DA8EEB}" srcOrd="0" destOrd="0" presId="urn:microsoft.com/office/officeart/2005/8/layout/hierarchy2"/>
    <dgm:cxn modelId="{75B7DF43-3F4B-4750-9A8D-168F8539C69C}" type="presParOf" srcId="{33E9450B-9869-44DB-BBB8-484FB5DA8EEB}" destId="{4BEB7268-8BAE-46D5-BE68-16386226390E}" srcOrd="0" destOrd="0" presId="urn:microsoft.com/office/officeart/2005/8/layout/hierarchy2"/>
    <dgm:cxn modelId="{0E6F7FA8-ECBA-429B-BA6C-9B7BE719EAA3}" type="presParOf" srcId="{33E9450B-9869-44DB-BBB8-484FB5DA8EEB}" destId="{DC906454-F4BD-4893-AC68-B1EA0C781CFC}" srcOrd="1" destOrd="0" presId="urn:microsoft.com/office/officeart/2005/8/layout/hierarchy2"/>
    <dgm:cxn modelId="{3CE1B590-15FC-419B-906E-66DFBD45544A}" type="presParOf" srcId="{DC906454-F4BD-4893-AC68-B1EA0C781CFC}" destId="{8EE9C795-E0B5-4203-82D7-F95C74EE58DC}" srcOrd="0" destOrd="0" presId="urn:microsoft.com/office/officeart/2005/8/layout/hierarchy2"/>
    <dgm:cxn modelId="{5AFDC6E8-6911-4E9E-B046-EC7F7D969EBD}" type="presParOf" srcId="{8EE9C795-E0B5-4203-82D7-F95C74EE58DC}" destId="{1D22BCE6-86EC-4707-B8EA-ACF3D19098E3}" srcOrd="0" destOrd="0" presId="urn:microsoft.com/office/officeart/2005/8/layout/hierarchy2"/>
    <dgm:cxn modelId="{6C1856F6-6603-4191-B8AC-32D4E320ACCE}" type="presParOf" srcId="{DC906454-F4BD-4893-AC68-B1EA0C781CFC}" destId="{6B676FC8-133F-4093-B964-8A76E7536002}" srcOrd="1" destOrd="0" presId="urn:microsoft.com/office/officeart/2005/8/layout/hierarchy2"/>
    <dgm:cxn modelId="{20988FA3-AA1D-4A4A-8942-1937CBEED25E}" type="presParOf" srcId="{6B676FC8-133F-4093-B964-8A76E7536002}" destId="{5CCAF3BD-6B81-4394-8380-224B83AFE858}" srcOrd="0" destOrd="0" presId="urn:microsoft.com/office/officeart/2005/8/layout/hierarchy2"/>
    <dgm:cxn modelId="{F57BDBCF-28FC-4EAC-A88B-B1D5E69B080F}" type="presParOf" srcId="{6B676FC8-133F-4093-B964-8A76E7536002}" destId="{1F054867-9DA6-420E-B09D-C88145A82677}" srcOrd="1" destOrd="0" presId="urn:microsoft.com/office/officeart/2005/8/layout/hierarchy2"/>
    <dgm:cxn modelId="{8C2476E1-AD5E-462C-BAA7-23181EDE69B7}" type="presParOf" srcId="{DC906454-F4BD-4893-AC68-B1EA0C781CFC}" destId="{D308CAE5-677E-4AD8-8F45-E60EF415BA63}" srcOrd="2" destOrd="0" presId="urn:microsoft.com/office/officeart/2005/8/layout/hierarchy2"/>
    <dgm:cxn modelId="{594758CC-D308-4D68-88BD-413AD38B73AC}" type="presParOf" srcId="{D308CAE5-677E-4AD8-8F45-E60EF415BA63}" destId="{AC8DA816-BD71-4A0A-92B6-8A40B264996C}" srcOrd="0" destOrd="0" presId="urn:microsoft.com/office/officeart/2005/8/layout/hierarchy2"/>
    <dgm:cxn modelId="{5EA0CD1E-B851-4B0D-97B2-4FB8CB2DAD3D}" type="presParOf" srcId="{DC906454-F4BD-4893-AC68-B1EA0C781CFC}" destId="{41E5056C-1F34-492C-8898-882828B3E4B0}" srcOrd="3" destOrd="0" presId="urn:microsoft.com/office/officeart/2005/8/layout/hierarchy2"/>
    <dgm:cxn modelId="{9183D102-9457-4C65-95CC-EEF2FC2778E3}" type="presParOf" srcId="{41E5056C-1F34-492C-8898-882828B3E4B0}" destId="{8EA7C6EB-A595-41D9-9E56-F15FD4066C44}" srcOrd="0" destOrd="0" presId="urn:microsoft.com/office/officeart/2005/8/layout/hierarchy2"/>
    <dgm:cxn modelId="{E535E173-8138-446B-8691-C16813DCF390}" type="presParOf" srcId="{41E5056C-1F34-492C-8898-882828B3E4B0}" destId="{75ED0132-C813-4397-A8BD-D39B3001AF44}" srcOrd="1" destOrd="0" presId="urn:microsoft.com/office/officeart/2005/8/layout/hierarchy2"/>
    <dgm:cxn modelId="{EF8DAC8A-3A98-46F1-9460-6C8E83453D62}" type="presParOf" srcId="{DC906454-F4BD-4893-AC68-B1EA0C781CFC}" destId="{CBC06DE4-8686-4323-A981-984E5E0F2062}" srcOrd="4" destOrd="0" presId="urn:microsoft.com/office/officeart/2005/8/layout/hierarchy2"/>
    <dgm:cxn modelId="{0200BAC1-8341-4726-9623-8002058026D2}" type="presParOf" srcId="{CBC06DE4-8686-4323-A981-984E5E0F2062}" destId="{20ADDA8E-786F-48BD-96BA-04714049B895}" srcOrd="0" destOrd="0" presId="urn:microsoft.com/office/officeart/2005/8/layout/hierarchy2"/>
    <dgm:cxn modelId="{4B4B119D-7C04-4635-A407-75C373C703A0}" type="presParOf" srcId="{DC906454-F4BD-4893-AC68-B1EA0C781CFC}" destId="{BD87999C-3CED-4F0A-9816-C4CC3D6791C3}" srcOrd="5" destOrd="0" presId="urn:microsoft.com/office/officeart/2005/8/layout/hierarchy2"/>
    <dgm:cxn modelId="{903E1F15-CA34-43D0-82F7-F48928D983C9}" type="presParOf" srcId="{BD87999C-3CED-4F0A-9816-C4CC3D6791C3}" destId="{5DBAD19B-6B90-4D9B-9AFF-9F54D49CC873}" srcOrd="0" destOrd="0" presId="urn:microsoft.com/office/officeart/2005/8/layout/hierarchy2"/>
    <dgm:cxn modelId="{F32F95F0-BD7C-450E-BD12-EAFDA2972592}" type="presParOf" srcId="{BD87999C-3CED-4F0A-9816-C4CC3D6791C3}" destId="{02A84111-4B75-48A7-9015-1DE9754CFCFC}" srcOrd="1" destOrd="0" presId="urn:microsoft.com/office/officeart/2005/8/layout/hierarchy2"/>
    <dgm:cxn modelId="{2F4269A1-3AF8-4B75-BE20-E40A2C0F74D8}" type="presParOf" srcId="{DC906454-F4BD-4893-AC68-B1EA0C781CFC}" destId="{D54874CE-82E1-4A6D-A8BD-40A53AD253DD}" srcOrd="6" destOrd="0" presId="urn:microsoft.com/office/officeart/2005/8/layout/hierarchy2"/>
    <dgm:cxn modelId="{CCE022AE-93FD-44C8-9D9B-14C27FD6C2D6}" type="presParOf" srcId="{D54874CE-82E1-4A6D-A8BD-40A53AD253DD}" destId="{CCBA43C4-465C-434D-B5E4-3B69C2B998D2}" srcOrd="0" destOrd="0" presId="urn:microsoft.com/office/officeart/2005/8/layout/hierarchy2"/>
    <dgm:cxn modelId="{E27E3BE7-BB10-40A3-A838-7B95CC55A1BA}" type="presParOf" srcId="{DC906454-F4BD-4893-AC68-B1EA0C781CFC}" destId="{DB4DF936-09E9-4028-BE1E-B0277D978FFC}" srcOrd="7" destOrd="0" presId="urn:microsoft.com/office/officeart/2005/8/layout/hierarchy2"/>
    <dgm:cxn modelId="{8AA554D1-B1D1-4F31-9410-756B9A55EEFF}" type="presParOf" srcId="{DB4DF936-09E9-4028-BE1E-B0277D978FFC}" destId="{8BE5512C-07AC-40BE-AA1A-3E2EE21BD665}" srcOrd="0" destOrd="0" presId="urn:microsoft.com/office/officeart/2005/8/layout/hierarchy2"/>
    <dgm:cxn modelId="{FD90C092-DE7A-459F-ADA6-367AA9EF932F}" type="presParOf" srcId="{DB4DF936-09E9-4028-BE1E-B0277D978FFC}" destId="{5823BE34-D1C9-4DC3-BC91-73AB7AD6E784}"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6CEF32F-8F9D-4E18-9FEF-D7D2550906FE}" type="doc">
      <dgm:prSet loTypeId="urn:microsoft.com/office/officeart/2005/8/layout/chevron1" loCatId="process" qsTypeId="urn:microsoft.com/office/officeart/2005/8/quickstyle/simple1" qsCatId="simple" csTypeId="urn:microsoft.com/office/officeart/2005/8/colors/accent1_4" csCatId="accent1" phldr="1"/>
      <dgm:spPr/>
    </dgm:pt>
    <dgm:pt modelId="{97692CD5-B2B8-4982-86CE-F9F42C7B29FC}">
      <dgm:prSet phldrT="[Texte]"/>
      <dgm:spPr>
        <a:solidFill>
          <a:schemeClr val="accent5"/>
        </a:solidFill>
        <a:ln>
          <a:solidFill>
            <a:schemeClr val="accent5"/>
          </a:solidFill>
        </a:ln>
      </dgm:spPr>
      <dgm:t>
        <a:bodyPr/>
        <a:lstStyle/>
        <a:p>
          <a:r>
            <a:rPr lang="fr-FR" dirty="0">
              <a:latin typeface="Myriad Pro Cond" panose="020B0506030403020204" pitchFamily="34" charset="0"/>
            </a:rPr>
            <a:t>Objectif général</a:t>
          </a:r>
        </a:p>
      </dgm:t>
    </dgm:pt>
    <dgm:pt modelId="{2814B4CF-C49D-42C5-86C5-2C141EAE053C}" type="parTrans" cxnId="{779E1904-DBFB-48AA-A69F-46EEE5ADE142}">
      <dgm:prSet/>
      <dgm:spPr/>
      <dgm:t>
        <a:bodyPr/>
        <a:lstStyle/>
        <a:p>
          <a:endParaRPr lang="fr-FR"/>
        </a:p>
      </dgm:t>
    </dgm:pt>
    <dgm:pt modelId="{4A39749F-7D1F-4CA7-8697-8EB240C326E9}" type="sibTrans" cxnId="{779E1904-DBFB-48AA-A69F-46EEE5ADE142}">
      <dgm:prSet/>
      <dgm:spPr/>
      <dgm:t>
        <a:bodyPr/>
        <a:lstStyle/>
        <a:p>
          <a:endParaRPr lang="fr-FR"/>
        </a:p>
      </dgm:t>
    </dgm:pt>
    <dgm:pt modelId="{BFBD7E49-A39A-4851-92DA-BB96848746BF}">
      <dgm:prSet phldrT="[Texte]"/>
      <dgm:spPr>
        <a:solidFill>
          <a:srgbClr val="DBDBDB"/>
        </a:solidFill>
      </dgm:spPr>
      <dgm:t>
        <a:bodyPr/>
        <a:lstStyle/>
        <a:p>
          <a:r>
            <a:rPr lang="fr-FR" dirty="0">
              <a:solidFill>
                <a:schemeClr val="tx1"/>
              </a:solidFill>
              <a:latin typeface="Myriad Pro Cond" panose="020B0506030403020204" pitchFamily="34" charset="0"/>
            </a:rPr>
            <a:t>Objectifs stratégiques </a:t>
          </a:r>
        </a:p>
      </dgm:t>
    </dgm:pt>
    <dgm:pt modelId="{5D09386E-DAE4-4231-A126-8018CF122167}" type="parTrans" cxnId="{BB24F32C-5C94-46F4-BE20-C9FF429A8A67}">
      <dgm:prSet/>
      <dgm:spPr/>
      <dgm:t>
        <a:bodyPr/>
        <a:lstStyle/>
        <a:p>
          <a:endParaRPr lang="fr-FR"/>
        </a:p>
      </dgm:t>
    </dgm:pt>
    <dgm:pt modelId="{F8CB3682-CAAA-4E8B-8D68-531A621D7684}" type="sibTrans" cxnId="{BB24F32C-5C94-46F4-BE20-C9FF429A8A67}">
      <dgm:prSet/>
      <dgm:spPr/>
      <dgm:t>
        <a:bodyPr/>
        <a:lstStyle/>
        <a:p>
          <a:endParaRPr lang="fr-FR"/>
        </a:p>
      </dgm:t>
    </dgm:pt>
    <dgm:pt modelId="{1A6823F9-1B95-42B7-8A9D-751C5E91A5DA}" type="pres">
      <dgm:prSet presAssocID="{06CEF32F-8F9D-4E18-9FEF-D7D2550906FE}" presName="Name0" presStyleCnt="0">
        <dgm:presLayoutVars>
          <dgm:dir/>
          <dgm:animLvl val="lvl"/>
          <dgm:resizeHandles val="exact"/>
        </dgm:presLayoutVars>
      </dgm:prSet>
      <dgm:spPr/>
    </dgm:pt>
    <dgm:pt modelId="{17FBFA1A-A63A-4100-ACE7-E683E8C44478}" type="pres">
      <dgm:prSet presAssocID="{97692CD5-B2B8-4982-86CE-F9F42C7B29FC}" presName="parTxOnly" presStyleLbl="node1" presStyleIdx="0" presStyleCnt="2" custScaleY="77721" custLinFactNeighborX="-24137">
        <dgm:presLayoutVars>
          <dgm:chMax val="0"/>
          <dgm:chPref val="0"/>
          <dgm:bulletEnabled val="1"/>
        </dgm:presLayoutVars>
      </dgm:prSet>
      <dgm:spPr/>
    </dgm:pt>
    <dgm:pt modelId="{C9F8A859-6354-4AC8-B44E-77CD3DD892F2}" type="pres">
      <dgm:prSet presAssocID="{4A39749F-7D1F-4CA7-8697-8EB240C326E9}" presName="parTxOnlySpace" presStyleCnt="0"/>
      <dgm:spPr/>
    </dgm:pt>
    <dgm:pt modelId="{678F58D4-1E4F-4057-B44A-8D5C632CFA18}" type="pres">
      <dgm:prSet presAssocID="{BFBD7E49-A39A-4851-92DA-BB96848746BF}" presName="parTxOnly" presStyleLbl="node1" presStyleIdx="1" presStyleCnt="2" custScaleY="60405" custLinFactNeighborX="3802" custLinFactNeighborY="-726">
        <dgm:presLayoutVars>
          <dgm:chMax val="0"/>
          <dgm:chPref val="0"/>
          <dgm:bulletEnabled val="1"/>
        </dgm:presLayoutVars>
      </dgm:prSet>
      <dgm:spPr/>
    </dgm:pt>
  </dgm:ptLst>
  <dgm:cxnLst>
    <dgm:cxn modelId="{779E1904-DBFB-48AA-A69F-46EEE5ADE142}" srcId="{06CEF32F-8F9D-4E18-9FEF-D7D2550906FE}" destId="{97692CD5-B2B8-4982-86CE-F9F42C7B29FC}" srcOrd="0" destOrd="0" parTransId="{2814B4CF-C49D-42C5-86C5-2C141EAE053C}" sibTransId="{4A39749F-7D1F-4CA7-8697-8EB240C326E9}"/>
    <dgm:cxn modelId="{0E8F9E04-C197-44E1-A4E7-2691D96BC06B}" type="presOf" srcId="{06CEF32F-8F9D-4E18-9FEF-D7D2550906FE}" destId="{1A6823F9-1B95-42B7-8A9D-751C5E91A5DA}" srcOrd="0" destOrd="0" presId="urn:microsoft.com/office/officeart/2005/8/layout/chevron1"/>
    <dgm:cxn modelId="{BB24F32C-5C94-46F4-BE20-C9FF429A8A67}" srcId="{06CEF32F-8F9D-4E18-9FEF-D7D2550906FE}" destId="{BFBD7E49-A39A-4851-92DA-BB96848746BF}" srcOrd="1" destOrd="0" parTransId="{5D09386E-DAE4-4231-A126-8018CF122167}" sibTransId="{F8CB3682-CAAA-4E8B-8D68-531A621D7684}"/>
    <dgm:cxn modelId="{FF3E2660-F7B1-42C6-B419-B20AEF290FC6}" type="presOf" srcId="{97692CD5-B2B8-4982-86CE-F9F42C7B29FC}" destId="{17FBFA1A-A63A-4100-ACE7-E683E8C44478}" srcOrd="0" destOrd="0" presId="urn:microsoft.com/office/officeart/2005/8/layout/chevron1"/>
    <dgm:cxn modelId="{EF87FCC4-82B2-474C-BFC2-771DA2D1FE13}" type="presOf" srcId="{BFBD7E49-A39A-4851-92DA-BB96848746BF}" destId="{678F58D4-1E4F-4057-B44A-8D5C632CFA18}" srcOrd="0" destOrd="0" presId="urn:microsoft.com/office/officeart/2005/8/layout/chevron1"/>
    <dgm:cxn modelId="{5BE9180C-BB32-42EE-AEDC-CEBA0575FEE5}" type="presParOf" srcId="{1A6823F9-1B95-42B7-8A9D-751C5E91A5DA}" destId="{17FBFA1A-A63A-4100-ACE7-E683E8C44478}" srcOrd="0" destOrd="0" presId="urn:microsoft.com/office/officeart/2005/8/layout/chevron1"/>
    <dgm:cxn modelId="{E5AEE811-2166-4F19-BA85-0B6BE0D2E820}" type="presParOf" srcId="{1A6823F9-1B95-42B7-8A9D-751C5E91A5DA}" destId="{C9F8A859-6354-4AC8-B44E-77CD3DD892F2}" srcOrd="1" destOrd="0" presId="urn:microsoft.com/office/officeart/2005/8/layout/chevron1"/>
    <dgm:cxn modelId="{F719457B-DA68-482B-AA8E-FE102F570C60}" type="presParOf" srcId="{1A6823F9-1B95-42B7-8A9D-751C5E91A5DA}" destId="{678F58D4-1E4F-4057-B44A-8D5C632CFA18}" srcOrd="2"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E5003-526A-4420-B54F-174C8E247865}">
      <dsp:nvSpPr>
        <dsp:cNvPr id="0" name=""/>
        <dsp:cNvSpPr/>
      </dsp:nvSpPr>
      <dsp:spPr>
        <a:xfrm>
          <a:off x="3468474" y="615"/>
          <a:ext cx="5202711" cy="2398540"/>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57150" lvl="1" indent="0" algn="l" defTabSz="466725">
            <a:lnSpc>
              <a:spcPct val="90000"/>
            </a:lnSpc>
            <a:spcBef>
              <a:spcPct val="0"/>
            </a:spcBef>
            <a:spcAft>
              <a:spcPct val="15000"/>
            </a:spcAft>
            <a:buChar char="•"/>
          </a:pPr>
          <a:r>
            <a:rPr lang="fr-FR" sz="1200" b="1" kern="1200" dirty="0"/>
            <a:t> Rappel des prévalences des pathologies sur notre territoire</a:t>
          </a:r>
          <a:endParaRPr lang="fr-FR" sz="1100" b="0" kern="1200" dirty="0"/>
        </a:p>
        <a:p>
          <a:pPr marL="57150" lvl="1" indent="0" algn="l" defTabSz="466725">
            <a:lnSpc>
              <a:spcPct val="90000"/>
            </a:lnSpc>
            <a:spcBef>
              <a:spcPct val="0"/>
            </a:spcBef>
            <a:spcAft>
              <a:spcPct val="15000"/>
            </a:spcAft>
            <a:buChar char="•"/>
          </a:pPr>
          <a:r>
            <a:rPr lang="fr-FR" sz="1200" b="1" kern="1200" dirty="0"/>
            <a:t> 29 médecins libéraux sur le territoire de Tulle et son agglo (au 30/11/25)</a:t>
          </a:r>
          <a:endParaRPr lang="fr-FR" sz="1100" b="0" kern="1200" dirty="0"/>
        </a:p>
        <a:p>
          <a:pPr marL="57150" lvl="1" indent="0" algn="l" defTabSz="466725">
            <a:lnSpc>
              <a:spcPct val="90000"/>
            </a:lnSpc>
            <a:spcBef>
              <a:spcPct val="0"/>
            </a:spcBef>
            <a:spcAft>
              <a:spcPct val="15000"/>
            </a:spcAft>
            <a:buChar char="•"/>
          </a:pPr>
          <a:r>
            <a:rPr lang="fr-FR" sz="1200" b="1" kern="1200" dirty="0"/>
            <a:t> Accès aux soins dentaires très compliqué</a:t>
          </a:r>
        </a:p>
        <a:p>
          <a:pPr marL="57150" lvl="1" indent="0" algn="l" defTabSz="466725">
            <a:lnSpc>
              <a:spcPct val="90000"/>
            </a:lnSpc>
            <a:spcBef>
              <a:spcPct val="0"/>
            </a:spcBef>
            <a:spcAft>
              <a:spcPct val="15000"/>
            </a:spcAft>
            <a:buChar char="•"/>
          </a:pPr>
          <a:r>
            <a:rPr lang="fr-FR" sz="1200" b="1" kern="1200" dirty="0"/>
            <a:t> Fragilité sociale +++ </a:t>
          </a:r>
          <a:r>
            <a:rPr lang="fr-FR" sz="1200" b="0" kern="1200" dirty="0"/>
            <a:t>(⬈ </a:t>
          </a:r>
          <a:r>
            <a:rPr lang="fr-FR" sz="1200" kern="1200" dirty="0"/>
            <a:t>recours à la C2S (ancienne CMU))</a:t>
          </a:r>
          <a:endParaRPr lang="fr-FR" sz="1200" b="1" kern="1200" dirty="0"/>
        </a:p>
      </dsp:txBody>
      <dsp:txXfrm>
        <a:off x="3468474" y="300433"/>
        <a:ext cx="4303259" cy="1798905"/>
      </dsp:txXfrm>
    </dsp:sp>
    <dsp:sp modelId="{612BF3CC-B65B-4A77-A556-E9166C777037}">
      <dsp:nvSpPr>
        <dsp:cNvPr id="0" name=""/>
        <dsp:cNvSpPr/>
      </dsp:nvSpPr>
      <dsp:spPr>
        <a:xfrm>
          <a:off x="0" y="3445"/>
          <a:ext cx="3468474" cy="23985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26670" rIns="53340" bIns="26670" numCol="1" spcCol="1270" anchor="t" anchorCtr="0">
          <a:noAutofit/>
        </a:bodyPr>
        <a:lstStyle/>
        <a:p>
          <a:pPr marL="0" lvl="0" indent="0" algn="ctr" defTabSz="622300">
            <a:lnSpc>
              <a:spcPct val="90000"/>
            </a:lnSpc>
            <a:spcBef>
              <a:spcPct val="0"/>
            </a:spcBef>
            <a:spcAft>
              <a:spcPct val="35000"/>
            </a:spcAft>
            <a:buNone/>
          </a:pPr>
          <a:r>
            <a:rPr lang="fr-FR" sz="1400" b="1" kern="1200" dirty="0"/>
            <a:t>Christèle WARZYNIAK, </a:t>
          </a:r>
        </a:p>
        <a:p>
          <a:pPr marL="0" lvl="0" indent="0" algn="ctr" defTabSz="622300">
            <a:lnSpc>
              <a:spcPct val="90000"/>
            </a:lnSpc>
            <a:spcBef>
              <a:spcPct val="0"/>
            </a:spcBef>
            <a:spcAft>
              <a:spcPct val="35000"/>
            </a:spcAft>
            <a:buNone/>
          </a:pPr>
          <a:r>
            <a:rPr lang="fr-FR" sz="1400" kern="1200" dirty="0">
              <a:effectLst/>
              <a:latin typeface="Arial" panose="020B0604020202020204" pitchFamily="34" charset="0"/>
              <a:ea typeface="Calibri" panose="020F0502020204030204" pitchFamily="34" charset="0"/>
            </a:rPr>
            <a:t>Responsable du service GDR-RPS-PRADO </a:t>
          </a:r>
          <a:endParaRPr lang="fr-FR" sz="1400" kern="1200" dirty="0">
            <a:latin typeface="Times New Roman" panose="02020603050405020304" pitchFamily="18" charset="0"/>
            <a:ea typeface="Calibri" panose="020F0502020204030204" pitchFamily="34" charset="0"/>
          </a:endParaRPr>
        </a:p>
        <a:p>
          <a:pPr marL="0" lvl="0" indent="0" algn="ctr" defTabSz="622300">
            <a:lnSpc>
              <a:spcPct val="90000"/>
            </a:lnSpc>
            <a:spcBef>
              <a:spcPct val="0"/>
            </a:spcBef>
            <a:spcAft>
              <a:spcPct val="35000"/>
            </a:spcAft>
            <a:buNone/>
          </a:pPr>
          <a:r>
            <a:rPr lang="fr-FR" sz="1400" kern="1200" dirty="0"/>
            <a:t>Caisse Primaire d’Assurance Maladie (CPAM) de la Corrèze</a:t>
          </a:r>
        </a:p>
      </dsp:txBody>
      <dsp:txXfrm>
        <a:off x="117087" y="120532"/>
        <a:ext cx="3234300" cy="2164366"/>
      </dsp:txXfrm>
    </dsp:sp>
    <dsp:sp modelId="{3EC4A26D-40B1-4E4C-9506-5466062ADE69}">
      <dsp:nvSpPr>
        <dsp:cNvPr id="0" name=""/>
        <dsp:cNvSpPr/>
      </dsp:nvSpPr>
      <dsp:spPr>
        <a:xfrm>
          <a:off x="3468474" y="2639009"/>
          <a:ext cx="5202711" cy="2398540"/>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l" defTabSz="533400">
            <a:lnSpc>
              <a:spcPct val="90000"/>
            </a:lnSpc>
            <a:spcBef>
              <a:spcPct val="0"/>
            </a:spcBef>
            <a:spcAft>
              <a:spcPct val="15000"/>
            </a:spcAft>
            <a:buFontTx/>
            <a:buNone/>
          </a:pPr>
          <a:r>
            <a:rPr lang="fr-FR" sz="1200" b="1" kern="1200" dirty="0">
              <a:effectLst/>
              <a:ea typeface="Aptos" panose="020B0004020202020204" pitchFamily="34" charset="0"/>
              <a:cs typeface="Times New Roman" panose="02020603050405020304" pitchFamily="18" charset="0"/>
            </a:rPr>
            <a:t>   Présentation des indicateurs de santé mentale sur le territoire de Tulle et son agglo :</a:t>
          </a:r>
          <a:endParaRPr lang="fr-FR" sz="1200" kern="1200" dirty="0"/>
        </a:p>
        <a:p>
          <a:pPr marL="228600" lvl="2" indent="-114300" algn="l" defTabSz="533400">
            <a:lnSpc>
              <a:spcPct val="90000"/>
            </a:lnSpc>
            <a:spcBef>
              <a:spcPct val="0"/>
            </a:spcBef>
            <a:spcAft>
              <a:spcPct val="15000"/>
            </a:spcAft>
            <a:buFont typeface="Arial" panose="020B0604020202020204" pitchFamily="34" charset="0"/>
            <a:buChar char="•"/>
          </a:pPr>
          <a:r>
            <a:rPr lang="fr-FR" sz="1200" kern="1200" dirty="0">
              <a:effectLst/>
              <a:ea typeface="Aptos" panose="020B0004020202020204" pitchFamily="34" charset="0"/>
              <a:cs typeface="Times New Roman" panose="02020603050405020304" pitchFamily="18" charset="0"/>
            </a:rPr>
            <a:t>Indice de vieillissement largement supérieur au taux national </a:t>
          </a:r>
        </a:p>
        <a:p>
          <a:pPr marL="228600" lvl="2" indent="-114300" algn="l" defTabSz="533400">
            <a:lnSpc>
              <a:spcPct val="90000"/>
            </a:lnSpc>
            <a:spcBef>
              <a:spcPct val="0"/>
            </a:spcBef>
            <a:spcAft>
              <a:spcPct val="15000"/>
            </a:spcAft>
            <a:buFont typeface="Arial" panose="020B0604020202020204" pitchFamily="34" charset="0"/>
            <a:buChar char="•"/>
          </a:pPr>
          <a:r>
            <a:rPr lang="fr-FR" sz="1200" kern="1200" dirty="0">
              <a:effectLst/>
              <a:ea typeface="Aptos" panose="020B0004020202020204" pitchFamily="34" charset="0"/>
              <a:cs typeface="Times New Roman" panose="02020603050405020304" pitchFamily="18" charset="0"/>
            </a:rPr>
            <a:t>Au 01/11/2025, 3356 bénéficiaires sont pris en charge pour une maladie psychiatrique </a:t>
          </a:r>
        </a:p>
      </dsp:txBody>
      <dsp:txXfrm>
        <a:off x="3468474" y="2938827"/>
        <a:ext cx="4303259" cy="1798905"/>
      </dsp:txXfrm>
    </dsp:sp>
    <dsp:sp modelId="{69AB1AA3-E411-4C7A-BABD-AD3FD35350CA}">
      <dsp:nvSpPr>
        <dsp:cNvPr id="0" name=""/>
        <dsp:cNvSpPr/>
      </dsp:nvSpPr>
      <dsp:spPr>
        <a:xfrm>
          <a:off x="0" y="2639009"/>
          <a:ext cx="3468474" cy="23985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26670" rIns="53340" bIns="26670" numCol="1" spcCol="1270" anchor="t" anchorCtr="0">
          <a:noAutofit/>
        </a:bodyPr>
        <a:lstStyle/>
        <a:p>
          <a:pPr marL="0" lvl="0" indent="0" algn="ctr" defTabSz="622300">
            <a:lnSpc>
              <a:spcPct val="90000"/>
            </a:lnSpc>
            <a:spcBef>
              <a:spcPct val="0"/>
            </a:spcBef>
            <a:spcAft>
              <a:spcPct val="35000"/>
            </a:spcAft>
            <a:buNone/>
          </a:pPr>
          <a:endParaRPr lang="fr-FR" sz="1400" b="1" kern="1200" dirty="0">
            <a:latin typeface="Arial "/>
          </a:endParaRPr>
        </a:p>
        <a:p>
          <a:pPr marL="0" lvl="0" indent="0" algn="ctr" defTabSz="622300">
            <a:lnSpc>
              <a:spcPct val="90000"/>
            </a:lnSpc>
            <a:spcBef>
              <a:spcPct val="0"/>
            </a:spcBef>
            <a:spcAft>
              <a:spcPct val="35000"/>
            </a:spcAft>
            <a:buNone/>
          </a:pPr>
          <a:r>
            <a:rPr lang="fr-FR" sz="1400" b="1" kern="1200" dirty="0">
              <a:latin typeface="Arial "/>
            </a:rPr>
            <a:t>Audrey ROUCHAUD, </a:t>
          </a:r>
        </a:p>
        <a:p>
          <a:pPr marL="0" lvl="0" indent="0" algn="ctr" defTabSz="622300">
            <a:lnSpc>
              <a:spcPct val="90000"/>
            </a:lnSpc>
            <a:spcBef>
              <a:spcPct val="0"/>
            </a:spcBef>
            <a:spcAft>
              <a:spcPct val="35000"/>
            </a:spcAft>
            <a:buNone/>
          </a:pPr>
          <a:r>
            <a:rPr lang="fr-FR" sz="1400" kern="1200" dirty="0">
              <a:latin typeface="Arial "/>
              <a:ea typeface="Calibri" panose="020F0502020204030204" pitchFamily="34" charset="0"/>
            </a:rPr>
            <a:t>Chargée d’études</a:t>
          </a:r>
        </a:p>
        <a:p>
          <a:pPr marL="0" lvl="0" indent="0" algn="ctr" defTabSz="622300">
            <a:lnSpc>
              <a:spcPct val="90000"/>
            </a:lnSpc>
            <a:spcBef>
              <a:spcPct val="0"/>
            </a:spcBef>
            <a:spcAft>
              <a:spcPct val="35000"/>
            </a:spcAft>
            <a:buNone/>
          </a:pPr>
          <a:r>
            <a:rPr lang="fr-FR" sz="1400" kern="1200" dirty="0">
              <a:latin typeface="Arial "/>
              <a:ea typeface="Calibri" panose="020F0502020204030204" pitchFamily="34" charset="0"/>
            </a:rPr>
            <a:t>Observatoire Régional de Santé (ORS)</a:t>
          </a:r>
          <a:endParaRPr lang="fr-FR" sz="1400" kern="1200" dirty="0">
            <a:latin typeface="Arial "/>
          </a:endParaRPr>
        </a:p>
      </dsp:txBody>
      <dsp:txXfrm>
        <a:off x="117087" y="2756096"/>
        <a:ext cx="3234300" cy="216436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EB7268-8BAE-46D5-BE68-16386226390E}">
      <dsp:nvSpPr>
        <dsp:cNvPr id="0" name=""/>
        <dsp:cNvSpPr/>
      </dsp:nvSpPr>
      <dsp:spPr>
        <a:xfrm>
          <a:off x="65218" y="989147"/>
          <a:ext cx="3186569" cy="3584910"/>
        </a:xfrm>
        <a:prstGeom prst="roundRect">
          <a:avLst>
            <a:gd name="adj" fmla="val 10000"/>
          </a:avLst>
        </a:prstGeom>
        <a:solidFill>
          <a:srgbClr val="A1C6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fr-FR" sz="3600" kern="1200" dirty="0">
              <a:latin typeface="Myriad Pro Cond" panose="020B0506030403020204" pitchFamily="34" charset="0"/>
            </a:rPr>
            <a:t>Développer un </a:t>
          </a:r>
          <a:r>
            <a:rPr lang="fr-FR" sz="3200" kern="1200" dirty="0">
              <a:latin typeface="Myriad Pro Cond" panose="020B0506030403020204" pitchFamily="34" charset="0"/>
            </a:rPr>
            <a:t>environnement</a:t>
          </a:r>
          <a:r>
            <a:rPr lang="fr-FR" sz="3600" kern="1200" dirty="0">
              <a:latin typeface="Myriad Pro Cond" panose="020B0506030403020204" pitchFamily="34" charset="0"/>
            </a:rPr>
            <a:t> favorable à la santé</a:t>
          </a:r>
        </a:p>
      </dsp:txBody>
      <dsp:txXfrm>
        <a:off x="158549" y="1082478"/>
        <a:ext cx="2999907" cy="3398248"/>
      </dsp:txXfrm>
    </dsp:sp>
    <dsp:sp modelId="{8EE9C795-E0B5-4203-82D7-F95C74EE58DC}">
      <dsp:nvSpPr>
        <dsp:cNvPr id="0" name=""/>
        <dsp:cNvSpPr/>
      </dsp:nvSpPr>
      <dsp:spPr>
        <a:xfrm rot="18936233">
          <a:off x="3025851" y="2197790"/>
          <a:ext cx="1582857" cy="60234"/>
        </a:xfrm>
        <a:custGeom>
          <a:avLst/>
          <a:gdLst/>
          <a:ahLst/>
          <a:cxnLst/>
          <a:rect l="0" t="0" r="0" b="0"/>
          <a:pathLst>
            <a:path>
              <a:moveTo>
                <a:pt x="0" y="30117"/>
              </a:moveTo>
              <a:lnTo>
                <a:pt x="1582857" y="30117"/>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fr-FR" sz="600" kern="1200"/>
        </a:p>
      </dsp:txBody>
      <dsp:txXfrm>
        <a:off x="3777708" y="2188335"/>
        <a:ext cx="79142" cy="79142"/>
      </dsp:txXfrm>
    </dsp:sp>
    <dsp:sp modelId="{5CCAF3BD-6B81-4394-8380-224B83AFE858}">
      <dsp:nvSpPr>
        <dsp:cNvPr id="0" name=""/>
        <dsp:cNvSpPr/>
      </dsp:nvSpPr>
      <dsp:spPr>
        <a:xfrm>
          <a:off x="4382771" y="1130776"/>
          <a:ext cx="4347484" cy="1086871"/>
        </a:xfrm>
        <a:prstGeom prst="roundRect">
          <a:avLst>
            <a:gd name="adj" fmla="val 10000"/>
          </a:avLst>
        </a:prstGeom>
        <a:solidFill>
          <a:srgbClr val="E5EF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FR" sz="2400" kern="1200" dirty="0">
              <a:solidFill>
                <a:schemeClr val="tx1"/>
              </a:solidFill>
              <a:latin typeface="Myriad Pro Cond" panose="020B0506030403020204" pitchFamily="34" charset="0"/>
            </a:rPr>
            <a:t>Soutenir le développement d’habitat favorable à la santé</a:t>
          </a:r>
        </a:p>
      </dsp:txBody>
      <dsp:txXfrm>
        <a:off x="4414604" y="1162609"/>
        <a:ext cx="4283818" cy="1023205"/>
      </dsp:txXfrm>
    </dsp:sp>
    <dsp:sp modelId="{D308CAE5-677E-4AD8-8F45-E60EF415BA63}">
      <dsp:nvSpPr>
        <dsp:cNvPr id="0" name=""/>
        <dsp:cNvSpPr/>
      </dsp:nvSpPr>
      <dsp:spPr>
        <a:xfrm rot="147471">
          <a:off x="3251267" y="2775758"/>
          <a:ext cx="1132024" cy="60234"/>
        </a:xfrm>
        <a:custGeom>
          <a:avLst/>
          <a:gdLst/>
          <a:ahLst/>
          <a:cxnLst/>
          <a:rect l="0" t="0" r="0" b="0"/>
          <a:pathLst>
            <a:path>
              <a:moveTo>
                <a:pt x="0" y="30117"/>
              </a:moveTo>
              <a:lnTo>
                <a:pt x="1132024" y="30117"/>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3788979" y="2777575"/>
        <a:ext cx="56601" cy="56601"/>
      </dsp:txXfrm>
    </dsp:sp>
    <dsp:sp modelId="{8EA7C6EB-A595-41D9-9E56-F15FD4066C44}">
      <dsp:nvSpPr>
        <dsp:cNvPr id="0" name=""/>
        <dsp:cNvSpPr/>
      </dsp:nvSpPr>
      <dsp:spPr>
        <a:xfrm>
          <a:off x="4382771" y="2286713"/>
          <a:ext cx="4347484" cy="1086871"/>
        </a:xfrm>
        <a:prstGeom prst="roundRect">
          <a:avLst>
            <a:gd name="adj" fmla="val 10000"/>
          </a:avLst>
        </a:prstGeom>
        <a:solidFill>
          <a:srgbClr val="E5EF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FR" sz="2400" kern="1200" dirty="0">
              <a:solidFill>
                <a:schemeClr val="tx1"/>
              </a:solidFill>
              <a:latin typeface="Myriad Pro Cond" panose="020B0506030403020204" pitchFamily="34" charset="0"/>
            </a:rPr>
            <a:t>Veiller à la qualité de l’environnement extérieur</a:t>
          </a:r>
        </a:p>
      </dsp:txBody>
      <dsp:txXfrm>
        <a:off x="4414604" y="2318546"/>
        <a:ext cx="4283818" cy="1023205"/>
      </dsp:txXfrm>
    </dsp:sp>
    <dsp:sp modelId="{CBC06DE4-8686-4323-A981-984E5E0F2062}">
      <dsp:nvSpPr>
        <dsp:cNvPr id="0" name=""/>
        <dsp:cNvSpPr/>
      </dsp:nvSpPr>
      <dsp:spPr>
        <a:xfrm rot="2718677">
          <a:off x="3002664" y="3348333"/>
          <a:ext cx="1679042" cy="60234"/>
        </a:xfrm>
        <a:custGeom>
          <a:avLst/>
          <a:gdLst/>
          <a:ahLst/>
          <a:cxnLst/>
          <a:rect l="0" t="0" r="0" b="0"/>
          <a:pathLst>
            <a:path>
              <a:moveTo>
                <a:pt x="0" y="30117"/>
              </a:moveTo>
              <a:lnTo>
                <a:pt x="1679042" y="30117"/>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fr-FR" sz="600" kern="1200" dirty="0"/>
        </a:p>
      </dsp:txBody>
      <dsp:txXfrm>
        <a:off x="3800209" y="3336474"/>
        <a:ext cx="83952" cy="83952"/>
      </dsp:txXfrm>
    </dsp:sp>
    <dsp:sp modelId="{5DBAD19B-6B90-4D9B-9AFF-9F54D49CC873}">
      <dsp:nvSpPr>
        <dsp:cNvPr id="0" name=""/>
        <dsp:cNvSpPr/>
      </dsp:nvSpPr>
      <dsp:spPr>
        <a:xfrm>
          <a:off x="4432582" y="3431862"/>
          <a:ext cx="4287877" cy="1086871"/>
        </a:xfrm>
        <a:prstGeom prst="roundRect">
          <a:avLst>
            <a:gd name="adj" fmla="val 10000"/>
          </a:avLst>
        </a:prstGeom>
        <a:solidFill>
          <a:srgbClr val="E5EF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FR" sz="2400" kern="1200" dirty="0">
              <a:solidFill>
                <a:schemeClr val="tx1"/>
              </a:solidFill>
              <a:latin typeface="Myriad Pro Cond" panose="020B0506030403020204" pitchFamily="34" charset="0"/>
            </a:rPr>
            <a:t>Développer des habitudes et des attitudes de vie favorable à l’environnement</a:t>
          </a:r>
        </a:p>
      </dsp:txBody>
      <dsp:txXfrm>
        <a:off x="4464415" y="3463695"/>
        <a:ext cx="4224211" cy="102320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BFA1A-A63A-4100-ACE7-E683E8C44478}">
      <dsp:nvSpPr>
        <dsp:cNvPr id="0" name=""/>
        <dsp:cNvSpPr/>
      </dsp:nvSpPr>
      <dsp:spPr>
        <a:xfrm>
          <a:off x="0" y="0"/>
          <a:ext cx="4473206" cy="648000"/>
        </a:xfrm>
        <a:prstGeom prst="chevron">
          <a:avLst/>
        </a:prstGeom>
        <a:solidFill>
          <a:srgbClr val="A1C639"/>
        </a:solidFill>
        <a:ln w="12700" cap="flat" cmpd="sng" algn="ctr">
          <a:solidFill>
            <a:srgbClr val="A1C63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marL="0" lvl="0" indent="0" algn="ctr" defTabSz="1333500">
            <a:lnSpc>
              <a:spcPct val="90000"/>
            </a:lnSpc>
            <a:spcBef>
              <a:spcPct val="0"/>
            </a:spcBef>
            <a:spcAft>
              <a:spcPct val="35000"/>
            </a:spcAft>
            <a:buNone/>
          </a:pPr>
          <a:r>
            <a:rPr lang="fr-FR" sz="3000" kern="1200" dirty="0">
              <a:latin typeface="Myriad Pro Cond" panose="020B0506030403020204" pitchFamily="34" charset="0"/>
            </a:rPr>
            <a:t>Objectif général</a:t>
          </a:r>
        </a:p>
      </dsp:txBody>
      <dsp:txXfrm>
        <a:off x="324000" y="0"/>
        <a:ext cx="3825206" cy="648000"/>
      </dsp:txXfrm>
    </dsp:sp>
    <dsp:sp modelId="{678F58D4-1E4F-4057-B44A-8D5C632CFA18}">
      <dsp:nvSpPr>
        <dsp:cNvPr id="0" name=""/>
        <dsp:cNvSpPr/>
      </dsp:nvSpPr>
      <dsp:spPr>
        <a:xfrm>
          <a:off x="4040851" y="0"/>
          <a:ext cx="4473206" cy="648000"/>
        </a:xfrm>
        <a:prstGeom prst="chevron">
          <a:avLst/>
        </a:prstGeom>
        <a:solidFill>
          <a:srgbClr val="E5EF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marL="0" lvl="0" indent="0" algn="ctr" defTabSz="1333500">
            <a:lnSpc>
              <a:spcPct val="90000"/>
            </a:lnSpc>
            <a:spcBef>
              <a:spcPct val="0"/>
            </a:spcBef>
            <a:spcAft>
              <a:spcPct val="35000"/>
            </a:spcAft>
            <a:buNone/>
          </a:pPr>
          <a:r>
            <a:rPr lang="fr-FR" sz="3000" kern="1200" dirty="0">
              <a:solidFill>
                <a:schemeClr val="tx1"/>
              </a:solidFill>
              <a:latin typeface="Myriad Pro Cond" panose="020B0506030403020204" pitchFamily="34" charset="0"/>
            </a:rPr>
            <a:t>Objectifs stratégiques </a:t>
          </a:r>
        </a:p>
      </dsp:txBody>
      <dsp:txXfrm>
        <a:off x="4364851" y="0"/>
        <a:ext cx="3825206" cy="6480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3BCB86-80DD-43CE-9361-FFDCAFFB14CC}">
      <dsp:nvSpPr>
        <dsp:cNvPr id="0" name=""/>
        <dsp:cNvSpPr/>
      </dsp:nvSpPr>
      <dsp:spPr>
        <a:xfrm>
          <a:off x="600190" y="0"/>
          <a:ext cx="6802156" cy="412751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F573BD-EA66-466F-AA5E-896865A04C01}">
      <dsp:nvSpPr>
        <dsp:cNvPr id="0" name=""/>
        <dsp:cNvSpPr/>
      </dsp:nvSpPr>
      <dsp:spPr>
        <a:xfrm>
          <a:off x="3568" y="1238253"/>
          <a:ext cx="1373873" cy="16510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kern="1200" dirty="0">
              <a:effectLst>
                <a:outerShdw blurRad="38100" dist="38100" dir="2700000" algn="tl">
                  <a:srgbClr val="000000">
                    <a:alpha val="43137"/>
                  </a:srgbClr>
                </a:outerShdw>
              </a:effectLst>
            </a:rPr>
            <a:t>Déployer davantage d’actions sur l’Agglo </a:t>
          </a:r>
        </a:p>
      </dsp:txBody>
      <dsp:txXfrm>
        <a:off x="70635" y="1305320"/>
        <a:ext cx="1239739" cy="1516870"/>
      </dsp:txXfrm>
    </dsp:sp>
    <dsp:sp modelId="{553FD84F-5982-49D7-AE20-A5301DE7AB27}">
      <dsp:nvSpPr>
        <dsp:cNvPr id="0" name=""/>
        <dsp:cNvSpPr/>
      </dsp:nvSpPr>
      <dsp:spPr>
        <a:xfrm>
          <a:off x="1606420" y="1238253"/>
          <a:ext cx="1373873" cy="16510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kern="1200" dirty="0">
              <a:effectLst>
                <a:outerShdw blurRad="38100" dist="38100" dir="2700000" algn="tl">
                  <a:srgbClr val="000000">
                    <a:alpha val="43137"/>
                  </a:srgbClr>
                </a:outerShdw>
              </a:effectLst>
            </a:rPr>
            <a:t>Mobiliser davantage le grand public </a:t>
          </a:r>
        </a:p>
      </dsp:txBody>
      <dsp:txXfrm>
        <a:off x="1673487" y="1305320"/>
        <a:ext cx="1239739" cy="1516870"/>
      </dsp:txXfrm>
    </dsp:sp>
    <dsp:sp modelId="{3E00E473-0A4B-4B8F-B3F3-19B6F010DF72}">
      <dsp:nvSpPr>
        <dsp:cNvPr id="0" name=""/>
        <dsp:cNvSpPr/>
      </dsp:nvSpPr>
      <dsp:spPr>
        <a:xfrm>
          <a:off x="3209271" y="1238253"/>
          <a:ext cx="1583993" cy="16510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kern="1200" dirty="0">
              <a:effectLst>
                <a:outerShdw blurRad="38100" dist="38100" dir="2700000" algn="tl">
                  <a:srgbClr val="000000">
                    <a:alpha val="43137"/>
                  </a:srgbClr>
                </a:outerShdw>
              </a:effectLst>
            </a:rPr>
            <a:t>Améliorer la communication</a:t>
          </a:r>
        </a:p>
      </dsp:txBody>
      <dsp:txXfrm>
        <a:off x="3286595" y="1315577"/>
        <a:ext cx="1429345" cy="1496356"/>
      </dsp:txXfrm>
    </dsp:sp>
    <dsp:sp modelId="{1577B1E7-FCD6-4236-A51D-BE258FBCD403}">
      <dsp:nvSpPr>
        <dsp:cNvPr id="0" name=""/>
        <dsp:cNvSpPr/>
      </dsp:nvSpPr>
      <dsp:spPr>
        <a:xfrm>
          <a:off x="5022243" y="1238253"/>
          <a:ext cx="1373873" cy="16510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kern="1200" dirty="0">
              <a:effectLst>
                <a:outerShdw blurRad="38100" dist="38100" dir="2700000" algn="tl">
                  <a:srgbClr val="000000">
                    <a:alpha val="43137"/>
                  </a:srgbClr>
                </a:outerShdw>
              </a:effectLst>
            </a:rPr>
            <a:t>Poursuivre les actions en cours</a:t>
          </a:r>
        </a:p>
      </dsp:txBody>
      <dsp:txXfrm>
        <a:off x="5089310" y="1305320"/>
        <a:ext cx="1239739" cy="1516870"/>
      </dsp:txXfrm>
    </dsp:sp>
    <dsp:sp modelId="{283144A3-8421-41D0-A0DF-05482AEABDD8}">
      <dsp:nvSpPr>
        <dsp:cNvPr id="0" name=""/>
        <dsp:cNvSpPr/>
      </dsp:nvSpPr>
      <dsp:spPr>
        <a:xfrm>
          <a:off x="6625095" y="1238253"/>
          <a:ext cx="1373873" cy="16510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kern="1200" dirty="0">
              <a:effectLst>
                <a:outerShdw blurRad="38100" dist="38100" dir="2700000" algn="tl">
                  <a:srgbClr val="000000">
                    <a:alpha val="43137"/>
                  </a:srgbClr>
                </a:outerShdw>
              </a:effectLst>
            </a:rPr>
            <a:t>Initier les actions non engagées en 2025</a:t>
          </a:r>
        </a:p>
      </dsp:txBody>
      <dsp:txXfrm>
        <a:off x="6692162" y="1305320"/>
        <a:ext cx="1239739" cy="151687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AAD5A-8455-41E4-BFAA-ED983F03DA4B}">
      <dsp:nvSpPr>
        <dsp:cNvPr id="0" name=""/>
        <dsp:cNvSpPr/>
      </dsp:nvSpPr>
      <dsp:spPr>
        <a:xfrm>
          <a:off x="4103403" y="617"/>
          <a:ext cx="4721832" cy="778417"/>
        </a:xfrm>
        <a:prstGeom prst="rightArrow">
          <a:avLst>
            <a:gd name="adj1" fmla="val 75000"/>
            <a:gd name="adj2" fmla="val 50000"/>
          </a:avLst>
        </a:prstGeom>
        <a:solidFill>
          <a:srgbClr val="FFDDEE">
            <a:alpha val="89804"/>
          </a:srgb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fr-FR" sz="2400" b="1" kern="1200" dirty="0">
              <a:latin typeface="Myriad Pro Cond" panose="020B0506030403020204" pitchFamily="34" charset="0"/>
            </a:rPr>
            <a:t>Jeudi 29 janvier 2026,                9h30, salle de l’</a:t>
          </a:r>
          <a:r>
            <a:rPr lang="fr-FR" sz="2400" b="1" kern="1200" dirty="0" err="1">
              <a:latin typeface="Myriad Pro Cond" panose="020B0506030403020204" pitchFamily="34" charset="0"/>
            </a:rPr>
            <a:t>Auzelou</a:t>
          </a:r>
          <a:endParaRPr lang="fr-FR" sz="2400" b="1" kern="1200" dirty="0">
            <a:latin typeface="Myriad Pro Cond" panose="020B0506030403020204" pitchFamily="34" charset="0"/>
          </a:endParaRPr>
        </a:p>
      </dsp:txBody>
      <dsp:txXfrm>
        <a:off x="4103403" y="97919"/>
        <a:ext cx="4429926" cy="583813"/>
      </dsp:txXfrm>
    </dsp:sp>
    <dsp:sp modelId="{E7446B70-7D89-43F7-8A82-3CA502CE3945}">
      <dsp:nvSpPr>
        <dsp:cNvPr id="0" name=""/>
        <dsp:cNvSpPr/>
      </dsp:nvSpPr>
      <dsp:spPr>
        <a:xfrm>
          <a:off x="1263" y="617"/>
          <a:ext cx="4102139" cy="778417"/>
        </a:xfrm>
        <a:prstGeom prst="roundRect">
          <a:avLst/>
        </a:prstGeom>
        <a:solidFill>
          <a:srgbClr val="C800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100000"/>
            </a:lnSpc>
            <a:spcBef>
              <a:spcPct val="0"/>
            </a:spcBef>
            <a:spcAft>
              <a:spcPts val="0"/>
            </a:spcAft>
            <a:buNone/>
          </a:pPr>
          <a:r>
            <a:rPr lang="fr-FR" sz="2800" b="1" kern="1200" dirty="0">
              <a:latin typeface="Myriad Pro Cond" panose="020B0506030403020204" pitchFamily="34" charset="0"/>
            </a:rPr>
            <a:t>Assemblée plénière</a:t>
          </a:r>
        </a:p>
      </dsp:txBody>
      <dsp:txXfrm>
        <a:off x="39262" y="38616"/>
        <a:ext cx="4026141" cy="702419"/>
      </dsp:txXfrm>
    </dsp:sp>
    <dsp:sp modelId="{1B74F2BC-F3A9-4B0F-AD94-1BB813E00C1A}">
      <dsp:nvSpPr>
        <dsp:cNvPr id="0" name=""/>
        <dsp:cNvSpPr/>
      </dsp:nvSpPr>
      <dsp:spPr>
        <a:xfrm>
          <a:off x="4175059" y="856877"/>
          <a:ext cx="4649427" cy="778417"/>
        </a:xfrm>
        <a:prstGeom prst="rightArrow">
          <a:avLst>
            <a:gd name="adj1" fmla="val 75000"/>
            <a:gd name="adj2" fmla="val 50000"/>
          </a:avLst>
        </a:prstGeom>
        <a:solidFill>
          <a:srgbClr val="D1F6FF">
            <a:alpha val="90000"/>
          </a:srgb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fr-FR" sz="2800" b="1" kern="1200" dirty="0">
              <a:latin typeface="Myriad Pro Cond" panose="020B0506030403020204" pitchFamily="34" charset="0"/>
            </a:rPr>
            <a:t>Année 2026</a:t>
          </a:r>
        </a:p>
      </dsp:txBody>
      <dsp:txXfrm>
        <a:off x="4175059" y="954179"/>
        <a:ext cx="4357521" cy="583813"/>
      </dsp:txXfrm>
    </dsp:sp>
    <dsp:sp modelId="{5DA7AF78-FFA8-435A-8666-2490005E70EF}">
      <dsp:nvSpPr>
        <dsp:cNvPr id="0" name=""/>
        <dsp:cNvSpPr/>
      </dsp:nvSpPr>
      <dsp:spPr>
        <a:xfrm>
          <a:off x="2012" y="856877"/>
          <a:ext cx="4173047" cy="778417"/>
        </a:xfrm>
        <a:prstGeom prst="roundRect">
          <a:avLst/>
        </a:prstGeom>
        <a:solidFill>
          <a:srgbClr val="00AFD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fr-FR" sz="2800" b="1" kern="1200" dirty="0">
              <a:latin typeface="Myriad Pro Cond" panose="020B0506030403020204" pitchFamily="34" charset="0"/>
            </a:rPr>
            <a:t>Poursuite des actions</a:t>
          </a:r>
        </a:p>
      </dsp:txBody>
      <dsp:txXfrm>
        <a:off x="40011" y="894876"/>
        <a:ext cx="4097049" cy="702419"/>
      </dsp:txXfrm>
    </dsp:sp>
    <dsp:sp modelId="{B5BB842C-B842-453E-A057-A143509B692D}">
      <dsp:nvSpPr>
        <dsp:cNvPr id="0" name=""/>
        <dsp:cNvSpPr/>
      </dsp:nvSpPr>
      <dsp:spPr>
        <a:xfrm>
          <a:off x="4187415" y="1736434"/>
          <a:ext cx="4639084" cy="778417"/>
        </a:xfrm>
        <a:prstGeom prst="rightArrow">
          <a:avLst>
            <a:gd name="adj1" fmla="val 75000"/>
            <a:gd name="adj2" fmla="val 50000"/>
          </a:avLst>
        </a:prstGeom>
        <a:solidFill>
          <a:srgbClr val="FFF0C5">
            <a:alpha val="90000"/>
          </a:srgb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fr-FR" sz="2800" b="1" kern="1200" dirty="0">
              <a:latin typeface="Myriad Pro Cond" panose="020B0506030403020204" pitchFamily="34" charset="0"/>
            </a:rPr>
            <a:t>Juin 2026</a:t>
          </a:r>
        </a:p>
      </dsp:txBody>
      <dsp:txXfrm>
        <a:off x="4187415" y="1833736"/>
        <a:ext cx="4347178" cy="583813"/>
      </dsp:txXfrm>
    </dsp:sp>
    <dsp:sp modelId="{B6A38500-6447-4BCD-AFEA-4E1A170B4DEA}">
      <dsp:nvSpPr>
        <dsp:cNvPr id="0" name=""/>
        <dsp:cNvSpPr/>
      </dsp:nvSpPr>
      <dsp:spPr>
        <a:xfrm>
          <a:off x="3491" y="1713136"/>
          <a:ext cx="4180433" cy="778417"/>
        </a:xfrm>
        <a:prstGeom prst="roundRect">
          <a:avLst/>
        </a:prstGeom>
        <a:solidFill>
          <a:srgbClr val="FAB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fr-FR" sz="2800" b="1" kern="1200" dirty="0">
              <a:latin typeface="Myriad Pro Cond" panose="020B0506030403020204" pitchFamily="34" charset="0"/>
            </a:rPr>
            <a:t>4 Comités Techniques</a:t>
          </a:r>
        </a:p>
      </dsp:txBody>
      <dsp:txXfrm>
        <a:off x="41490" y="1751135"/>
        <a:ext cx="4104435" cy="702419"/>
      </dsp:txXfrm>
    </dsp:sp>
    <dsp:sp modelId="{9D7CB1E9-76D9-4660-B2C7-EA2E0E24D86F}">
      <dsp:nvSpPr>
        <dsp:cNvPr id="0" name=""/>
        <dsp:cNvSpPr/>
      </dsp:nvSpPr>
      <dsp:spPr>
        <a:xfrm>
          <a:off x="4235994" y="2569396"/>
          <a:ext cx="4587366" cy="778417"/>
        </a:xfrm>
        <a:prstGeom prst="rightArrow">
          <a:avLst>
            <a:gd name="adj1" fmla="val 75000"/>
            <a:gd name="adj2" fmla="val 50000"/>
          </a:avLst>
        </a:prstGeom>
        <a:solidFill>
          <a:srgbClr val="F0F6DE">
            <a:alpha val="90000"/>
          </a:srgb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fr-FR" sz="2400" b="1" kern="1200" dirty="0">
              <a:latin typeface="Myriad Pro Cond" panose="020B0506030403020204" pitchFamily="34" charset="0"/>
            </a:rPr>
            <a:t>Jeudi 10 décembre 2026</a:t>
          </a:r>
        </a:p>
      </dsp:txBody>
      <dsp:txXfrm>
        <a:off x="4235994" y="2666698"/>
        <a:ext cx="4295460" cy="583813"/>
      </dsp:txXfrm>
    </dsp:sp>
    <dsp:sp modelId="{12B32A2F-D895-497D-B904-B2BCB4CA55A1}">
      <dsp:nvSpPr>
        <dsp:cNvPr id="0" name=""/>
        <dsp:cNvSpPr/>
      </dsp:nvSpPr>
      <dsp:spPr>
        <a:xfrm>
          <a:off x="3139" y="2569396"/>
          <a:ext cx="4232854" cy="778417"/>
        </a:xfrm>
        <a:prstGeom prst="roundRect">
          <a:avLst/>
        </a:prstGeom>
        <a:solidFill>
          <a:srgbClr val="A1C6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fr-FR" sz="2800" b="1" kern="1200" dirty="0">
              <a:latin typeface="Myriad Pro Cond" panose="020B0506030403020204" pitchFamily="34" charset="0"/>
            </a:rPr>
            <a:t>Comité de Pilotage</a:t>
          </a:r>
        </a:p>
      </dsp:txBody>
      <dsp:txXfrm>
        <a:off x="41138" y="2607395"/>
        <a:ext cx="4156856" cy="702419"/>
      </dsp:txXfrm>
    </dsp:sp>
    <dsp:sp modelId="{648657D9-8A41-4532-93EF-FAE2140C0D12}">
      <dsp:nvSpPr>
        <dsp:cNvPr id="0" name=""/>
        <dsp:cNvSpPr/>
      </dsp:nvSpPr>
      <dsp:spPr>
        <a:xfrm>
          <a:off x="4253037" y="3425655"/>
          <a:ext cx="4571851" cy="778417"/>
        </a:xfrm>
        <a:prstGeom prst="rightArrow">
          <a:avLst>
            <a:gd name="adj1" fmla="val 75000"/>
            <a:gd name="adj2" fmla="val 50000"/>
          </a:avLst>
        </a:prstGeom>
        <a:solidFill>
          <a:srgbClr val="E2E2E2">
            <a:alpha val="90000"/>
          </a:srgb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fr-FR" sz="2800" b="1" kern="1200" dirty="0">
              <a:latin typeface="Myriad Pro Cond" panose="020B0506030403020204" pitchFamily="34" charset="0"/>
            </a:rPr>
            <a:t>Janvier 2027</a:t>
          </a:r>
        </a:p>
      </dsp:txBody>
      <dsp:txXfrm>
        <a:off x="4253037" y="3522957"/>
        <a:ext cx="4279945" cy="583813"/>
      </dsp:txXfrm>
    </dsp:sp>
    <dsp:sp modelId="{BE9AEEAD-DC29-4F0C-841C-A1A597C7D81D}">
      <dsp:nvSpPr>
        <dsp:cNvPr id="0" name=""/>
        <dsp:cNvSpPr/>
      </dsp:nvSpPr>
      <dsp:spPr>
        <a:xfrm>
          <a:off x="1611" y="3425655"/>
          <a:ext cx="4251425" cy="778417"/>
        </a:xfrm>
        <a:prstGeom prst="roundRect">
          <a:avLst/>
        </a:prstGeom>
        <a:solidFill>
          <a:srgbClr val="75757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fr-FR" sz="2800" b="1" kern="1200" dirty="0">
              <a:latin typeface="Myriad Pro Cond" panose="020B0506030403020204" pitchFamily="34" charset="0"/>
            </a:rPr>
            <a:t>Assemblée Plénière</a:t>
          </a:r>
        </a:p>
      </dsp:txBody>
      <dsp:txXfrm>
        <a:off x="39610" y="3463654"/>
        <a:ext cx="4175427" cy="702419"/>
      </dsp:txXfrm>
    </dsp:sp>
    <dsp:sp modelId="{1AC749BF-FCDB-4FF2-9B00-1D35B32B4F93}">
      <dsp:nvSpPr>
        <dsp:cNvPr id="0" name=""/>
        <dsp:cNvSpPr/>
      </dsp:nvSpPr>
      <dsp:spPr>
        <a:xfrm>
          <a:off x="4217714" y="4281915"/>
          <a:ext cx="4608053" cy="778417"/>
        </a:xfrm>
        <a:prstGeom prst="rightArrow">
          <a:avLst>
            <a:gd name="adj1" fmla="val 75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fr-FR" sz="2400" b="1" kern="1200" dirty="0">
              <a:latin typeface="Myriad Pro Cond" panose="020B0506030403020204" pitchFamily="34" charset="0"/>
            </a:rPr>
            <a:t>Dernier semestre 2027 ou 1</a:t>
          </a:r>
          <a:r>
            <a:rPr lang="fr-FR" sz="2400" b="1" kern="1200" baseline="30000" dirty="0">
              <a:latin typeface="Myriad Pro Cond" panose="020B0506030403020204" pitchFamily="34" charset="0"/>
            </a:rPr>
            <a:t>er</a:t>
          </a:r>
          <a:r>
            <a:rPr lang="fr-FR" sz="2400" b="1" kern="1200" dirty="0">
              <a:latin typeface="Myriad Pro Cond" panose="020B0506030403020204" pitchFamily="34" charset="0"/>
            </a:rPr>
            <a:t> semestre 2028</a:t>
          </a:r>
          <a:endParaRPr lang="fr-FR" sz="2400" kern="1200" dirty="0"/>
        </a:p>
      </dsp:txBody>
      <dsp:txXfrm>
        <a:off x="4217714" y="4379217"/>
        <a:ext cx="4316147" cy="583813"/>
      </dsp:txXfrm>
    </dsp:sp>
    <dsp:sp modelId="{820B9FD1-F8D1-4DEB-AAF0-45786D2C7309}">
      <dsp:nvSpPr>
        <dsp:cNvPr id="0" name=""/>
        <dsp:cNvSpPr/>
      </dsp:nvSpPr>
      <dsp:spPr>
        <a:xfrm>
          <a:off x="731" y="4281915"/>
          <a:ext cx="4216983" cy="77841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fr-FR" sz="2400" b="1" kern="1200" dirty="0">
              <a:latin typeface="+mj-lt"/>
            </a:rPr>
            <a:t>Evaluation CLS 2</a:t>
          </a:r>
          <a:r>
            <a:rPr lang="fr-FR" sz="2400" b="1" kern="1200" baseline="30000" dirty="0">
              <a:latin typeface="+mj-lt"/>
            </a:rPr>
            <a:t>ème</a:t>
          </a:r>
          <a:r>
            <a:rPr lang="fr-FR" sz="2400" b="1" kern="1200" dirty="0">
              <a:latin typeface="+mj-lt"/>
            </a:rPr>
            <a:t> génération </a:t>
          </a:r>
        </a:p>
      </dsp:txBody>
      <dsp:txXfrm>
        <a:off x="38730" y="4319914"/>
        <a:ext cx="4140985" cy="7024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21F303-728C-4978-A05E-37B0C0E1D23A}">
      <dsp:nvSpPr>
        <dsp:cNvPr id="0" name=""/>
        <dsp:cNvSpPr/>
      </dsp:nvSpPr>
      <dsp:spPr>
        <a:xfrm rot="16200000">
          <a:off x="622806" y="-626269"/>
          <a:ext cx="2605087" cy="3857625"/>
        </a:xfrm>
        <a:prstGeom prst="round1Rect">
          <a:avLst/>
        </a:prstGeom>
        <a:solidFill>
          <a:srgbClr val="00AFDB"/>
        </a:solidFill>
        <a:ln w="12700" cap="flat" cmpd="sng" algn="ctr">
          <a:solidFill>
            <a:srgbClr val="00AFD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ts val="0"/>
            </a:spcAft>
            <a:buNone/>
          </a:pPr>
          <a:endParaRPr lang="fr-FR" sz="2800" kern="1200" dirty="0">
            <a:solidFill>
              <a:schemeClr val="bg1"/>
            </a:solidFill>
            <a:latin typeface="Myriad Pro Cond" panose="020B0506030403020204" pitchFamily="34" charset="0"/>
          </a:endParaRPr>
        </a:p>
        <a:p>
          <a:pPr marL="0" lvl="0" indent="0" algn="ctr" defTabSz="1244600">
            <a:lnSpc>
              <a:spcPct val="90000"/>
            </a:lnSpc>
            <a:spcBef>
              <a:spcPct val="0"/>
            </a:spcBef>
            <a:spcAft>
              <a:spcPts val="0"/>
            </a:spcAft>
            <a:buNone/>
          </a:pPr>
          <a:endParaRPr lang="fr-FR" sz="1600" kern="1200" dirty="0">
            <a:solidFill>
              <a:schemeClr val="bg1"/>
            </a:solidFill>
            <a:latin typeface="Calibri" panose="020F0502020204030204" pitchFamily="34" charset="0"/>
            <a:cs typeface="Calibri" panose="020F0502020204030204" pitchFamily="34" charset="0"/>
          </a:endParaRPr>
        </a:p>
        <a:p>
          <a:pPr marL="0" lvl="0" indent="0" algn="ctr" defTabSz="1244600">
            <a:lnSpc>
              <a:spcPct val="90000"/>
            </a:lnSpc>
            <a:spcBef>
              <a:spcPct val="0"/>
            </a:spcBef>
            <a:spcAft>
              <a:spcPts val="0"/>
            </a:spcAft>
            <a:buNone/>
          </a:pPr>
          <a:r>
            <a:rPr lang="fr-FR" sz="1600" kern="1200" dirty="0">
              <a:solidFill>
                <a:schemeClr val="bg1"/>
              </a:solidFill>
              <a:latin typeface="Calibri" panose="020F0502020204030204" pitchFamily="34" charset="0"/>
              <a:cs typeface="Calibri" panose="020F0502020204030204" pitchFamily="34" charset="0"/>
            </a:rPr>
            <a:t>   </a:t>
          </a:r>
          <a:r>
            <a:rPr lang="fr-FR" sz="1600" kern="1200" dirty="0">
              <a:solidFill>
                <a:schemeClr val="bg1"/>
              </a:solidFill>
              <a:latin typeface="Calibri" panose="020F0502020204030204" pitchFamily="34" charset="0"/>
              <a:ea typeface="Calibri" panose="020F0502020204030204" pitchFamily="34" charset="0"/>
              <a:cs typeface="Calibri" panose="020F0502020204030204" pitchFamily="34" charset="0"/>
            </a:rPr>
            <a:t>Axe A </a:t>
          </a:r>
          <a:r>
            <a:rPr lang="fr-FR" sz="1600" kern="1200" dirty="0">
              <a:solidFill>
                <a:schemeClr val="bg1"/>
              </a:solidFill>
              <a:latin typeface="Calibri" panose="020F0502020204030204" pitchFamily="34" charset="0"/>
              <a:cs typeface="Calibri" panose="020F0502020204030204" pitchFamily="34" charset="0"/>
            </a:rPr>
            <a:t>:</a:t>
          </a:r>
        </a:p>
        <a:p>
          <a:pPr marL="0" lvl="0" indent="0" algn="ctr" defTabSz="1244600">
            <a:lnSpc>
              <a:spcPct val="90000"/>
            </a:lnSpc>
            <a:spcBef>
              <a:spcPct val="0"/>
            </a:spcBef>
            <a:spcAft>
              <a:spcPts val="0"/>
            </a:spcAft>
            <a:buNone/>
          </a:pPr>
          <a:r>
            <a:rPr lang="fr-FR" sz="1600" b="1" kern="1200" dirty="0">
              <a:solidFill>
                <a:schemeClr val="bg1"/>
              </a:solidFill>
              <a:latin typeface="Calibri" panose="020F0502020204030204" pitchFamily="34" charset="0"/>
              <a:cs typeface="Calibri" panose="020F0502020204030204" pitchFamily="34" charset="0"/>
            </a:rPr>
            <a:t>     Parcours de santé</a:t>
          </a:r>
        </a:p>
        <a:p>
          <a:pPr marL="0" lvl="0" indent="0" algn="ctr" defTabSz="1244600">
            <a:lnSpc>
              <a:spcPct val="90000"/>
            </a:lnSpc>
            <a:spcBef>
              <a:spcPct val="0"/>
            </a:spcBef>
            <a:spcAft>
              <a:spcPts val="0"/>
            </a:spcAft>
            <a:buNone/>
          </a:pPr>
          <a:r>
            <a:rPr lang="fr-FR" sz="1600" b="1" kern="1200" dirty="0">
              <a:solidFill>
                <a:srgbClr val="FFFF00"/>
              </a:solidFill>
              <a:latin typeface="Calibri" panose="020F0502020204030204" pitchFamily="34" charset="0"/>
              <a:cs typeface="Calibri" panose="020F0502020204030204" pitchFamily="34" charset="0"/>
            </a:rPr>
            <a:t>    Caroline Monteil Tulle Agglo / Antoine </a:t>
          </a:r>
          <a:r>
            <a:rPr lang="fr-FR" sz="1600" b="1" kern="1200" dirty="0" err="1">
              <a:solidFill>
                <a:srgbClr val="FFFF00"/>
              </a:solidFill>
              <a:latin typeface="Calibri" panose="020F0502020204030204" pitchFamily="34" charset="0"/>
              <a:cs typeface="Calibri" panose="020F0502020204030204" pitchFamily="34" charset="0"/>
            </a:rPr>
            <a:t>Chemartin</a:t>
          </a:r>
          <a:r>
            <a:rPr lang="fr-FR" sz="1600" b="1" kern="1200" dirty="0">
              <a:solidFill>
                <a:srgbClr val="FFFF00"/>
              </a:solidFill>
              <a:latin typeface="Calibri" panose="020F0502020204030204" pitchFamily="34" charset="0"/>
              <a:cs typeface="Calibri" panose="020F0502020204030204" pitchFamily="34" charset="0"/>
            </a:rPr>
            <a:t> CPTS </a:t>
          </a:r>
        </a:p>
        <a:p>
          <a:pPr marL="0" lvl="0" indent="0" algn="l" defTabSz="1244600">
            <a:lnSpc>
              <a:spcPct val="90000"/>
            </a:lnSpc>
            <a:spcBef>
              <a:spcPct val="0"/>
            </a:spcBef>
            <a:spcAft>
              <a:spcPts val="0"/>
            </a:spcAft>
            <a:buNone/>
          </a:pPr>
          <a:endParaRPr lang="fr-FR" sz="800" b="1" kern="1200" dirty="0">
            <a:solidFill>
              <a:srgbClr val="FFFF00"/>
            </a:solidFill>
            <a:latin typeface="Calibri" panose="020F0502020204030204" pitchFamily="34" charset="0"/>
            <a:cs typeface="Calibri" panose="020F0502020204030204" pitchFamily="34" charset="0"/>
          </a:endParaRPr>
        </a:p>
        <a:p>
          <a:pPr marL="0" lvl="0" indent="0" algn="l" defTabSz="1244600">
            <a:lnSpc>
              <a:spcPct val="90000"/>
            </a:lnSpc>
            <a:spcBef>
              <a:spcPct val="0"/>
            </a:spcBef>
            <a:spcAft>
              <a:spcPts val="0"/>
            </a:spcAft>
            <a:buNone/>
          </a:pPr>
          <a:r>
            <a:rPr lang="fr-FR" sz="1600" b="1" kern="1200" dirty="0">
              <a:solidFill>
                <a:schemeClr val="bg1"/>
              </a:solidFill>
              <a:latin typeface="Calibri" panose="020F0502020204030204" pitchFamily="34" charset="0"/>
              <a:cs typeface="Calibri" panose="020F0502020204030204" pitchFamily="34" charset="0"/>
            </a:rPr>
            <a:t>1- </a:t>
          </a:r>
          <a:r>
            <a:rPr lang="fr-FR" sz="1600" b="1" kern="1200" dirty="0">
              <a:solidFill>
                <a:srgbClr val="FF0000"/>
              </a:solidFill>
              <a:latin typeface="Calibri" panose="020F0502020204030204" pitchFamily="34" charset="0"/>
              <a:cs typeface="Calibri" panose="020F0502020204030204" pitchFamily="34" charset="0"/>
            </a:rPr>
            <a:t>pas de référent</a:t>
          </a:r>
        </a:p>
        <a:p>
          <a:pPr marL="0" lvl="0" indent="0" algn="l" defTabSz="1244600">
            <a:lnSpc>
              <a:spcPct val="90000"/>
            </a:lnSpc>
            <a:spcBef>
              <a:spcPct val="0"/>
            </a:spcBef>
            <a:spcAft>
              <a:spcPts val="0"/>
            </a:spcAft>
            <a:buNone/>
          </a:pPr>
          <a:r>
            <a:rPr lang="fr-FR" sz="1600" b="1" kern="1200" dirty="0">
              <a:solidFill>
                <a:schemeClr val="bg1"/>
              </a:solidFill>
              <a:latin typeface="Calibri" panose="020F0502020204030204" pitchFamily="34" charset="0"/>
              <a:cs typeface="Calibri" panose="020F0502020204030204" pitchFamily="34" charset="0"/>
            </a:rPr>
            <a:t>2- Antoine </a:t>
          </a:r>
          <a:r>
            <a:rPr lang="fr-FR" sz="1600" b="1" kern="1200" dirty="0" err="1">
              <a:solidFill>
                <a:schemeClr val="bg1"/>
              </a:solidFill>
              <a:latin typeface="Calibri" panose="020F0502020204030204" pitchFamily="34" charset="0"/>
              <a:cs typeface="Calibri" panose="020F0502020204030204" pitchFamily="34" charset="0"/>
            </a:rPr>
            <a:t>Chemartin</a:t>
          </a:r>
          <a:r>
            <a:rPr lang="fr-FR" sz="1600" b="1" kern="1200" dirty="0">
              <a:solidFill>
                <a:schemeClr val="bg1"/>
              </a:solidFill>
              <a:latin typeface="Calibri" panose="020F0502020204030204" pitchFamily="34" charset="0"/>
              <a:cs typeface="Calibri" panose="020F0502020204030204" pitchFamily="34" charset="0"/>
            </a:rPr>
            <a:t>, CPTS</a:t>
          </a:r>
          <a:endParaRPr lang="fr-FR" sz="1600" b="1" kern="1200" dirty="0">
            <a:solidFill>
              <a:srgbClr val="FF0000"/>
            </a:solidFill>
            <a:latin typeface="Calibri" panose="020F0502020204030204" pitchFamily="34" charset="0"/>
            <a:cs typeface="Calibri" panose="020F0502020204030204" pitchFamily="34" charset="0"/>
          </a:endParaRPr>
        </a:p>
        <a:p>
          <a:pPr marL="0" lvl="0" indent="0" algn="l" defTabSz="1244600">
            <a:lnSpc>
              <a:spcPct val="90000"/>
            </a:lnSpc>
            <a:spcBef>
              <a:spcPct val="0"/>
            </a:spcBef>
            <a:spcAft>
              <a:spcPts val="0"/>
            </a:spcAft>
            <a:buNone/>
          </a:pPr>
          <a:r>
            <a:rPr lang="fr-FR" sz="1600" b="1" kern="1200" dirty="0">
              <a:solidFill>
                <a:schemeClr val="bg1"/>
              </a:solidFill>
              <a:latin typeface="Calibri" panose="020F0502020204030204" pitchFamily="34" charset="0"/>
              <a:cs typeface="Calibri" panose="020F0502020204030204" pitchFamily="34" charset="0"/>
            </a:rPr>
            <a:t>     et Caroline Monteil, Tulle Agglo</a:t>
          </a:r>
        </a:p>
        <a:p>
          <a:pPr marL="0" lvl="0" indent="0" algn="l" defTabSz="1244600">
            <a:lnSpc>
              <a:spcPct val="90000"/>
            </a:lnSpc>
            <a:spcBef>
              <a:spcPct val="0"/>
            </a:spcBef>
            <a:spcAft>
              <a:spcPts val="0"/>
            </a:spcAft>
            <a:buNone/>
          </a:pPr>
          <a:r>
            <a:rPr lang="fr-FR" sz="1600" b="1" kern="1200" dirty="0">
              <a:solidFill>
                <a:schemeClr val="bg1"/>
              </a:solidFill>
              <a:latin typeface="Calibri" panose="020F0502020204030204" pitchFamily="34" charset="0"/>
              <a:cs typeface="Calibri" panose="020F0502020204030204" pitchFamily="34" charset="0"/>
            </a:rPr>
            <a:t>3- Danielle Gadaud, Ligue, Dr Capponi Guillon et Catherine Vieillefont, CH Tulle</a:t>
          </a:r>
        </a:p>
        <a:p>
          <a:pPr marL="0" lvl="0" indent="0" algn="l" defTabSz="1244600">
            <a:lnSpc>
              <a:spcPct val="90000"/>
            </a:lnSpc>
            <a:spcBef>
              <a:spcPct val="0"/>
            </a:spcBef>
            <a:spcAft>
              <a:spcPts val="0"/>
            </a:spcAft>
            <a:buNone/>
          </a:pPr>
          <a:r>
            <a:rPr lang="fr-FR" sz="1600" b="1" kern="1200" dirty="0">
              <a:solidFill>
                <a:schemeClr val="bg1"/>
              </a:solidFill>
              <a:latin typeface="Calibri" panose="020F0502020204030204" pitchFamily="34" charset="0"/>
              <a:cs typeface="Calibri" panose="020F0502020204030204" pitchFamily="34" charset="0"/>
            </a:rPr>
            <a:t>4 -Danielle Gadaud, Ligue et Anaïs </a:t>
          </a:r>
          <a:r>
            <a:rPr lang="fr-FR" sz="1600" b="1" kern="1200" dirty="0" err="1">
              <a:solidFill>
                <a:schemeClr val="bg1"/>
              </a:solidFill>
              <a:latin typeface="Calibri" panose="020F0502020204030204" pitchFamily="34" charset="0"/>
              <a:cs typeface="Calibri" panose="020F0502020204030204" pitchFamily="34" charset="0"/>
            </a:rPr>
            <a:t>Cartegnie</a:t>
          </a:r>
          <a:r>
            <a:rPr lang="fr-FR" sz="1600" b="1" kern="1200" dirty="0">
              <a:solidFill>
                <a:schemeClr val="bg1"/>
              </a:solidFill>
              <a:latin typeface="Calibri" panose="020F0502020204030204" pitchFamily="34" charset="0"/>
              <a:cs typeface="Calibri" panose="020F0502020204030204" pitchFamily="34" charset="0"/>
            </a:rPr>
            <a:t>, CPTS </a:t>
          </a:r>
          <a:r>
            <a:rPr lang="fr-FR" sz="1400" b="1" kern="1200" dirty="0">
              <a:solidFill>
                <a:srgbClr val="FF0000"/>
              </a:solidFill>
              <a:latin typeface="Calibri" panose="020F0502020204030204" pitchFamily="34" charset="0"/>
              <a:cs typeface="Calibri" panose="020F0502020204030204" pitchFamily="34" charset="0"/>
            </a:rPr>
            <a:t>   </a:t>
          </a:r>
          <a:endParaRPr lang="fr-FR" sz="1800" kern="1200" dirty="0">
            <a:latin typeface="Calibri" panose="020F0502020204030204" pitchFamily="34" charset="0"/>
            <a:cs typeface="Calibri" panose="020F0502020204030204" pitchFamily="34" charset="0"/>
          </a:endParaRPr>
        </a:p>
      </dsp:txBody>
      <dsp:txXfrm rot="5400000">
        <a:off x="-3463" y="1"/>
        <a:ext cx="3857625" cy="1953815"/>
      </dsp:txXfrm>
    </dsp:sp>
    <dsp:sp modelId="{9BD8B328-C8AE-439D-9A07-FA63BF1A5D83}">
      <dsp:nvSpPr>
        <dsp:cNvPr id="0" name=""/>
        <dsp:cNvSpPr/>
      </dsp:nvSpPr>
      <dsp:spPr>
        <a:xfrm>
          <a:off x="3848781" y="0"/>
          <a:ext cx="3825491" cy="2605087"/>
        </a:xfrm>
        <a:prstGeom prst="round1Rect">
          <a:avLst/>
        </a:prstGeom>
        <a:solidFill>
          <a:srgbClr val="FAB600"/>
        </a:solidFill>
        <a:ln w="12700" cap="flat" cmpd="sng" algn="ctr">
          <a:solidFill>
            <a:srgbClr val="FAB6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endParaRPr lang="fr-FR" sz="3200" kern="1200" dirty="0">
            <a:solidFill>
              <a:schemeClr val="bg1"/>
            </a:solidFill>
            <a:latin typeface="Myriad Pro Cond" panose="020B0506030403020204" pitchFamily="34" charset="0"/>
          </a:endParaRPr>
        </a:p>
        <a:p>
          <a:pPr marL="0" lvl="0" indent="0" algn="ctr" defTabSz="1422400">
            <a:lnSpc>
              <a:spcPct val="90000"/>
            </a:lnSpc>
            <a:spcBef>
              <a:spcPct val="0"/>
            </a:spcBef>
            <a:spcAft>
              <a:spcPts val="0"/>
            </a:spcAft>
            <a:buNone/>
          </a:pPr>
          <a:endParaRPr lang="fr-FR" sz="2800" kern="1200" dirty="0">
            <a:solidFill>
              <a:schemeClr val="bg1"/>
            </a:solidFill>
            <a:latin typeface="Calibri" panose="020F0502020204030204" pitchFamily="34" charset="0"/>
            <a:cs typeface="Calibri" panose="020F0502020204030204" pitchFamily="34" charset="0"/>
          </a:endParaRPr>
        </a:p>
        <a:p>
          <a:pPr marL="0" lvl="0" indent="0" algn="ctr" defTabSz="1422400">
            <a:lnSpc>
              <a:spcPct val="90000"/>
            </a:lnSpc>
            <a:spcBef>
              <a:spcPct val="0"/>
            </a:spcBef>
            <a:spcAft>
              <a:spcPts val="0"/>
            </a:spcAft>
            <a:buNone/>
          </a:pPr>
          <a:endParaRPr lang="fr-FR" sz="1600" kern="1200" dirty="0">
            <a:solidFill>
              <a:schemeClr val="bg1"/>
            </a:solidFill>
            <a:latin typeface="Calibri" panose="020F0502020204030204" pitchFamily="34" charset="0"/>
            <a:cs typeface="Calibri" panose="020F0502020204030204" pitchFamily="34" charset="0"/>
          </a:endParaRPr>
        </a:p>
        <a:p>
          <a:pPr marL="0" lvl="0" indent="0" algn="ctr" defTabSz="1422400">
            <a:lnSpc>
              <a:spcPct val="90000"/>
            </a:lnSpc>
            <a:spcBef>
              <a:spcPct val="0"/>
            </a:spcBef>
            <a:spcAft>
              <a:spcPts val="0"/>
            </a:spcAft>
            <a:buNone/>
          </a:pPr>
          <a:r>
            <a:rPr lang="fr-FR" sz="2800" kern="1200" dirty="0">
              <a:solidFill>
                <a:schemeClr val="bg1"/>
              </a:solidFill>
              <a:latin typeface="Calibri" panose="020F0502020204030204" pitchFamily="34" charset="0"/>
              <a:cs typeface="Calibri" panose="020F0502020204030204" pitchFamily="34" charset="0"/>
            </a:rPr>
            <a:t>Axe B :</a:t>
          </a:r>
        </a:p>
        <a:p>
          <a:pPr marL="0" lvl="0" indent="0" algn="ctr" defTabSz="1422400">
            <a:lnSpc>
              <a:spcPct val="90000"/>
            </a:lnSpc>
            <a:spcBef>
              <a:spcPct val="0"/>
            </a:spcBef>
            <a:spcAft>
              <a:spcPts val="0"/>
            </a:spcAft>
            <a:buNone/>
          </a:pPr>
          <a:r>
            <a:rPr lang="fr-FR" sz="1800" b="1" kern="1200" dirty="0">
              <a:solidFill>
                <a:schemeClr val="bg1"/>
              </a:solidFill>
              <a:latin typeface="Calibri" panose="020F0502020204030204" pitchFamily="34" charset="0"/>
              <a:cs typeface="Calibri" panose="020F0502020204030204" pitchFamily="34" charset="0"/>
            </a:rPr>
            <a:t>Prévention et promotion de la santé</a:t>
          </a:r>
        </a:p>
        <a:p>
          <a:pPr marL="0" lvl="0" indent="0" algn="ctr" defTabSz="1422400">
            <a:lnSpc>
              <a:spcPct val="100000"/>
            </a:lnSpc>
            <a:spcBef>
              <a:spcPct val="0"/>
            </a:spcBef>
            <a:spcAft>
              <a:spcPts val="0"/>
            </a:spcAft>
            <a:buNone/>
          </a:pPr>
          <a:r>
            <a:rPr lang="fr-FR" sz="1800" b="1" kern="1200" dirty="0">
              <a:solidFill>
                <a:srgbClr val="FFFF00"/>
              </a:solidFill>
              <a:latin typeface="Calibri" panose="020F0502020204030204" pitchFamily="34" charset="0"/>
              <a:cs typeface="Calibri" panose="020F0502020204030204" pitchFamily="34" charset="0"/>
            </a:rPr>
            <a:t>Catherine Vieillefont, CH Tulle</a:t>
          </a:r>
        </a:p>
        <a:p>
          <a:pPr marL="0" lvl="0" indent="0" algn="ctr" defTabSz="1422400">
            <a:lnSpc>
              <a:spcPct val="100000"/>
            </a:lnSpc>
            <a:spcBef>
              <a:spcPct val="0"/>
            </a:spcBef>
            <a:spcAft>
              <a:spcPts val="0"/>
            </a:spcAft>
            <a:buNone/>
          </a:pPr>
          <a:endParaRPr lang="fr-FR" sz="1000" b="1" kern="1200" dirty="0">
            <a:solidFill>
              <a:srgbClr val="FFFF00"/>
            </a:solidFill>
            <a:latin typeface="Calibri" panose="020F0502020204030204" pitchFamily="34" charset="0"/>
            <a:cs typeface="Calibri" panose="020F0502020204030204" pitchFamily="34" charset="0"/>
          </a:endParaRPr>
        </a:p>
        <a:p>
          <a:pPr marL="0" lvl="0" indent="0" algn="l" defTabSz="1422400">
            <a:lnSpc>
              <a:spcPct val="100000"/>
            </a:lnSpc>
            <a:spcBef>
              <a:spcPct val="0"/>
            </a:spcBef>
            <a:spcAft>
              <a:spcPts val="0"/>
            </a:spcAft>
            <a:buNone/>
          </a:pPr>
          <a:r>
            <a:rPr lang="fr-FR" sz="1400" b="1" kern="1200" dirty="0">
              <a:solidFill>
                <a:schemeClr val="bg1"/>
              </a:solidFill>
              <a:latin typeface="Calibri" panose="020F0502020204030204" pitchFamily="34" charset="0"/>
              <a:cs typeface="Calibri" panose="020F0502020204030204" pitchFamily="34" charset="0"/>
            </a:rPr>
            <a:t>             </a:t>
          </a:r>
          <a:r>
            <a:rPr lang="fr-FR" sz="1600" b="1" kern="1200" dirty="0">
              <a:solidFill>
                <a:schemeClr val="bg1"/>
              </a:solidFill>
              <a:latin typeface="Calibri" panose="020F0502020204030204" pitchFamily="34" charset="0"/>
              <a:cs typeface="Calibri" panose="020F0502020204030204" pitchFamily="34" charset="0"/>
            </a:rPr>
            <a:t>1- Catherine Vieillefont, CH Tulle</a:t>
          </a:r>
        </a:p>
        <a:p>
          <a:pPr marL="0" lvl="0" indent="0" algn="l" defTabSz="1422400">
            <a:lnSpc>
              <a:spcPct val="100000"/>
            </a:lnSpc>
            <a:spcBef>
              <a:spcPct val="0"/>
            </a:spcBef>
            <a:spcAft>
              <a:spcPts val="0"/>
            </a:spcAft>
            <a:buNone/>
          </a:pPr>
          <a:r>
            <a:rPr lang="fr-FR" sz="1600" b="1" kern="1200" dirty="0">
              <a:solidFill>
                <a:schemeClr val="bg1"/>
              </a:solidFill>
              <a:latin typeface="Calibri" panose="020F0502020204030204" pitchFamily="34" charset="0"/>
              <a:cs typeface="Calibri" panose="020F0502020204030204" pitchFamily="34" charset="0"/>
            </a:rPr>
            <a:t>            2- Claire Laval, La Maison de Soie et </a:t>
          </a:r>
          <a:r>
            <a:rPr lang="fr-FR" sz="1600" b="1" kern="1200" dirty="0" err="1">
              <a:solidFill>
                <a:schemeClr val="bg1"/>
              </a:solidFill>
              <a:latin typeface="Calibri" panose="020F0502020204030204" pitchFamily="34" charset="0"/>
              <a:cs typeface="Calibri" panose="020F0502020204030204" pitchFamily="34" charset="0"/>
            </a:rPr>
            <a:t>Sancia</a:t>
          </a:r>
          <a:r>
            <a:rPr lang="fr-FR" sz="1600" b="1" kern="1200" dirty="0">
              <a:solidFill>
                <a:schemeClr val="bg1"/>
              </a:solidFill>
              <a:latin typeface="Calibri" panose="020F0502020204030204" pitchFamily="34" charset="0"/>
              <a:cs typeface="Calibri" panose="020F0502020204030204" pitchFamily="34" charset="0"/>
            </a:rPr>
            <a:t> </a:t>
          </a:r>
          <a:r>
            <a:rPr lang="fr-FR" sz="1600" b="1" kern="1200" dirty="0" err="1">
              <a:solidFill>
                <a:schemeClr val="bg1"/>
              </a:solidFill>
              <a:latin typeface="Calibri" panose="020F0502020204030204" pitchFamily="34" charset="0"/>
              <a:cs typeface="Calibri" panose="020F0502020204030204" pitchFamily="34" charset="0"/>
            </a:rPr>
            <a:t>Terrioux</a:t>
          </a:r>
          <a:r>
            <a:rPr lang="fr-FR" sz="1600" b="1" kern="1200" dirty="0">
              <a:solidFill>
                <a:schemeClr val="bg1"/>
              </a:solidFill>
              <a:latin typeface="Calibri" panose="020F0502020204030204" pitchFamily="34" charset="0"/>
              <a:cs typeface="Calibri" panose="020F0502020204030204" pitchFamily="34" charset="0"/>
            </a:rPr>
            <a:t>, CIDFF </a:t>
          </a:r>
          <a:endParaRPr lang="fr-FR" sz="1600" b="1" kern="1200" dirty="0">
            <a:solidFill>
              <a:schemeClr val="accent2">
                <a:lumMod val="75000"/>
              </a:schemeClr>
            </a:solidFill>
            <a:latin typeface="Calibri" panose="020F0502020204030204" pitchFamily="34" charset="0"/>
            <a:cs typeface="Calibri" panose="020F0502020204030204" pitchFamily="34" charset="0"/>
          </a:endParaRPr>
        </a:p>
        <a:p>
          <a:pPr marL="0" lvl="0" indent="0" algn="ctr" defTabSz="1422400">
            <a:lnSpc>
              <a:spcPct val="100000"/>
            </a:lnSpc>
            <a:spcBef>
              <a:spcPct val="0"/>
            </a:spcBef>
            <a:spcAft>
              <a:spcPts val="0"/>
            </a:spcAft>
            <a:buNone/>
          </a:pPr>
          <a:endParaRPr lang="fr-FR" sz="2000" kern="1200" dirty="0"/>
        </a:p>
        <a:p>
          <a:pPr marL="0" lvl="0" indent="0" algn="ctr" defTabSz="1422400">
            <a:lnSpc>
              <a:spcPct val="100000"/>
            </a:lnSpc>
            <a:spcBef>
              <a:spcPct val="0"/>
            </a:spcBef>
            <a:spcAft>
              <a:spcPts val="0"/>
            </a:spcAft>
            <a:buNone/>
          </a:pPr>
          <a:endParaRPr lang="fr-FR" sz="2000" kern="1200" dirty="0"/>
        </a:p>
      </dsp:txBody>
      <dsp:txXfrm>
        <a:off x="3848781" y="0"/>
        <a:ext cx="3825491" cy="1953815"/>
      </dsp:txXfrm>
    </dsp:sp>
    <dsp:sp modelId="{FD80E74C-E2EA-4D7B-8E3A-863FA21D01F2}">
      <dsp:nvSpPr>
        <dsp:cNvPr id="0" name=""/>
        <dsp:cNvSpPr/>
      </dsp:nvSpPr>
      <dsp:spPr>
        <a:xfrm rot="10800000">
          <a:off x="-3462" y="2605087"/>
          <a:ext cx="3857625" cy="2605087"/>
        </a:xfrm>
        <a:prstGeom prst="round1Rect">
          <a:avLst/>
        </a:prstGeom>
        <a:solidFill>
          <a:schemeClr val="accent5"/>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ts val="0"/>
            </a:spcAft>
            <a:buNone/>
          </a:pPr>
          <a:r>
            <a:rPr lang="fr-FR" sz="2800" kern="1200" dirty="0">
              <a:latin typeface="Calibri" panose="020F0502020204030204" pitchFamily="34" charset="0"/>
              <a:cs typeface="Calibri" panose="020F0502020204030204" pitchFamily="34" charset="0"/>
            </a:rPr>
            <a:t>Axe C :</a:t>
          </a:r>
        </a:p>
        <a:p>
          <a:pPr marL="0" lvl="0" indent="0" algn="ctr" defTabSz="1244600">
            <a:lnSpc>
              <a:spcPct val="90000"/>
            </a:lnSpc>
            <a:spcBef>
              <a:spcPct val="0"/>
            </a:spcBef>
            <a:spcAft>
              <a:spcPts val="0"/>
            </a:spcAft>
            <a:buNone/>
          </a:pPr>
          <a:r>
            <a:rPr lang="fr-FR" sz="1600" b="1" kern="1200" dirty="0">
              <a:latin typeface="Calibri" panose="020F0502020204030204" pitchFamily="34" charset="0"/>
              <a:cs typeface="Calibri" panose="020F0502020204030204" pitchFamily="34" charset="0"/>
            </a:rPr>
            <a:t>Santé mentale</a:t>
          </a:r>
        </a:p>
        <a:p>
          <a:pPr marL="0" lvl="0" indent="0" algn="ctr" defTabSz="1244600">
            <a:lnSpc>
              <a:spcPct val="90000"/>
            </a:lnSpc>
            <a:spcBef>
              <a:spcPct val="0"/>
            </a:spcBef>
            <a:spcAft>
              <a:spcPts val="0"/>
            </a:spcAft>
            <a:buNone/>
          </a:pPr>
          <a:r>
            <a:rPr lang="fr-FR" sz="1800" b="1" kern="1200" dirty="0">
              <a:solidFill>
                <a:srgbClr val="FFFF00"/>
              </a:solidFill>
              <a:latin typeface="Calibri" panose="020F0502020204030204" pitchFamily="34" charset="0"/>
              <a:cs typeface="Calibri" panose="020F0502020204030204" pitchFamily="34" charset="0"/>
            </a:rPr>
            <a:t>   Corinne Maury, CH Tulle </a:t>
          </a:r>
        </a:p>
        <a:p>
          <a:pPr marL="0" lvl="0" indent="0" algn="ctr" defTabSz="1244600">
            <a:lnSpc>
              <a:spcPct val="90000"/>
            </a:lnSpc>
            <a:spcBef>
              <a:spcPct val="0"/>
            </a:spcBef>
            <a:spcAft>
              <a:spcPts val="0"/>
            </a:spcAft>
            <a:buNone/>
          </a:pPr>
          <a:endParaRPr lang="fr-FR" sz="1000" b="1" kern="1200" dirty="0">
            <a:solidFill>
              <a:srgbClr val="FFFF00"/>
            </a:solidFill>
            <a:latin typeface="Calibri" panose="020F0502020204030204" pitchFamily="34" charset="0"/>
            <a:cs typeface="Calibri" panose="020F0502020204030204" pitchFamily="34" charset="0"/>
          </a:endParaRPr>
        </a:p>
        <a:p>
          <a:pPr marL="0" lvl="0" indent="0" algn="l" defTabSz="1244600">
            <a:lnSpc>
              <a:spcPct val="90000"/>
            </a:lnSpc>
            <a:spcBef>
              <a:spcPct val="0"/>
            </a:spcBef>
            <a:spcAft>
              <a:spcPts val="0"/>
            </a:spcAft>
            <a:buNone/>
          </a:pPr>
          <a:r>
            <a:rPr lang="fr-FR" sz="1600" b="1" kern="1200" dirty="0">
              <a:latin typeface="Calibri" panose="020F0502020204030204" pitchFamily="34" charset="0"/>
              <a:cs typeface="Calibri" panose="020F0502020204030204" pitchFamily="34" charset="0"/>
            </a:rPr>
            <a:t>    1- Ophélie </a:t>
          </a:r>
          <a:r>
            <a:rPr lang="fr-FR" sz="1600" b="1" kern="1200" dirty="0" err="1">
              <a:latin typeface="Calibri" panose="020F0502020204030204" pitchFamily="34" charset="0"/>
              <a:cs typeface="Calibri" panose="020F0502020204030204" pitchFamily="34" charset="0"/>
            </a:rPr>
            <a:t>Defressigne</a:t>
          </a:r>
          <a:r>
            <a:rPr lang="fr-FR" sz="1600" b="1" kern="1200" dirty="0">
              <a:latin typeface="Calibri" panose="020F0502020204030204" pitchFamily="34" charset="0"/>
              <a:cs typeface="Calibri" panose="020F0502020204030204" pitchFamily="34" charset="0"/>
            </a:rPr>
            <a:t>, PTSM et                            Sophie Ballut, CCAS</a:t>
          </a:r>
        </a:p>
        <a:p>
          <a:pPr marL="0" lvl="0" indent="0" algn="l" defTabSz="1244600">
            <a:lnSpc>
              <a:spcPct val="90000"/>
            </a:lnSpc>
            <a:spcBef>
              <a:spcPct val="0"/>
            </a:spcBef>
            <a:spcAft>
              <a:spcPts val="0"/>
            </a:spcAft>
            <a:buNone/>
          </a:pPr>
          <a:r>
            <a:rPr lang="fr-FR" sz="1600" b="1" kern="1200" dirty="0">
              <a:solidFill>
                <a:schemeClr val="bg1"/>
              </a:solidFill>
              <a:latin typeface="Calibri" panose="020F0502020204030204" pitchFamily="34" charset="0"/>
              <a:cs typeface="Calibri" panose="020F0502020204030204" pitchFamily="34" charset="0"/>
            </a:rPr>
            <a:t>    2-3- Corinne Maury, CH Tulle  </a:t>
          </a:r>
        </a:p>
        <a:p>
          <a:pPr marL="0" lvl="0" indent="0" algn="l" defTabSz="1244600">
            <a:lnSpc>
              <a:spcPct val="90000"/>
            </a:lnSpc>
            <a:spcBef>
              <a:spcPct val="0"/>
            </a:spcBef>
            <a:spcAft>
              <a:spcPts val="0"/>
            </a:spcAft>
            <a:buNone/>
          </a:pPr>
          <a:r>
            <a:rPr lang="fr-FR" sz="1600" b="1" kern="1200" dirty="0">
              <a:solidFill>
                <a:schemeClr val="bg1"/>
              </a:solidFill>
              <a:latin typeface="Calibri" panose="020F0502020204030204" pitchFamily="34" charset="0"/>
              <a:cs typeface="Calibri" panose="020F0502020204030204" pitchFamily="34" charset="0"/>
            </a:rPr>
            <a:t>    et Martine Maison, CCAS </a:t>
          </a:r>
        </a:p>
        <a:p>
          <a:pPr marL="0" lvl="0" indent="0" algn="l" defTabSz="1244600">
            <a:lnSpc>
              <a:spcPct val="90000"/>
            </a:lnSpc>
            <a:spcBef>
              <a:spcPct val="0"/>
            </a:spcBef>
            <a:spcAft>
              <a:spcPts val="0"/>
            </a:spcAft>
            <a:buNone/>
          </a:pPr>
          <a:r>
            <a:rPr lang="fr-FR" sz="1600" b="1" kern="1200" dirty="0">
              <a:solidFill>
                <a:schemeClr val="bg1"/>
              </a:solidFill>
              <a:latin typeface="Calibri" panose="020F0502020204030204" pitchFamily="34" charset="0"/>
              <a:cs typeface="Calibri" panose="020F0502020204030204" pitchFamily="34" charset="0"/>
            </a:rPr>
            <a:t>    4- Corinne Maury, CH Tulle </a:t>
          </a:r>
        </a:p>
        <a:p>
          <a:pPr marL="0" lvl="0" indent="0" algn="l" defTabSz="1244600">
            <a:lnSpc>
              <a:spcPct val="90000"/>
            </a:lnSpc>
            <a:spcBef>
              <a:spcPct val="0"/>
            </a:spcBef>
            <a:spcAft>
              <a:spcPts val="0"/>
            </a:spcAft>
            <a:buNone/>
          </a:pPr>
          <a:r>
            <a:rPr lang="fr-FR" sz="1600" b="1" kern="1200" dirty="0">
              <a:solidFill>
                <a:schemeClr val="bg1"/>
              </a:solidFill>
              <a:latin typeface="Calibri" panose="020F0502020204030204" pitchFamily="34" charset="0"/>
              <a:cs typeface="Calibri" panose="020F0502020204030204" pitchFamily="34" charset="0"/>
            </a:rPr>
            <a:t>    et Cécile </a:t>
          </a:r>
          <a:r>
            <a:rPr lang="fr-FR" sz="1600" b="1" kern="1200" dirty="0" err="1">
              <a:solidFill>
                <a:schemeClr val="bg1"/>
              </a:solidFill>
              <a:latin typeface="Calibri" panose="020F0502020204030204" pitchFamily="34" charset="0"/>
              <a:cs typeface="Calibri" panose="020F0502020204030204" pitchFamily="34" charset="0"/>
            </a:rPr>
            <a:t>Treillle</a:t>
          </a:r>
          <a:r>
            <a:rPr lang="fr-FR" sz="1600" b="1" kern="1200" dirty="0">
              <a:solidFill>
                <a:schemeClr val="bg1"/>
              </a:solidFill>
              <a:latin typeface="Calibri" panose="020F0502020204030204" pitchFamily="34" charset="0"/>
              <a:cs typeface="Calibri" panose="020F0502020204030204" pitchFamily="34" charset="0"/>
            </a:rPr>
            <a:t>, Ecoute et Soutien</a:t>
          </a:r>
        </a:p>
        <a:p>
          <a:pPr marL="0" lvl="0" indent="0" algn="ctr" defTabSz="1244600">
            <a:lnSpc>
              <a:spcPct val="90000"/>
            </a:lnSpc>
            <a:spcBef>
              <a:spcPct val="0"/>
            </a:spcBef>
            <a:spcAft>
              <a:spcPts val="0"/>
            </a:spcAft>
            <a:buNone/>
          </a:pPr>
          <a:endParaRPr lang="fr-FR" sz="1200" b="1" kern="1200" dirty="0">
            <a:solidFill>
              <a:schemeClr val="bg1"/>
            </a:solidFill>
            <a:latin typeface="Calibri" panose="020F0502020204030204" pitchFamily="34" charset="0"/>
            <a:cs typeface="Calibri" panose="020F0502020204030204" pitchFamily="34" charset="0"/>
          </a:endParaRPr>
        </a:p>
        <a:p>
          <a:pPr marL="0" lvl="0" indent="0" algn="ctr" defTabSz="1244600">
            <a:lnSpc>
              <a:spcPct val="90000"/>
            </a:lnSpc>
            <a:spcBef>
              <a:spcPct val="0"/>
            </a:spcBef>
            <a:spcAft>
              <a:spcPts val="0"/>
            </a:spcAft>
            <a:buNone/>
          </a:pPr>
          <a:endParaRPr lang="fr-FR" sz="1200" b="1" kern="1200" dirty="0">
            <a:solidFill>
              <a:schemeClr val="bg1"/>
            </a:solidFill>
            <a:latin typeface="Calibri" panose="020F0502020204030204" pitchFamily="34" charset="0"/>
            <a:cs typeface="Calibri" panose="020F0502020204030204" pitchFamily="34" charset="0"/>
          </a:endParaRPr>
        </a:p>
        <a:p>
          <a:pPr marL="0" lvl="0" indent="0" algn="ctr" defTabSz="1244600">
            <a:lnSpc>
              <a:spcPct val="90000"/>
            </a:lnSpc>
            <a:spcBef>
              <a:spcPct val="0"/>
            </a:spcBef>
            <a:spcAft>
              <a:spcPts val="0"/>
            </a:spcAft>
            <a:buNone/>
          </a:pPr>
          <a:endParaRPr lang="fr-FR" sz="1200" b="1" kern="1200" dirty="0">
            <a:solidFill>
              <a:schemeClr val="bg1"/>
            </a:solidFill>
            <a:latin typeface="Calibri" panose="020F0502020204030204" pitchFamily="34" charset="0"/>
            <a:cs typeface="Calibri" panose="020F0502020204030204" pitchFamily="34" charset="0"/>
          </a:endParaRPr>
        </a:p>
        <a:p>
          <a:pPr marL="0" lvl="0" indent="0" algn="ctr" defTabSz="1244600">
            <a:lnSpc>
              <a:spcPct val="90000"/>
            </a:lnSpc>
            <a:spcBef>
              <a:spcPct val="0"/>
            </a:spcBef>
            <a:spcAft>
              <a:spcPts val="0"/>
            </a:spcAft>
            <a:buNone/>
          </a:pPr>
          <a:endParaRPr lang="fr-FR" sz="1200" kern="1200" dirty="0">
            <a:latin typeface="Calibri" panose="020F0502020204030204" pitchFamily="34" charset="0"/>
            <a:cs typeface="Calibri" panose="020F0502020204030204" pitchFamily="34" charset="0"/>
          </a:endParaRPr>
        </a:p>
      </dsp:txBody>
      <dsp:txXfrm rot="10800000">
        <a:off x="-3462" y="3256359"/>
        <a:ext cx="3857625" cy="1953815"/>
      </dsp:txXfrm>
    </dsp:sp>
    <dsp:sp modelId="{8326E92D-1DFC-4A9F-BEAE-044FE984C575}">
      <dsp:nvSpPr>
        <dsp:cNvPr id="0" name=""/>
        <dsp:cNvSpPr/>
      </dsp:nvSpPr>
      <dsp:spPr>
        <a:xfrm rot="5400000">
          <a:off x="4445906" y="1971894"/>
          <a:ext cx="2605087" cy="3871474"/>
        </a:xfrm>
        <a:prstGeom prst="round1Rect">
          <a:avLst/>
        </a:prstGeom>
        <a:solidFill>
          <a:srgbClr val="A1C639"/>
        </a:solidFill>
        <a:ln w="12700" cap="flat" cmpd="sng" algn="ctr">
          <a:solidFill>
            <a:srgbClr val="A1C63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algn="ctr" defTabSz="1066800">
            <a:lnSpc>
              <a:spcPct val="90000"/>
            </a:lnSpc>
            <a:spcBef>
              <a:spcPct val="0"/>
            </a:spcBef>
            <a:spcAft>
              <a:spcPts val="0"/>
            </a:spcAft>
            <a:buNone/>
          </a:pPr>
          <a:endParaRPr lang="fr-FR" sz="2400" kern="1200" dirty="0">
            <a:latin typeface="Calibri" panose="020F0502020204030204" pitchFamily="34" charset="0"/>
            <a:cs typeface="Calibri" panose="020F0502020204030204" pitchFamily="34" charset="0"/>
          </a:endParaRPr>
        </a:p>
        <a:p>
          <a:pPr marL="0" lvl="0" algn="ctr" defTabSz="1066800">
            <a:lnSpc>
              <a:spcPct val="90000"/>
            </a:lnSpc>
            <a:spcBef>
              <a:spcPct val="0"/>
            </a:spcBef>
            <a:spcAft>
              <a:spcPts val="0"/>
            </a:spcAft>
            <a:buNone/>
          </a:pPr>
          <a:r>
            <a:rPr lang="fr-FR" sz="2400" kern="1200" dirty="0">
              <a:latin typeface="Calibri" panose="020F0502020204030204" pitchFamily="34" charset="0"/>
              <a:cs typeface="Calibri" panose="020F0502020204030204" pitchFamily="34" charset="0"/>
            </a:rPr>
            <a:t>Axe D :</a:t>
          </a:r>
        </a:p>
        <a:p>
          <a:pPr marL="0" lvl="0" algn="ctr" defTabSz="1066800">
            <a:lnSpc>
              <a:spcPct val="90000"/>
            </a:lnSpc>
            <a:spcBef>
              <a:spcPct val="0"/>
            </a:spcBef>
            <a:spcAft>
              <a:spcPts val="0"/>
            </a:spcAft>
            <a:buNone/>
          </a:pPr>
          <a:r>
            <a:rPr lang="fr-FR" sz="1600" b="1" kern="1200" dirty="0">
              <a:latin typeface="Calibri" panose="020F0502020204030204" pitchFamily="34" charset="0"/>
              <a:cs typeface="Calibri" panose="020F0502020204030204" pitchFamily="34" charset="0"/>
            </a:rPr>
            <a:t>Santé environnement</a:t>
          </a:r>
        </a:p>
        <a:p>
          <a:pPr marL="0" lvl="0" algn="ctr" defTabSz="1066800">
            <a:lnSpc>
              <a:spcPct val="90000"/>
            </a:lnSpc>
            <a:spcBef>
              <a:spcPct val="0"/>
            </a:spcBef>
            <a:spcAft>
              <a:spcPts val="0"/>
            </a:spcAft>
            <a:buNone/>
          </a:pPr>
          <a:r>
            <a:rPr lang="fr-FR" sz="1800" b="1" kern="1200" dirty="0">
              <a:solidFill>
                <a:srgbClr val="FF0000"/>
              </a:solidFill>
              <a:latin typeface="Calibri" panose="020F0502020204030204" pitchFamily="34" charset="0"/>
              <a:cs typeface="Calibri" panose="020F0502020204030204" pitchFamily="34" charset="0"/>
            </a:rPr>
            <a:t>   </a:t>
          </a:r>
          <a:r>
            <a:rPr lang="fr-FR" sz="1800" b="1" kern="1200" dirty="0">
              <a:solidFill>
                <a:srgbClr val="FFFF00"/>
              </a:solidFill>
              <a:latin typeface="Calibri" panose="020F0502020204030204" pitchFamily="34" charset="0"/>
              <a:cs typeface="Calibri" panose="020F0502020204030204" pitchFamily="34" charset="0"/>
            </a:rPr>
            <a:t>Magalie Mas, Ville de Tulle</a:t>
          </a:r>
        </a:p>
        <a:p>
          <a:pPr marL="0" lvl="0" algn="l" defTabSz="1066800">
            <a:lnSpc>
              <a:spcPct val="90000"/>
            </a:lnSpc>
            <a:spcBef>
              <a:spcPct val="0"/>
            </a:spcBef>
            <a:spcAft>
              <a:spcPts val="0"/>
            </a:spcAft>
            <a:buNone/>
          </a:pPr>
          <a:endParaRPr lang="fr-FR" sz="1200" b="1" kern="1200" dirty="0">
            <a:solidFill>
              <a:schemeClr val="bg1"/>
            </a:solidFill>
            <a:latin typeface="Calibri" panose="020F0502020204030204" pitchFamily="34" charset="0"/>
            <a:cs typeface="Calibri" panose="020F0502020204030204" pitchFamily="34" charset="0"/>
          </a:endParaRPr>
        </a:p>
        <a:p>
          <a:pPr marL="0" lvl="0" algn="l" defTabSz="1066800">
            <a:lnSpc>
              <a:spcPct val="90000"/>
            </a:lnSpc>
            <a:spcBef>
              <a:spcPct val="0"/>
            </a:spcBef>
            <a:spcAft>
              <a:spcPts val="0"/>
            </a:spcAft>
            <a:buNone/>
          </a:pPr>
          <a:r>
            <a:rPr lang="fr-FR" sz="1200" b="1" kern="1200" dirty="0">
              <a:solidFill>
                <a:schemeClr val="bg1"/>
              </a:solidFill>
              <a:latin typeface="Calibri" panose="020F0502020204030204" pitchFamily="34" charset="0"/>
              <a:cs typeface="Calibri" panose="020F0502020204030204" pitchFamily="34" charset="0"/>
            </a:rPr>
            <a:t>1.1- Magalie Mas, Ville de Tulle et Catherine Vieillefont, CH Tulle</a:t>
          </a:r>
        </a:p>
        <a:p>
          <a:pPr marL="0" lvl="0" algn="l" defTabSz="1066800">
            <a:lnSpc>
              <a:spcPct val="90000"/>
            </a:lnSpc>
            <a:spcBef>
              <a:spcPct val="0"/>
            </a:spcBef>
            <a:spcAft>
              <a:spcPts val="0"/>
            </a:spcAft>
            <a:buNone/>
          </a:pPr>
          <a:r>
            <a:rPr lang="fr-FR" sz="1200" b="1" kern="1200" dirty="0">
              <a:solidFill>
                <a:schemeClr val="bg1"/>
              </a:solidFill>
              <a:latin typeface="Calibri" panose="020F0502020204030204" pitchFamily="34" charset="0"/>
              <a:cs typeface="Calibri" panose="020F0502020204030204" pitchFamily="34" charset="0"/>
            </a:rPr>
            <a:t>1.2- Magalie Mas, Ville de Tulle et </a:t>
          </a:r>
          <a:r>
            <a:rPr lang="fr-FR" sz="1200" b="1" kern="1200" dirty="0">
              <a:solidFill>
                <a:schemeClr val="bg2"/>
              </a:solidFill>
              <a:latin typeface="Calibri" panose="020F0502020204030204" pitchFamily="34" charset="0"/>
              <a:cs typeface="Calibri" panose="020F0502020204030204" pitchFamily="34" charset="0"/>
            </a:rPr>
            <a:t>Service Habitat, Tulle Agglo </a:t>
          </a:r>
        </a:p>
        <a:p>
          <a:pPr marL="0" lvl="0" algn="l" defTabSz="1066800">
            <a:lnSpc>
              <a:spcPct val="90000"/>
            </a:lnSpc>
            <a:spcBef>
              <a:spcPct val="0"/>
            </a:spcBef>
            <a:spcAft>
              <a:spcPts val="0"/>
            </a:spcAft>
            <a:buNone/>
          </a:pPr>
          <a:r>
            <a:rPr lang="fr-FR" sz="1200" b="1" kern="1200" dirty="0">
              <a:solidFill>
                <a:schemeClr val="bg2"/>
              </a:solidFill>
              <a:latin typeface="Calibri" panose="020F0502020204030204" pitchFamily="34" charset="0"/>
              <a:cs typeface="Calibri" panose="020F0502020204030204" pitchFamily="34" charset="0"/>
            </a:rPr>
            <a:t>2- Magalie Mas, Ville de Tulle et Service Urbanisme, Ville de </a:t>
          </a:r>
          <a:r>
            <a:rPr lang="fr-FR" sz="1200" b="1" kern="1200" dirty="0">
              <a:solidFill>
                <a:schemeClr val="bg1"/>
              </a:solidFill>
              <a:latin typeface="Calibri" panose="020F0502020204030204" pitchFamily="34" charset="0"/>
              <a:cs typeface="Calibri" panose="020F0502020204030204" pitchFamily="34" charset="0"/>
            </a:rPr>
            <a:t>Tulle </a:t>
          </a:r>
        </a:p>
        <a:p>
          <a:pPr marL="0" marR="0" lvl="0" indent="0" algn="l" defTabSz="914400" eaLnBrk="1" fontAlgn="auto" latinLnBrk="0" hangingPunct="1">
            <a:lnSpc>
              <a:spcPct val="100000"/>
            </a:lnSpc>
            <a:spcBef>
              <a:spcPts val="0"/>
            </a:spcBef>
            <a:spcAft>
              <a:spcPts val="0"/>
            </a:spcAft>
            <a:buClrTx/>
            <a:buSzTx/>
            <a:buFontTx/>
            <a:buNone/>
            <a:tabLst/>
            <a:defRPr/>
          </a:pPr>
          <a:r>
            <a:rPr lang="fr-FR" sz="1200" b="1" kern="1200" dirty="0">
              <a:solidFill>
                <a:schemeClr val="bg1"/>
              </a:solidFill>
              <a:latin typeface="Calibri" panose="020F0502020204030204" pitchFamily="34" charset="0"/>
              <a:cs typeface="Calibri" panose="020F0502020204030204" pitchFamily="34" charset="0"/>
            </a:rPr>
            <a:t>3.1- </a:t>
          </a:r>
          <a:r>
            <a:rPr lang="fr-FR" sz="1200" b="1" kern="1200" dirty="0">
              <a:solidFill>
                <a:schemeClr val="bg2"/>
              </a:solidFill>
              <a:latin typeface="Calibri" panose="020F0502020204030204" pitchFamily="34" charset="0"/>
              <a:cs typeface="Calibri" panose="020F0502020204030204" pitchFamily="34" charset="0"/>
            </a:rPr>
            <a:t>Service urbanisme, Ville de Tulle et service mobilité, Tulle </a:t>
          </a:r>
          <a:r>
            <a:rPr lang="fr-FR" sz="1200" b="1" kern="1200" dirty="0">
              <a:solidFill>
                <a:schemeClr val="bg1"/>
              </a:solidFill>
              <a:latin typeface="Calibri" panose="020F0502020204030204" pitchFamily="34" charset="0"/>
              <a:cs typeface="Calibri" panose="020F0502020204030204" pitchFamily="34" charset="0"/>
            </a:rPr>
            <a:t>Agglo </a:t>
          </a:r>
          <a:r>
            <a:rPr lang="fr-FR" sz="1200" b="1" kern="1200" dirty="0">
              <a:solidFill>
                <a:srgbClr val="FF0000"/>
              </a:solidFill>
              <a:latin typeface="Calibri" panose="020F0502020204030204" pitchFamily="34" charset="0"/>
              <a:cs typeface="Calibri" panose="020F0502020204030204" pitchFamily="34" charset="0"/>
            </a:rPr>
            <a:t> </a:t>
          </a:r>
        </a:p>
        <a:p>
          <a:pPr marL="0" lvl="0" algn="l" defTabSz="1066800">
            <a:lnSpc>
              <a:spcPct val="90000"/>
            </a:lnSpc>
            <a:spcBef>
              <a:spcPct val="0"/>
            </a:spcBef>
            <a:spcAft>
              <a:spcPts val="0"/>
            </a:spcAft>
            <a:buNone/>
          </a:pPr>
          <a:r>
            <a:rPr lang="fr-FR" sz="1200" b="1" kern="1200" dirty="0">
              <a:solidFill>
                <a:schemeClr val="bg1"/>
              </a:solidFill>
              <a:latin typeface="Calibri" panose="020F0502020204030204" pitchFamily="34" charset="0"/>
              <a:cs typeface="Calibri" panose="020F0502020204030204" pitchFamily="34" charset="0"/>
            </a:rPr>
            <a:t>3.2-Mylène Lavergne et Karine Henrion, Tulle Agglo </a:t>
          </a:r>
          <a:endParaRPr lang="fr-FR" sz="1200" b="1" i="0" kern="1200" dirty="0">
            <a:solidFill>
              <a:schemeClr val="bg1"/>
            </a:solidFill>
            <a:latin typeface="Calibri" panose="020F0502020204030204" pitchFamily="34" charset="0"/>
            <a:cs typeface="Calibri" panose="020F0502020204030204" pitchFamily="34" charset="0"/>
          </a:endParaRPr>
        </a:p>
        <a:p>
          <a:pPr marL="0" lvl="0" algn="l" defTabSz="1066800">
            <a:lnSpc>
              <a:spcPct val="90000"/>
            </a:lnSpc>
            <a:spcBef>
              <a:spcPct val="0"/>
            </a:spcBef>
            <a:spcAft>
              <a:spcPts val="0"/>
            </a:spcAft>
            <a:buNone/>
          </a:pPr>
          <a:endParaRPr lang="fr-FR" sz="1600" b="1" i="0" kern="1200" dirty="0">
            <a:solidFill>
              <a:schemeClr val="bg1"/>
            </a:solidFill>
            <a:latin typeface="Calibri" panose="020F0502020204030204" pitchFamily="34" charset="0"/>
            <a:cs typeface="Calibri" panose="020F0502020204030204" pitchFamily="34" charset="0"/>
          </a:endParaRPr>
        </a:p>
        <a:p>
          <a:pPr marL="0" lvl="0" algn="l" defTabSz="1066800">
            <a:lnSpc>
              <a:spcPct val="90000"/>
            </a:lnSpc>
            <a:spcBef>
              <a:spcPct val="0"/>
            </a:spcBef>
            <a:spcAft>
              <a:spcPts val="0"/>
            </a:spcAft>
            <a:buNone/>
          </a:pPr>
          <a:endParaRPr lang="fr-FR" sz="1200" b="1" i="0" kern="1200" dirty="0">
            <a:solidFill>
              <a:schemeClr val="bg1"/>
            </a:solidFill>
            <a:latin typeface="Calibri" panose="020F0502020204030204" pitchFamily="34" charset="0"/>
            <a:cs typeface="Calibri" panose="020F0502020204030204" pitchFamily="34" charset="0"/>
          </a:endParaRPr>
        </a:p>
        <a:p>
          <a:pPr marL="0" lvl="0" algn="ctr" defTabSz="1066800">
            <a:lnSpc>
              <a:spcPct val="90000"/>
            </a:lnSpc>
            <a:spcBef>
              <a:spcPct val="0"/>
            </a:spcBef>
            <a:spcAft>
              <a:spcPts val="0"/>
            </a:spcAft>
            <a:buNone/>
          </a:pPr>
          <a:endParaRPr lang="fr-FR" sz="1200" b="1" kern="1200" dirty="0">
            <a:solidFill>
              <a:schemeClr val="bg1"/>
            </a:solidFill>
            <a:latin typeface="Calibri" panose="020F0502020204030204" pitchFamily="34" charset="0"/>
            <a:cs typeface="Calibri" panose="020F0502020204030204" pitchFamily="34" charset="0"/>
          </a:endParaRPr>
        </a:p>
        <a:p>
          <a:pPr marL="0" lvl="0" algn="ctr" defTabSz="1066800">
            <a:lnSpc>
              <a:spcPct val="90000"/>
            </a:lnSpc>
            <a:spcBef>
              <a:spcPct val="0"/>
            </a:spcBef>
            <a:spcAft>
              <a:spcPts val="0"/>
            </a:spcAft>
            <a:buNone/>
          </a:pPr>
          <a:endParaRPr lang="fr-FR" sz="1200" b="1" kern="1200" dirty="0">
            <a:solidFill>
              <a:schemeClr val="bg1"/>
            </a:solidFill>
            <a:latin typeface="Calibri" panose="020F0502020204030204" pitchFamily="34" charset="0"/>
            <a:cs typeface="Calibri" panose="020F0502020204030204" pitchFamily="34" charset="0"/>
          </a:endParaRPr>
        </a:p>
        <a:p>
          <a:pPr marL="0" lvl="0" algn="ctr" defTabSz="1066800">
            <a:lnSpc>
              <a:spcPct val="90000"/>
            </a:lnSpc>
            <a:spcBef>
              <a:spcPct val="0"/>
            </a:spcBef>
            <a:spcAft>
              <a:spcPts val="0"/>
            </a:spcAft>
            <a:buNone/>
          </a:pPr>
          <a:endParaRPr lang="fr-FR" sz="1200" kern="1200" dirty="0">
            <a:latin typeface="Calibri" panose="020F0502020204030204" pitchFamily="34" charset="0"/>
            <a:cs typeface="Calibri" panose="020F0502020204030204" pitchFamily="34" charset="0"/>
          </a:endParaRPr>
        </a:p>
      </dsp:txBody>
      <dsp:txXfrm rot="-5400000">
        <a:off x="3812713" y="3256358"/>
        <a:ext cx="3871474" cy="1953815"/>
      </dsp:txXfrm>
    </dsp:sp>
    <dsp:sp modelId="{9513881F-E453-4B28-A7F1-7982C142B2FB}">
      <dsp:nvSpPr>
        <dsp:cNvPr id="0" name=""/>
        <dsp:cNvSpPr/>
      </dsp:nvSpPr>
      <dsp:spPr>
        <a:xfrm>
          <a:off x="2744569" y="2420380"/>
          <a:ext cx="1818654" cy="477916"/>
        </a:xfrm>
        <a:prstGeom prst="roundRect">
          <a:avLst/>
        </a:prstGeom>
        <a:solidFill>
          <a:srgbClr val="C80064"/>
        </a:solidFill>
        <a:ln w="12700" cap="flat" cmpd="sng" algn="ctr">
          <a:solidFill>
            <a:srgbClr val="C8006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r-FR" sz="900" b="1" kern="1200" dirty="0">
              <a:solidFill>
                <a:schemeClr val="bg1"/>
              </a:solidFill>
              <a:latin typeface="Myriad Pro Cond" panose="020B0506030403020204" pitchFamily="34" charset="0"/>
            </a:rPr>
            <a:t>CLS Tulle et son agglo</a:t>
          </a:r>
        </a:p>
        <a:p>
          <a:pPr marL="0" lvl="0" indent="0" algn="ctr" defTabSz="400050">
            <a:lnSpc>
              <a:spcPct val="90000"/>
            </a:lnSpc>
            <a:spcBef>
              <a:spcPct val="0"/>
            </a:spcBef>
            <a:spcAft>
              <a:spcPct val="35000"/>
            </a:spcAft>
            <a:buNone/>
          </a:pPr>
          <a:r>
            <a:rPr lang="fr-FR" sz="900" b="1" kern="1200" dirty="0">
              <a:solidFill>
                <a:schemeClr val="bg1"/>
              </a:solidFill>
              <a:latin typeface="Myriad Pro Cond" panose="020B0506030403020204" pitchFamily="34" charset="0"/>
            </a:rPr>
            <a:t>2023-2027</a:t>
          </a:r>
          <a:endParaRPr lang="fr-FR" sz="900" kern="1200" dirty="0"/>
        </a:p>
      </dsp:txBody>
      <dsp:txXfrm>
        <a:off x="2767899" y="2443710"/>
        <a:ext cx="1771994" cy="4312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8146B-E2F9-4D80-96D1-378943774FAC}">
      <dsp:nvSpPr>
        <dsp:cNvPr id="0" name=""/>
        <dsp:cNvSpPr/>
      </dsp:nvSpPr>
      <dsp:spPr>
        <a:xfrm>
          <a:off x="-3963437" y="-608494"/>
          <a:ext cx="4723354" cy="4723354"/>
        </a:xfrm>
        <a:prstGeom prst="blockArc">
          <a:avLst>
            <a:gd name="adj1" fmla="val 18900000"/>
            <a:gd name="adj2" fmla="val 2700000"/>
            <a:gd name="adj3" fmla="val 45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B19917-F555-4A65-BC7C-0535C2B728B0}">
      <dsp:nvSpPr>
        <dsp:cNvPr id="0" name=""/>
        <dsp:cNvSpPr/>
      </dsp:nvSpPr>
      <dsp:spPr>
        <a:xfrm>
          <a:off x="488691" y="350636"/>
          <a:ext cx="4847013" cy="7012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6635" tIns="76200" rIns="76200" bIns="76200" numCol="1" spcCol="1270" anchor="ctr" anchorCtr="0">
          <a:noAutofit/>
        </a:bodyPr>
        <a:lstStyle/>
        <a:p>
          <a:pPr marL="0" lvl="0" indent="0" algn="l" defTabSz="1333500">
            <a:lnSpc>
              <a:spcPct val="90000"/>
            </a:lnSpc>
            <a:spcBef>
              <a:spcPct val="0"/>
            </a:spcBef>
            <a:spcAft>
              <a:spcPct val="35000"/>
            </a:spcAft>
            <a:buNone/>
          </a:pPr>
          <a:r>
            <a:rPr lang="fr-FR" sz="3000" kern="1200" dirty="0"/>
            <a:t>réalisées</a:t>
          </a:r>
        </a:p>
      </dsp:txBody>
      <dsp:txXfrm>
        <a:off x="488691" y="350636"/>
        <a:ext cx="4847013" cy="701273"/>
      </dsp:txXfrm>
    </dsp:sp>
    <dsp:sp modelId="{C44F6F36-E945-44F4-8B35-235BF8DA0E2D}">
      <dsp:nvSpPr>
        <dsp:cNvPr id="0" name=""/>
        <dsp:cNvSpPr/>
      </dsp:nvSpPr>
      <dsp:spPr>
        <a:xfrm>
          <a:off x="50396" y="262977"/>
          <a:ext cx="876591" cy="87659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29AECA-C6F5-427F-A732-5049A8161AC2}">
      <dsp:nvSpPr>
        <dsp:cNvPr id="0" name=""/>
        <dsp:cNvSpPr/>
      </dsp:nvSpPr>
      <dsp:spPr>
        <a:xfrm>
          <a:off x="743604" y="1402546"/>
          <a:ext cx="4592100" cy="7012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6635" tIns="76200" rIns="76200" bIns="76200" numCol="1" spcCol="1270" anchor="ctr" anchorCtr="0">
          <a:noAutofit/>
        </a:bodyPr>
        <a:lstStyle/>
        <a:p>
          <a:pPr marL="0" lvl="0" indent="0" algn="l" defTabSz="1333500">
            <a:lnSpc>
              <a:spcPct val="90000"/>
            </a:lnSpc>
            <a:spcBef>
              <a:spcPct val="0"/>
            </a:spcBef>
            <a:spcAft>
              <a:spcPct val="35000"/>
            </a:spcAft>
            <a:buNone/>
          </a:pPr>
          <a:r>
            <a:rPr lang="fr-FR" sz="3000" kern="1200" dirty="0"/>
            <a:t>en cours de réalisation</a:t>
          </a:r>
        </a:p>
      </dsp:txBody>
      <dsp:txXfrm>
        <a:off x="743604" y="1402546"/>
        <a:ext cx="4592100" cy="701273"/>
      </dsp:txXfrm>
    </dsp:sp>
    <dsp:sp modelId="{34D86DC1-C6D7-407D-A807-1BB728140B29}">
      <dsp:nvSpPr>
        <dsp:cNvPr id="0" name=""/>
        <dsp:cNvSpPr/>
      </dsp:nvSpPr>
      <dsp:spPr>
        <a:xfrm>
          <a:off x="305309" y="1314886"/>
          <a:ext cx="876591" cy="87659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B8A05E-E50B-449A-B924-A829D4447F5B}">
      <dsp:nvSpPr>
        <dsp:cNvPr id="0" name=""/>
        <dsp:cNvSpPr/>
      </dsp:nvSpPr>
      <dsp:spPr>
        <a:xfrm>
          <a:off x="488691" y="2454455"/>
          <a:ext cx="4847013" cy="7012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6635" tIns="76200" rIns="76200" bIns="76200" numCol="1" spcCol="1270" anchor="ctr" anchorCtr="0">
          <a:noAutofit/>
        </a:bodyPr>
        <a:lstStyle/>
        <a:p>
          <a:pPr marL="0" lvl="0" indent="0" algn="l" defTabSz="1333500">
            <a:lnSpc>
              <a:spcPct val="90000"/>
            </a:lnSpc>
            <a:spcBef>
              <a:spcPct val="0"/>
            </a:spcBef>
            <a:spcAft>
              <a:spcPct val="35000"/>
            </a:spcAft>
            <a:buNone/>
          </a:pPr>
          <a:r>
            <a:rPr lang="fr-FR" sz="3000" kern="1200" dirty="0"/>
            <a:t>non engagées</a:t>
          </a:r>
        </a:p>
      </dsp:txBody>
      <dsp:txXfrm>
        <a:off x="488691" y="2454455"/>
        <a:ext cx="4847013" cy="701273"/>
      </dsp:txXfrm>
    </dsp:sp>
    <dsp:sp modelId="{5E34CF87-D631-4412-BF85-B3ACB5808C47}">
      <dsp:nvSpPr>
        <dsp:cNvPr id="0" name=""/>
        <dsp:cNvSpPr/>
      </dsp:nvSpPr>
      <dsp:spPr>
        <a:xfrm>
          <a:off x="50396" y="2366796"/>
          <a:ext cx="876591" cy="87659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EB7268-8BAE-46D5-BE68-16386226390E}">
      <dsp:nvSpPr>
        <dsp:cNvPr id="0" name=""/>
        <dsp:cNvSpPr/>
      </dsp:nvSpPr>
      <dsp:spPr>
        <a:xfrm>
          <a:off x="0" y="820832"/>
          <a:ext cx="2879997" cy="3239999"/>
        </a:xfrm>
        <a:prstGeom prst="roundRect">
          <a:avLst>
            <a:gd name="adj" fmla="val 10000"/>
          </a:avLst>
        </a:prstGeom>
        <a:solidFill>
          <a:srgbClr val="00AFDB"/>
        </a:solidFill>
        <a:ln w="12700" cap="flat" cmpd="sng" algn="ctr">
          <a:solidFill>
            <a:srgbClr val="00AFD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FR" sz="2400" kern="1200" dirty="0">
              <a:solidFill>
                <a:schemeClr val="tx2">
                  <a:lumMod val="50000"/>
                </a:schemeClr>
              </a:solidFill>
              <a:latin typeface="Myriad Pro Cond" panose="020B0506030403020204" pitchFamily="34" charset="0"/>
            </a:rPr>
            <a:t>Réduire les inégalités sociales et territoriales de santé pour améliorer l’accès à la santé et assurer la continuité des parcours de vie et de santé</a:t>
          </a:r>
        </a:p>
      </dsp:txBody>
      <dsp:txXfrm>
        <a:off x="84352" y="905184"/>
        <a:ext cx="2711293" cy="3071295"/>
      </dsp:txXfrm>
    </dsp:sp>
    <dsp:sp modelId="{8EE9C795-E0B5-4203-82D7-F95C74EE58DC}">
      <dsp:nvSpPr>
        <dsp:cNvPr id="0" name=""/>
        <dsp:cNvSpPr/>
      </dsp:nvSpPr>
      <dsp:spPr>
        <a:xfrm rot="18215621">
          <a:off x="2369422" y="1468544"/>
          <a:ext cx="2285985" cy="40390"/>
        </a:xfrm>
        <a:custGeom>
          <a:avLst/>
          <a:gdLst/>
          <a:ahLst/>
          <a:cxnLst/>
          <a:rect l="0" t="0" r="0" b="0"/>
          <a:pathLst>
            <a:path>
              <a:moveTo>
                <a:pt x="0" y="20195"/>
              </a:moveTo>
              <a:lnTo>
                <a:pt x="2285985" y="20195"/>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fr-FR" sz="800" kern="1200"/>
        </a:p>
      </dsp:txBody>
      <dsp:txXfrm>
        <a:off x="3455265" y="1431590"/>
        <a:ext cx="114299" cy="114299"/>
      </dsp:txXfrm>
    </dsp:sp>
    <dsp:sp modelId="{5CCAF3BD-6B81-4394-8380-224B83AFE858}">
      <dsp:nvSpPr>
        <dsp:cNvPr id="0" name=""/>
        <dsp:cNvSpPr/>
      </dsp:nvSpPr>
      <dsp:spPr>
        <a:xfrm>
          <a:off x="4144832" y="3"/>
          <a:ext cx="4321573" cy="1073288"/>
        </a:xfrm>
        <a:prstGeom prst="roundRect">
          <a:avLst>
            <a:gd name="adj" fmla="val 10000"/>
          </a:avLst>
        </a:prstGeom>
        <a:solidFill>
          <a:srgbClr val="D1F6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r-FR" sz="2000" kern="1200" dirty="0">
              <a:solidFill>
                <a:schemeClr val="tx1"/>
              </a:solidFill>
              <a:latin typeface="Myriad Pro Cond" panose="020B0506030403020204" pitchFamily="34" charset="0"/>
            </a:rPr>
            <a:t>Renforcer l’attractivité médicale pour faciliter l’accès aux soins sur notre territoire</a:t>
          </a:r>
        </a:p>
      </dsp:txBody>
      <dsp:txXfrm>
        <a:off x="4176268" y="31439"/>
        <a:ext cx="4258701" cy="1010416"/>
      </dsp:txXfrm>
    </dsp:sp>
    <dsp:sp modelId="{D308CAE5-677E-4AD8-8F45-E60EF415BA63}">
      <dsp:nvSpPr>
        <dsp:cNvPr id="0" name=""/>
        <dsp:cNvSpPr/>
      </dsp:nvSpPr>
      <dsp:spPr>
        <a:xfrm rot="19717757">
          <a:off x="2773699" y="2042099"/>
          <a:ext cx="1454312" cy="40390"/>
        </a:xfrm>
        <a:custGeom>
          <a:avLst/>
          <a:gdLst/>
          <a:ahLst/>
          <a:cxnLst/>
          <a:rect l="0" t="0" r="0" b="0"/>
          <a:pathLst>
            <a:path>
              <a:moveTo>
                <a:pt x="0" y="20195"/>
              </a:moveTo>
              <a:lnTo>
                <a:pt x="1454312" y="20195"/>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3464497" y="2025936"/>
        <a:ext cx="72715" cy="72715"/>
      </dsp:txXfrm>
    </dsp:sp>
    <dsp:sp modelId="{8EA7C6EB-A595-41D9-9E56-F15FD4066C44}">
      <dsp:nvSpPr>
        <dsp:cNvPr id="0" name=""/>
        <dsp:cNvSpPr/>
      </dsp:nvSpPr>
      <dsp:spPr>
        <a:xfrm>
          <a:off x="4121713" y="1147112"/>
          <a:ext cx="4320006" cy="1073288"/>
        </a:xfrm>
        <a:prstGeom prst="roundRect">
          <a:avLst>
            <a:gd name="adj" fmla="val 10000"/>
          </a:avLst>
        </a:prstGeom>
        <a:solidFill>
          <a:srgbClr val="D1F6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solidFill>
                <a:schemeClr val="tx1"/>
              </a:solidFill>
              <a:latin typeface="Myriad Pro Cond" panose="020B0506030403020204" pitchFamily="34" charset="0"/>
            </a:rPr>
            <a:t>Faciliter les conditions d’exercice des professionnels de santé et l’accès aux soins des usagers sur le territoire</a:t>
          </a:r>
        </a:p>
      </dsp:txBody>
      <dsp:txXfrm>
        <a:off x="4153149" y="1178548"/>
        <a:ext cx="4257134" cy="1010416"/>
      </dsp:txXfrm>
    </dsp:sp>
    <dsp:sp modelId="{CBC06DE4-8686-4323-A981-984E5E0F2062}">
      <dsp:nvSpPr>
        <dsp:cNvPr id="0" name=""/>
        <dsp:cNvSpPr/>
      </dsp:nvSpPr>
      <dsp:spPr>
        <a:xfrm rot="1095248">
          <a:off x="2847097" y="2625415"/>
          <a:ext cx="1307515" cy="40390"/>
        </a:xfrm>
        <a:custGeom>
          <a:avLst/>
          <a:gdLst/>
          <a:ahLst/>
          <a:cxnLst/>
          <a:rect l="0" t="0" r="0" b="0"/>
          <a:pathLst>
            <a:path>
              <a:moveTo>
                <a:pt x="0" y="20195"/>
              </a:moveTo>
              <a:lnTo>
                <a:pt x="1307515" y="20195"/>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3468167" y="2612922"/>
        <a:ext cx="65375" cy="65375"/>
      </dsp:txXfrm>
    </dsp:sp>
    <dsp:sp modelId="{5DBAD19B-6B90-4D9B-9AFF-9F54D49CC873}">
      <dsp:nvSpPr>
        <dsp:cNvPr id="0" name=""/>
        <dsp:cNvSpPr/>
      </dsp:nvSpPr>
      <dsp:spPr>
        <a:xfrm>
          <a:off x="4121713" y="2313744"/>
          <a:ext cx="4320006" cy="1073288"/>
        </a:xfrm>
        <a:prstGeom prst="roundRect">
          <a:avLst>
            <a:gd name="adj" fmla="val 10000"/>
          </a:avLst>
        </a:prstGeom>
        <a:solidFill>
          <a:srgbClr val="D1F6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solidFill>
                <a:schemeClr val="tx1"/>
              </a:solidFill>
              <a:latin typeface="Myriad Pro Cond" panose="020B0506030403020204" pitchFamily="34" charset="0"/>
            </a:rPr>
            <a:t>Sensibiliser et développer la vaccination</a:t>
          </a:r>
        </a:p>
      </dsp:txBody>
      <dsp:txXfrm>
        <a:off x="4153149" y="2345180"/>
        <a:ext cx="4257134" cy="1010416"/>
      </dsp:txXfrm>
    </dsp:sp>
    <dsp:sp modelId="{D54874CE-82E1-4A6D-A8BD-40A53AD253DD}">
      <dsp:nvSpPr>
        <dsp:cNvPr id="0" name=""/>
        <dsp:cNvSpPr/>
      </dsp:nvSpPr>
      <dsp:spPr>
        <a:xfrm rot="3103786">
          <a:off x="2498454" y="3207620"/>
          <a:ext cx="2004801" cy="40390"/>
        </a:xfrm>
        <a:custGeom>
          <a:avLst/>
          <a:gdLst/>
          <a:ahLst/>
          <a:cxnLst/>
          <a:rect l="0" t="0" r="0" b="0"/>
          <a:pathLst>
            <a:path>
              <a:moveTo>
                <a:pt x="0" y="20195"/>
              </a:moveTo>
              <a:lnTo>
                <a:pt x="2004801" y="20195"/>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a:off x="3450735" y="3177695"/>
        <a:ext cx="100240" cy="100240"/>
      </dsp:txXfrm>
    </dsp:sp>
    <dsp:sp modelId="{8BE5512C-07AC-40BE-AA1A-3E2EE21BD665}">
      <dsp:nvSpPr>
        <dsp:cNvPr id="0" name=""/>
        <dsp:cNvSpPr/>
      </dsp:nvSpPr>
      <dsp:spPr>
        <a:xfrm>
          <a:off x="4121713" y="3478154"/>
          <a:ext cx="4320006" cy="1073288"/>
        </a:xfrm>
        <a:prstGeom prst="roundRect">
          <a:avLst>
            <a:gd name="adj" fmla="val 10000"/>
          </a:avLst>
        </a:prstGeom>
        <a:solidFill>
          <a:srgbClr val="D1F6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solidFill>
                <a:schemeClr val="tx1"/>
              </a:solidFill>
              <a:latin typeface="Myriad Pro Cond" panose="020B0506030403020204" pitchFamily="34" charset="0"/>
            </a:rPr>
            <a:t>Améliorer l’accès aux dépistages des cancers</a:t>
          </a:r>
        </a:p>
      </dsp:txBody>
      <dsp:txXfrm>
        <a:off x="4153149" y="3509590"/>
        <a:ext cx="4257134" cy="10104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BFA1A-A63A-4100-ACE7-E683E8C44478}">
      <dsp:nvSpPr>
        <dsp:cNvPr id="0" name=""/>
        <dsp:cNvSpPr/>
      </dsp:nvSpPr>
      <dsp:spPr>
        <a:xfrm>
          <a:off x="0" y="0"/>
          <a:ext cx="4473206" cy="648000"/>
        </a:xfrm>
        <a:prstGeom prst="chevron">
          <a:avLst/>
        </a:prstGeom>
        <a:solidFill>
          <a:srgbClr val="00AFDB"/>
        </a:solidFill>
        <a:ln w="12700" cap="flat" cmpd="sng" algn="ctr">
          <a:solidFill>
            <a:srgbClr val="00AFD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marL="0" lvl="0" indent="0" algn="ctr" defTabSz="1333500">
            <a:lnSpc>
              <a:spcPct val="90000"/>
            </a:lnSpc>
            <a:spcBef>
              <a:spcPct val="0"/>
            </a:spcBef>
            <a:spcAft>
              <a:spcPct val="35000"/>
            </a:spcAft>
            <a:buNone/>
          </a:pPr>
          <a:r>
            <a:rPr lang="fr-FR" sz="3000" kern="1200" dirty="0">
              <a:solidFill>
                <a:schemeClr val="tx1"/>
              </a:solidFill>
              <a:latin typeface="Myriad Pro Cond" panose="020B0506030403020204" pitchFamily="34" charset="0"/>
            </a:rPr>
            <a:t>Objectif général</a:t>
          </a:r>
        </a:p>
      </dsp:txBody>
      <dsp:txXfrm>
        <a:off x="324000" y="0"/>
        <a:ext cx="3825206" cy="648000"/>
      </dsp:txXfrm>
    </dsp:sp>
    <dsp:sp modelId="{678F58D4-1E4F-4057-B44A-8D5C632CFA18}">
      <dsp:nvSpPr>
        <dsp:cNvPr id="0" name=""/>
        <dsp:cNvSpPr/>
      </dsp:nvSpPr>
      <dsp:spPr>
        <a:xfrm>
          <a:off x="4040851" y="0"/>
          <a:ext cx="4473206" cy="648000"/>
        </a:xfrm>
        <a:prstGeom prst="chevron">
          <a:avLst/>
        </a:prstGeom>
        <a:solidFill>
          <a:srgbClr val="D1F6FF"/>
        </a:solidFill>
        <a:ln w="12700" cap="flat" cmpd="sng" algn="ctr">
          <a:solidFill>
            <a:srgbClr val="33FFE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marL="0" lvl="0" indent="0" algn="ctr" defTabSz="1333500">
            <a:lnSpc>
              <a:spcPct val="90000"/>
            </a:lnSpc>
            <a:spcBef>
              <a:spcPct val="0"/>
            </a:spcBef>
            <a:spcAft>
              <a:spcPct val="35000"/>
            </a:spcAft>
            <a:buNone/>
          </a:pPr>
          <a:r>
            <a:rPr lang="fr-FR" sz="3000" kern="1200" dirty="0">
              <a:solidFill>
                <a:schemeClr val="tx1"/>
              </a:solidFill>
              <a:latin typeface="Myriad Pro Cond" panose="020B0506030403020204" pitchFamily="34" charset="0"/>
            </a:rPr>
            <a:t>Objectifs stratégiques </a:t>
          </a:r>
        </a:p>
      </dsp:txBody>
      <dsp:txXfrm>
        <a:off x="4364851" y="0"/>
        <a:ext cx="3825206" cy="648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556C8A-074F-4E6F-B504-5116F7A4B140}">
      <dsp:nvSpPr>
        <dsp:cNvPr id="0" name=""/>
        <dsp:cNvSpPr/>
      </dsp:nvSpPr>
      <dsp:spPr>
        <a:xfrm>
          <a:off x="0" y="906610"/>
          <a:ext cx="2666504" cy="2754035"/>
        </a:xfrm>
        <a:prstGeom prst="roundRect">
          <a:avLst>
            <a:gd name="adj" fmla="val 10000"/>
          </a:avLst>
        </a:prstGeom>
        <a:solidFill>
          <a:srgbClr val="FAB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fr-FR" sz="2800" kern="1200" dirty="0">
              <a:solidFill>
                <a:schemeClr val="tx1"/>
              </a:solidFill>
              <a:latin typeface="Myriad Pro Cond" panose="020B0506030403020204" pitchFamily="34" charset="0"/>
            </a:rPr>
            <a:t>Renforcer </a:t>
          </a:r>
        </a:p>
        <a:p>
          <a:pPr marL="0" lvl="0" indent="0" algn="ctr" defTabSz="1244600">
            <a:lnSpc>
              <a:spcPct val="90000"/>
            </a:lnSpc>
            <a:spcBef>
              <a:spcPct val="0"/>
            </a:spcBef>
            <a:spcAft>
              <a:spcPct val="35000"/>
            </a:spcAft>
            <a:buNone/>
          </a:pPr>
          <a:r>
            <a:rPr lang="fr-FR" sz="2800" kern="1200" dirty="0">
              <a:solidFill>
                <a:schemeClr val="tx1"/>
              </a:solidFill>
              <a:latin typeface="Myriad Pro Cond" panose="020B0506030403020204" pitchFamily="34" charset="0"/>
            </a:rPr>
            <a:t>la prévention </a:t>
          </a:r>
        </a:p>
        <a:p>
          <a:pPr marL="0" lvl="0" indent="0" algn="ctr" defTabSz="1244600">
            <a:lnSpc>
              <a:spcPct val="90000"/>
            </a:lnSpc>
            <a:spcBef>
              <a:spcPct val="0"/>
            </a:spcBef>
            <a:spcAft>
              <a:spcPct val="35000"/>
            </a:spcAft>
            <a:buNone/>
          </a:pPr>
          <a:r>
            <a:rPr lang="fr-FR" sz="2800" kern="1200" dirty="0">
              <a:solidFill>
                <a:schemeClr val="tx1"/>
              </a:solidFill>
              <a:latin typeface="Myriad Pro Cond" panose="020B0506030403020204" pitchFamily="34" charset="0"/>
            </a:rPr>
            <a:t>et </a:t>
          </a:r>
        </a:p>
        <a:p>
          <a:pPr marL="0" lvl="0" indent="0" algn="ctr" defTabSz="1244600">
            <a:lnSpc>
              <a:spcPct val="90000"/>
            </a:lnSpc>
            <a:spcBef>
              <a:spcPct val="0"/>
            </a:spcBef>
            <a:spcAft>
              <a:spcPct val="35000"/>
            </a:spcAft>
            <a:buNone/>
          </a:pPr>
          <a:r>
            <a:rPr lang="fr-FR" sz="2800" kern="1200" dirty="0">
              <a:solidFill>
                <a:schemeClr val="tx1"/>
              </a:solidFill>
              <a:latin typeface="Myriad Pro Cond" panose="020B0506030403020204" pitchFamily="34" charset="0"/>
            </a:rPr>
            <a:t>la promotion de la santé</a:t>
          </a:r>
        </a:p>
      </dsp:txBody>
      <dsp:txXfrm>
        <a:off x="78099" y="984709"/>
        <a:ext cx="2510306" cy="2597837"/>
      </dsp:txXfrm>
    </dsp:sp>
    <dsp:sp modelId="{0C0081AD-A7DC-4E6F-9EA2-663F49DD2563}">
      <dsp:nvSpPr>
        <dsp:cNvPr id="0" name=""/>
        <dsp:cNvSpPr/>
      </dsp:nvSpPr>
      <dsp:spPr>
        <a:xfrm rot="19697657">
          <a:off x="2538861" y="1798570"/>
          <a:ext cx="1710556" cy="71121"/>
        </a:xfrm>
        <a:custGeom>
          <a:avLst/>
          <a:gdLst/>
          <a:ahLst/>
          <a:cxnLst/>
          <a:rect l="0" t="0" r="0" b="0"/>
          <a:pathLst>
            <a:path>
              <a:moveTo>
                <a:pt x="0" y="35560"/>
              </a:moveTo>
              <a:lnTo>
                <a:pt x="1710556" y="3556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fr-FR" sz="400" kern="1200"/>
        </a:p>
      </dsp:txBody>
      <dsp:txXfrm>
        <a:off x="3351375" y="1791367"/>
        <a:ext cx="85527" cy="85527"/>
      </dsp:txXfrm>
    </dsp:sp>
    <dsp:sp modelId="{684F8409-58AE-4675-9BF9-54AFCAE5F140}">
      <dsp:nvSpPr>
        <dsp:cNvPr id="0" name=""/>
        <dsp:cNvSpPr/>
      </dsp:nvSpPr>
      <dsp:spPr>
        <a:xfrm>
          <a:off x="4121774" y="480759"/>
          <a:ext cx="4315787" cy="1807750"/>
        </a:xfrm>
        <a:prstGeom prst="roundRect">
          <a:avLst>
            <a:gd name="adj" fmla="val 10000"/>
          </a:avLst>
        </a:prstGeom>
        <a:solidFill>
          <a:srgbClr val="FFE9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FR" sz="2400" kern="1200" dirty="0">
              <a:solidFill>
                <a:schemeClr val="tx1"/>
              </a:solidFill>
              <a:latin typeface="Myriad Pro Cond" panose="020B0506030403020204" pitchFamily="34" charset="0"/>
            </a:rPr>
            <a:t>Développer un mode de vie favorable à la santé par la promotion d’une alimentation équilibrée et par l’activité physique adaptée</a:t>
          </a:r>
        </a:p>
      </dsp:txBody>
      <dsp:txXfrm>
        <a:off x="4174721" y="533706"/>
        <a:ext cx="4209893" cy="1701856"/>
      </dsp:txXfrm>
    </dsp:sp>
    <dsp:sp modelId="{83744418-DF26-4182-B44E-D1B604FE955D}">
      <dsp:nvSpPr>
        <dsp:cNvPr id="0" name=""/>
        <dsp:cNvSpPr/>
      </dsp:nvSpPr>
      <dsp:spPr>
        <a:xfrm rot="2618273">
          <a:off x="2388723" y="2941903"/>
          <a:ext cx="2010831" cy="71121"/>
        </a:xfrm>
        <a:custGeom>
          <a:avLst/>
          <a:gdLst/>
          <a:ahLst/>
          <a:cxnLst/>
          <a:rect l="0" t="0" r="0" b="0"/>
          <a:pathLst>
            <a:path>
              <a:moveTo>
                <a:pt x="0" y="35560"/>
              </a:moveTo>
              <a:lnTo>
                <a:pt x="2010831" y="3556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fr-FR" sz="400" kern="1200"/>
        </a:p>
      </dsp:txBody>
      <dsp:txXfrm>
        <a:off x="3343868" y="2927193"/>
        <a:ext cx="100541" cy="100541"/>
      </dsp:txXfrm>
    </dsp:sp>
    <dsp:sp modelId="{9B6F7417-639A-4AC6-A669-EE469AC1DEC3}">
      <dsp:nvSpPr>
        <dsp:cNvPr id="0" name=""/>
        <dsp:cNvSpPr/>
      </dsp:nvSpPr>
      <dsp:spPr>
        <a:xfrm>
          <a:off x="4121774" y="2767424"/>
          <a:ext cx="4315787" cy="1807750"/>
        </a:xfrm>
        <a:prstGeom prst="roundRect">
          <a:avLst>
            <a:gd name="adj" fmla="val 10000"/>
          </a:avLst>
        </a:prstGeom>
        <a:solidFill>
          <a:srgbClr val="FFE9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FR" sz="2400" kern="1200" dirty="0">
              <a:solidFill>
                <a:schemeClr val="tx1"/>
              </a:solidFill>
              <a:latin typeface="Myriad Pro Cond" panose="020B0506030403020204" pitchFamily="34" charset="0"/>
            </a:rPr>
            <a:t>Sensibiliser au développement de la culture à l’égalité des individus</a:t>
          </a:r>
        </a:p>
      </dsp:txBody>
      <dsp:txXfrm>
        <a:off x="4174721" y="2820371"/>
        <a:ext cx="4209893" cy="17018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BFA1A-A63A-4100-ACE7-E683E8C44478}">
      <dsp:nvSpPr>
        <dsp:cNvPr id="0" name=""/>
        <dsp:cNvSpPr/>
      </dsp:nvSpPr>
      <dsp:spPr>
        <a:xfrm>
          <a:off x="3899" y="0"/>
          <a:ext cx="4577482" cy="648000"/>
        </a:xfrm>
        <a:prstGeom prst="chevron">
          <a:avLst/>
        </a:prstGeom>
        <a:solidFill>
          <a:srgbClr val="FAB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marL="0" lvl="0" indent="0" algn="ctr" defTabSz="1333500">
            <a:lnSpc>
              <a:spcPct val="90000"/>
            </a:lnSpc>
            <a:spcBef>
              <a:spcPct val="0"/>
            </a:spcBef>
            <a:spcAft>
              <a:spcPct val="35000"/>
            </a:spcAft>
            <a:buNone/>
          </a:pPr>
          <a:r>
            <a:rPr lang="fr-FR" sz="3000" kern="1200" dirty="0">
              <a:solidFill>
                <a:schemeClr val="tx1"/>
              </a:solidFill>
            </a:rPr>
            <a:t>Objectif général</a:t>
          </a:r>
        </a:p>
      </dsp:txBody>
      <dsp:txXfrm>
        <a:off x="327899" y="0"/>
        <a:ext cx="3929482" cy="648000"/>
      </dsp:txXfrm>
    </dsp:sp>
    <dsp:sp modelId="{678F58D4-1E4F-4057-B44A-8D5C632CFA18}">
      <dsp:nvSpPr>
        <dsp:cNvPr id="0" name=""/>
        <dsp:cNvSpPr/>
      </dsp:nvSpPr>
      <dsp:spPr>
        <a:xfrm>
          <a:off x="4127391" y="0"/>
          <a:ext cx="4577482" cy="648000"/>
        </a:xfrm>
        <a:prstGeom prst="chevron">
          <a:avLst/>
        </a:prstGeom>
        <a:solidFill>
          <a:srgbClr val="FFF0C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marL="0" lvl="0" indent="0" algn="ctr" defTabSz="1333500">
            <a:lnSpc>
              <a:spcPct val="90000"/>
            </a:lnSpc>
            <a:spcBef>
              <a:spcPct val="0"/>
            </a:spcBef>
            <a:spcAft>
              <a:spcPct val="35000"/>
            </a:spcAft>
            <a:buNone/>
          </a:pPr>
          <a:r>
            <a:rPr lang="fr-FR" sz="3000" kern="1200" dirty="0">
              <a:solidFill>
                <a:schemeClr val="tx1"/>
              </a:solidFill>
            </a:rPr>
            <a:t>Objectifs stratégiques </a:t>
          </a:r>
        </a:p>
      </dsp:txBody>
      <dsp:txXfrm>
        <a:off x="4451391" y="0"/>
        <a:ext cx="3929482" cy="648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EB7268-8BAE-46D5-BE68-16386226390E}">
      <dsp:nvSpPr>
        <dsp:cNvPr id="0" name=""/>
        <dsp:cNvSpPr/>
      </dsp:nvSpPr>
      <dsp:spPr>
        <a:xfrm>
          <a:off x="0" y="1339032"/>
          <a:ext cx="2877185" cy="3236833"/>
        </a:xfrm>
        <a:prstGeom prst="roundRect">
          <a:avLst>
            <a:gd name="adj" fmla="val 10000"/>
          </a:avLst>
        </a:prstGeom>
        <a:solidFill>
          <a:schemeClr val="accent5"/>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fr-FR" sz="3600" kern="1200" dirty="0">
              <a:latin typeface="Myriad Pro Cond" panose="020B0506030403020204" pitchFamily="34" charset="0"/>
            </a:rPr>
            <a:t>Promouvoir la santé mentale sur le territoire</a:t>
          </a:r>
        </a:p>
      </dsp:txBody>
      <dsp:txXfrm>
        <a:off x="84270" y="1423302"/>
        <a:ext cx="2708645" cy="3068293"/>
      </dsp:txXfrm>
    </dsp:sp>
    <dsp:sp modelId="{8EE9C795-E0B5-4203-82D7-F95C74EE58DC}">
      <dsp:nvSpPr>
        <dsp:cNvPr id="0" name=""/>
        <dsp:cNvSpPr/>
      </dsp:nvSpPr>
      <dsp:spPr>
        <a:xfrm rot="17873026">
          <a:off x="2209802" y="1829089"/>
          <a:ext cx="2507449" cy="40390"/>
        </a:xfrm>
        <a:custGeom>
          <a:avLst/>
          <a:gdLst/>
          <a:ahLst/>
          <a:cxnLst/>
          <a:rect l="0" t="0" r="0" b="0"/>
          <a:pathLst>
            <a:path>
              <a:moveTo>
                <a:pt x="0" y="20195"/>
              </a:moveTo>
              <a:lnTo>
                <a:pt x="2507449" y="20195"/>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fr-FR" sz="900" kern="1200"/>
        </a:p>
      </dsp:txBody>
      <dsp:txXfrm>
        <a:off x="3400840" y="1786598"/>
        <a:ext cx="125372" cy="125372"/>
      </dsp:txXfrm>
    </dsp:sp>
    <dsp:sp modelId="{5CCAF3BD-6B81-4394-8380-224B83AFE858}">
      <dsp:nvSpPr>
        <dsp:cNvPr id="0" name=""/>
        <dsp:cNvSpPr/>
      </dsp:nvSpPr>
      <dsp:spPr>
        <a:xfrm>
          <a:off x="4049867" y="204475"/>
          <a:ext cx="4320006" cy="1073288"/>
        </a:xfrm>
        <a:prstGeom prst="roundRect">
          <a:avLst>
            <a:gd name="adj" fmla="val 10000"/>
          </a:avLst>
        </a:prstGeom>
        <a:solidFill>
          <a:srgbClr val="DBDBD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FR" sz="2400" kern="1200" dirty="0">
              <a:solidFill>
                <a:schemeClr val="tx1"/>
              </a:solidFill>
              <a:latin typeface="Myriad Pro Cond" panose="020B0506030403020204" pitchFamily="34" charset="0"/>
            </a:rPr>
            <a:t>Mettre en œuvre une observation en santé mentale</a:t>
          </a:r>
        </a:p>
      </dsp:txBody>
      <dsp:txXfrm>
        <a:off x="4081303" y="235911"/>
        <a:ext cx="4257134" cy="1010416"/>
      </dsp:txXfrm>
    </dsp:sp>
    <dsp:sp modelId="{D308CAE5-677E-4AD8-8F45-E60EF415BA63}">
      <dsp:nvSpPr>
        <dsp:cNvPr id="0" name=""/>
        <dsp:cNvSpPr/>
      </dsp:nvSpPr>
      <dsp:spPr>
        <a:xfrm rot="19152179">
          <a:off x="2684639" y="2419472"/>
          <a:ext cx="1584928" cy="40390"/>
        </a:xfrm>
        <a:custGeom>
          <a:avLst/>
          <a:gdLst/>
          <a:ahLst/>
          <a:cxnLst/>
          <a:rect l="0" t="0" r="0" b="0"/>
          <a:pathLst>
            <a:path>
              <a:moveTo>
                <a:pt x="0" y="20195"/>
              </a:moveTo>
              <a:lnTo>
                <a:pt x="1584928" y="20195"/>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fr-FR" sz="600" kern="1200"/>
        </a:p>
      </dsp:txBody>
      <dsp:txXfrm>
        <a:off x="3437480" y="2400044"/>
        <a:ext cx="79246" cy="79246"/>
      </dsp:txXfrm>
    </dsp:sp>
    <dsp:sp modelId="{8EA7C6EB-A595-41D9-9E56-F15FD4066C44}">
      <dsp:nvSpPr>
        <dsp:cNvPr id="0" name=""/>
        <dsp:cNvSpPr/>
      </dsp:nvSpPr>
      <dsp:spPr>
        <a:xfrm>
          <a:off x="4077021" y="1385242"/>
          <a:ext cx="4320006" cy="1073288"/>
        </a:xfrm>
        <a:prstGeom prst="roundRect">
          <a:avLst>
            <a:gd name="adj" fmla="val 10000"/>
          </a:avLst>
        </a:prstGeom>
        <a:solidFill>
          <a:srgbClr val="DBDBD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fr-FR" sz="1700" kern="1200" dirty="0">
              <a:solidFill>
                <a:schemeClr val="tx1"/>
              </a:solidFill>
              <a:latin typeface="Myriad Pro Cond" panose="020B0506030403020204" pitchFamily="34" charset="0"/>
            </a:rPr>
            <a:t>Renforcer l’offre de soins et la continuité dans le soin</a:t>
          </a:r>
        </a:p>
      </dsp:txBody>
      <dsp:txXfrm>
        <a:off x="4108457" y="1416678"/>
        <a:ext cx="4257134" cy="1010416"/>
      </dsp:txXfrm>
    </dsp:sp>
    <dsp:sp modelId="{CBC06DE4-8686-4323-A981-984E5E0F2062}">
      <dsp:nvSpPr>
        <dsp:cNvPr id="0" name=""/>
        <dsp:cNvSpPr/>
      </dsp:nvSpPr>
      <dsp:spPr>
        <a:xfrm rot="263283">
          <a:off x="2875404" y="2983738"/>
          <a:ext cx="1215097" cy="40390"/>
        </a:xfrm>
        <a:custGeom>
          <a:avLst/>
          <a:gdLst/>
          <a:ahLst/>
          <a:cxnLst/>
          <a:rect l="0" t="0" r="0" b="0"/>
          <a:pathLst>
            <a:path>
              <a:moveTo>
                <a:pt x="0" y="20195"/>
              </a:moveTo>
              <a:lnTo>
                <a:pt x="1215097" y="20195"/>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3452575" y="2973555"/>
        <a:ext cx="60754" cy="60754"/>
      </dsp:txXfrm>
    </dsp:sp>
    <dsp:sp modelId="{5DBAD19B-6B90-4D9B-9AFF-9F54D49CC873}">
      <dsp:nvSpPr>
        <dsp:cNvPr id="0" name=""/>
        <dsp:cNvSpPr/>
      </dsp:nvSpPr>
      <dsp:spPr>
        <a:xfrm>
          <a:off x="4088720" y="2513773"/>
          <a:ext cx="4320006" cy="1073288"/>
        </a:xfrm>
        <a:prstGeom prst="roundRect">
          <a:avLst>
            <a:gd name="adj" fmla="val 10000"/>
          </a:avLst>
        </a:prstGeom>
        <a:solidFill>
          <a:srgbClr val="DBDBD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fr-FR" sz="1700" kern="1200" dirty="0">
              <a:solidFill>
                <a:schemeClr val="tx1"/>
              </a:solidFill>
              <a:latin typeface="Myriad Pro Cond" panose="020B0506030403020204" pitchFamily="34" charset="0"/>
            </a:rPr>
            <a:t>Lutter contre la stigmatisation, les discriminations et prévenir les violences</a:t>
          </a:r>
        </a:p>
      </dsp:txBody>
      <dsp:txXfrm>
        <a:off x="4120156" y="2545209"/>
        <a:ext cx="4257134" cy="1010416"/>
      </dsp:txXfrm>
    </dsp:sp>
    <dsp:sp modelId="{D54874CE-82E1-4A6D-A8BD-40A53AD253DD}">
      <dsp:nvSpPr>
        <dsp:cNvPr id="0" name=""/>
        <dsp:cNvSpPr/>
      </dsp:nvSpPr>
      <dsp:spPr>
        <a:xfrm rot="2706352">
          <a:off x="2622027" y="3551652"/>
          <a:ext cx="1734579" cy="40390"/>
        </a:xfrm>
        <a:custGeom>
          <a:avLst/>
          <a:gdLst/>
          <a:ahLst/>
          <a:cxnLst/>
          <a:rect l="0" t="0" r="0" b="0"/>
          <a:pathLst>
            <a:path>
              <a:moveTo>
                <a:pt x="0" y="20195"/>
              </a:moveTo>
              <a:lnTo>
                <a:pt x="1734579" y="20195"/>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fr-FR" sz="600" kern="1200"/>
        </a:p>
      </dsp:txBody>
      <dsp:txXfrm>
        <a:off x="3445953" y="3528483"/>
        <a:ext cx="86728" cy="86728"/>
      </dsp:txXfrm>
    </dsp:sp>
    <dsp:sp modelId="{8BE5512C-07AC-40BE-AA1A-3E2EE21BD665}">
      <dsp:nvSpPr>
        <dsp:cNvPr id="0" name=""/>
        <dsp:cNvSpPr/>
      </dsp:nvSpPr>
      <dsp:spPr>
        <a:xfrm>
          <a:off x="4101449" y="3649601"/>
          <a:ext cx="4320006" cy="1073288"/>
        </a:xfrm>
        <a:prstGeom prst="roundRect">
          <a:avLst>
            <a:gd name="adj" fmla="val 10000"/>
          </a:avLst>
        </a:prstGeom>
        <a:solidFill>
          <a:srgbClr val="DBDBD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fr-FR" sz="1700" kern="1200" dirty="0">
              <a:solidFill>
                <a:schemeClr val="tx1"/>
              </a:solidFill>
              <a:latin typeface="Myriad Pro Cond" panose="020B0506030403020204" pitchFamily="34" charset="0"/>
            </a:rPr>
            <a:t>Renforcer la prévention des risques suicidaires</a:t>
          </a:r>
        </a:p>
      </dsp:txBody>
      <dsp:txXfrm>
        <a:off x="4132885" y="3681037"/>
        <a:ext cx="4257134" cy="10104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BFA1A-A63A-4100-ACE7-E683E8C44478}">
      <dsp:nvSpPr>
        <dsp:cNvPr id="0" name=""/>
        <dsp:cNvSpPr/>
      </dsp:nvSpPr>
      <dsp:spPr>
        <a:xfrm>
          <a:off x="0" y="92876"/>
          <a:ext cx="4473206" cy="648001"/>
        </a:xfrm>
        <a:prstGeom prst="chevron">
          <a:avLst/>
        </a:prstGeom>
        <a:solidFill>
          <a:schemeClr val="accent5"/>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marL="0" lvl="0" indent="0" algn="ctr" defTabSz="1333500">
            <a:lnSpc>
              <a:spcPct val="90000"/>
            </a:lnSpc>
            <a:spcBef>
              <a:spcPct val="0"/>
            </a:spcBef>
            <a:spcAft>
              <a:spcPct val="35000"/>
            </a:spcAft>
            <a:buNone/>
          </a:pPr>
          <a:r>
            <a:rPr lang="fr-FR" sz="3000" kern="1200" dirty="0">
              <a:latin typeface="Myriad Pro Cond" panose="020B0506030403020204" pitchFamily="34" charset="0"/>
            </a:rPr>
            <a:t>Objectif général</a:t>
          </a:r>
        </a:p>
      </dsp:txBody>
      <dsp:txXfrm>
        <a:off x="324001" y="92876"/>
        <a:ext cx="3825205" cy="648001"/>
      </dsp:txXfrm>
    </dsp:sp>
    <dsp:sp modelId="{678F58D4-1E4F-4057-B44A-8D5C632CFA18}">
      <dsp:nvSpPr>
        <dsp:cNvPr id="0" name=""/>
        <dsp:cNvSpPr/>
      </dsp:nvSpPr>
      <dsp:spPr>
        <a:xfrm>
          <a:off x="4040851" y="85090"/>
          <a:ext cx="4473206" cy="647996"/>
        </a:xfrm>
        <a:prstGeom prst="chevron">
          <a:avLst/>
        </a:prstGeom>
        <a:solidFill>
          <a:srgbClr val="DBDBD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marL="0" lvl="0" indent="0" algn="ctr" defTabSz="1333500">
            <a:lnSpc>
              <a:spcPct val="90000"/>
            </a:lnSpc>
            <a:spcBef>
              <a:spcPct val="0"/>
            </a:spcBef>
            <a:spcAft>
              <a:spcPct val="35000"/>
            </a:spcAft>
            <a:buNone/>
          </a:pPr>
          <a:r>
            <a:rPr lang="fr-FR" sz="3000" kern="1200" dirty="0">
              <a:solidFill>
                <a:schemeClr val="tx1"/>
              </a:solidFill>
              <a:latin typeface="Myriad Pro Cond" panose="020B0506030403020204" pitchFamily="34" charset="0"/>
            </a:rPr>
            <a:t>Objectifs stratégiques </a:t>
          </a:r>
        </a:p>
      </dsp:txBody>
      <dsp:txXfrm>
        <a:off x="4364849" y="85090"/>
        <a:ext cx="3825210" cy="647996"/>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257A0D6-3491-4D68-8F1B-64A0A29B480F}" type="datetimeFigureOut">
              <a:rPr lang="fr-FR" smtClean="0"/>
              <a:t>26/03/2026</a:t>
            </a:fld>
            <a:endParaRPr lang="fr-FR"/>
          </a:p>
        </p:txBody>
      </p:sp>
      <p:sp>
        <p:nvSpPr>
          <p:cNvPr id="4" name="Espace réservé de l'image des diapositives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0F1B0BE-0F3C-4D87-A3BD-6D6260906717}" type="slidenum">
              <a:rPr lang="fr-FR" smtClean="0"/>
              <a:t>‹N°›</a:t>
            </a:fld>
            <a:endParaRPr lang="fr-FR"/>
          </a:p>
        </p:txBody>
      </p:sp>
    </p:spTree>
    <p:extLst>
      <p:ext uri="{BB962C8B-B14F-4D97-AF65-F5344CB8AC3E}">
        <p14:creationId xmlns:p14="http://schemas.microsoft.com/office/powerpoint/2010/main" val="2919763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8BDAD99-3CB6-4292-B9BD-34063BAE901C}" type="slidenum">
              <a:rPr lang="fr-FR" smtClean="0"/>
              <a:t>9</a:t>
            </a:fld>
            <a:endParaRPr lang="fr-FR"/>
          </a:p>
        </p:txBody>
      </p:sp>
    </p:spTree>
    <p:extLst>
      <p:ext uri="{BB962C8B-B14F-4D97-AF65-F5344CB8AC3E}">
        <p14:creationId xmlns:p14="http://schemas.microsoft.com/office/powerpoint/2010/main" val="3838375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607CA-F95A-DBC9-5F44-C3988FE6B4A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DEBBC30-47BD-91BF-C050-439331168AD4}"/>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EC5FA4F8-451B-6A58-A57E-BBCFFD9AB52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3878723-250E-D8BE-1229-CCE437D40516}"/>
              </a:ext>
            </a:extLst>
          </p:cNvPr>
          <p:cNvSpPr>
            <a:spLocks noGrp="1"/>
          </p:cNvSpPr>
          <p:nvPr>
            <p:ph type="sldNum" sz="quarter" idx="10"/>
          </p:nvPr>
        </p:nvSpPr>
        <p:spPr/>
        <p:txBody>
          <a:bodyPr/>
          <a:lstStyle/>
          <a:p>
            <a:fld id="{78BDAD99-3CB6-4292-B9BD-34063BAE901C}" type="slidenum">
              <a:rPr lang="fr-FR" smtClean="0"/>
              <a:t>20</a:t>
            </a:fld>
            <a:endParaRPr lang="fr-FR"/>
          </a:p>
        </p:txBody>
      </p:sp>
    </p:spTree>
    <p:extLst>
      <p:ext uri="{BB962C8B-B14F-4D97-AF65-F5344CB8AC3E}">
        <p14:creationId xmlns:p14="http://schemas.microsoft.com/office/powerpoint/2010/main" val="2117436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8BDAD99-3CB6-4292-B9BD-34063BAE901C}" type="slidenum">
              <a:rPr lang="fr-FR" smtClean="0"/>
              <a:t>25</a:t>
            </a:fld>
            <a:endParaRPr lang="fr-FR"/>
          </a:p>
        </p:txBody>
      </p:sp>
    </p:spTree>
    <p:extLst>
      <p:ext uri="{BB962C8B-B14F-4D97-AF65-F5344CB8AC3E}">
        <p14:creationId xmlns:p14="http://schemas.microsoft.com/office/powerpoint/2010/main" val="3710414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8BDAD99-3CB6-4292-B9BD-34063BAE901C}" type="slidenum">
              <a:rPr lang="fr-FR" smtClean="0"/>
              <a:t>38</a:t>
            </a:fld>
            <a:endParaRPr lang="fr-FR"/>
          </a:p>
        </p:txBody>
      </p:sp>
    </p:spTree>
    <p:extLst>
      <p:ext uri="{BB962C8B-B14F-4D97-AF65-F5344CB8AC3E}">
        <p14:creationId xmlns:p14="http://schemas.microsoft.com/office/powerpoint/2010/main" val="4038410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0F1B0BE-0F3C-4D87-A3BD-6D6260906717}" type="slidenum">
              <a:rPr lang="fr-FR" smtClean="0"/>
              <a:t>45</a:t>
            </a:fld>
            <a:endParaRPr lang="fr-FR"/>
          </a:p>
        </p:txBody>
      </p:sp>
    </p:spTree>
    <p:extLst>
      <p:ext uri="{BB962C8B-B14F-4D97-AF65-F5344CB8AC3E}">
        <p14:creationId xmlns:p14="http://schemas.microsoft.com/office/powerpoint/2010/main" val="149003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0F1B0BE-0F3C-4D87-A3BD-6D6260906717}" type="slidenum">
              <a:rPr lang="fr-FR" smtClean="0"/>
              <a:t>46</a:t>
            </a:fld>
            <a:endParaRPr lang="fr-FR"/>
          </a:p>
        </p:txBody>
      </p:sp>
    </p:spTree>
    <p:extLst>
      <p:ext uri="{BB962C8B-B14F-4D97-AF65-F5344CB8AC3E}">
        <p14:creationId xmlns:p14="http://schemas.microsoft.com/office/powerpoint/2010/main" val="2609493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8BDAD99-3CB6-4292-B9BD-34063BAE901C}" type="slidenum">
              <a:rPr lang="fr-FR" smtClean="0"/>
              <a:t>47</a:t>
            </a:fld>
            <a:endParaRPr lang="fr-FR"/>
          </a:p>
        </p:txBody>
      </p:sp>
    </p:spTree>
    <p:extLst>
      <p:ext uri="{BB962C8B-B14F-4D97-AF65-F5344CB8AC3E}">
        <p14:creationId xmlns:p14="http://schemas.microsoft.com/office/powerpoint/2010/main" val="2060845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BB487-E6F1-6E97-292A-F46D290A59F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6724309-4FDF-92C0-302C-E730972E40D2}"/>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D7902540-06F6-7E0E-0CDD-396FA12DEAD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C864236-0570-40ED-09A4-9465E17EA9E7}"/>
              </a:ext>
            </a:extLst>
          </p:cNvPr>
          <p:cNvSpPr>
            <a:spLocks noGrp="1"/>
          </p:cNvSpPr>
          <p:nvPr>
            <p:ph type="sldNum" sz="quarter" idx="10"/>
          </p:nvPr>
        </p:nvSpPr>
        <p:spPr/>
        <p:txBody>
          <a:bodyPr/>
          <a:lstStyle/>
          <a:p>
            <a:fld id="{78BDAD99-3CB6-4292-B9BD-34063BAE901C}" type="slidenum">
              <a:rPr lang="fr-FR" smtClean="0"/>
              <a:t>48</a:t>
            </a:fld>
            <a:endParaRPr lang="fr-FR"/>
          </a:p>
        </p:txBody>
      </p:sp>
    </p:spTree>
    <p:extLst>
      <p:ext uri="{BB962C8B-B14F-4D97-AF65-F5344CB8AC3E}">
        <p14:creationId xmlns:p14="http://schemas.microsoft.com/office/powerpoint/2010/main" val="765190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0F1B0BE-0F3C-4D87-A3BD-6D6260906717}" type="slidenum">
              <a:rPr lang="fr-FR" smtClean="0"/>
              <a:t>49</a:t>
            </a:fld>
            <a:endParaRPr lang="fr-FR"/>
          </a:p>
        </p:txBody>
      </p:sp>
    </p:spTree>
    <p:extLst>
      <p:ext uri="{BB962C8B-B14F-4D97-AF65-F5344CB8AC3E}">
        <p14:creationId xmlns:p14="http://schemas.microsoft.com/office/powerpoint/2010/main" val="2138848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0F1B0BE-0F3C-4D87-A3BD-6D6260906717}" type="slidenum">
              <a:rPr lang="fr-FR" smtClean="0"/>
              <a:t>10</a:t>
            </a:fld>
            <a:endParaRPr lang="fr-FR"/>
          </a:p>
        </p:txBody>
      </p:sp>
    </p:spTree>
    <p:extLst>
      <p:ext uri="{BB962C8B-B14F-4D97-AF65-F5344CB8AC3E}">
        <p14:creationId xmlns:p14="http://schemas.microsoft.com/office/powerpoint/2010/main" val="1284888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0F1B0BE-0F3C-4D87-A3BD-6D6260906717}" type="slidenum">
              <a:rPr lang="fr-FR" smtClean="0"/>
              <a:t>11</a:t>
            </a:fld>
            <a:endParaRPr lang="fr-FR"/>
          </a:p>
        </p:txBody>
      </p:sp>
    </p:spTree>
    <p:extLst>
      <p:ext uri="{BB962C8B-B14F-4D97-AF65-F5344CB8AC3E}">
        <p14:creationId xmlns:p14="http://schemas.microsoft.com/office/powerpoint/2010/main" val="1644717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13356-D056-A785-9F86-2F3886B569F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04842E6-0030-3CE8-2FE7-1095543FF669}"/>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3BECB95C-B3C0-8D72-9351-66AFAEF8FB8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E11CBB7-43CC-B4AA-68C2-C80801D0A6DC}"/>
              </a:ext>
            </a:extLst>
          </p:cNvPr>
          <p:cNvSpPr>
            <a:spLocks noGrp="1"/>
          </p:cNvSpPr>
          <p:nvPr>
            <p:ph type="sldNum" sz="quarter" idx="10"/>
          </p:nvPr>
        </p:nvSpPr>
        <p:spPr/>
        <p:txBody>
          <a:bodyPr/>
          <a:lstStyle/>
          <a:p>
            <a:fld id="{78BDAD99-3CB6-4292-B9BD-34063BAE901C}" type="slidenum">
              <a:rPr lang="fr-FR" smtClean="0"/>
              <a:t>12</a:t>
            </a:fld>
            <a:endParaRPr lang="fr-FR"/>
          </a:p>
        </p:txBody>
      </p:sp>
    </p:spTree>
    <p:extLst>
      <p:ext uri="{BB962C8B-B14F-4D97-AF65-F5344CB8AC3E}">
        <p14:creationId xmlns:p14="http://schemas.microsoft.com/office/powerpoint/2010/main" val="1192641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0F1B0BE-0F3C-4D87-A3BD-6D6260906717}" type="slidenum">
              <a:rPr lang="fr-FR" smtClean="0"/>
              <a:t>13</a:t>
            </a:fld>
            <a:endParaRPr lang="fr-FR"/>
          </a:p>
        </p:txBody>
      </p:sp>
    </p:spTree>
    <p:extLst>
      <p:ext uri="{BB962C8B-B14F-4D97-AF65-F5344CB8AC3E}">
        <p14:creationId xmlns:p14="http://schemas.microsoft.com/office/powerpoint/2010/main" val="1398156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DD5D1-91CD-6605-ED0D-3BDD36DD3B0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CE905DB-E3A1-B0B9-40ED-4891717C7EA0}"/>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1C470386-C3B6-D7A1-875B-678C3374AC1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4453B284-0EE4-78C2-33A9-A1E7D732EC09}"/>
              </a:ext>
            </a:extLst>
          </p:cNvPr>
          <p:cNvSpPr>
            <a:spLocks noGrp="1"/>
          </p:cNvSpPr>
          <p:nvPr>
            <p:ph type="sldNum" sz="quarter" idx="10"/>
          </p:nvPr>
        </p:nvSpPr>
        <p:spPr/>
        <p:txBody>
          <a:bodyPr/>
          <a:lstStyle/>
          <a:p>
            <a:fld id="{78BDAD99-3CB6-4292-B9BD-34063BAE901C}" type="slidenum">
              <a:rPr lang="fr-FR" smtClean="0"/>
              <a:t>14</a:t>
            </a:fld>
            <a:endParaRPr lang="fr-FR"/>
          </a:p>
        </p:txBody>
      </p:sp>
    </p:spTree>
    <p:extLst>
      <p:ext uri="{BB962C8B-B14F-4D97-AF65-F5344CB8AC3E}">
        <p14:creationId xmlns:p14="http://schemas.microsoft.com/office/powerpoint/2010/main" val="1291919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0F1B0BE-0F3C-4D87-A3BD-6D6260906717}" type="slidenum">
              <a:rPr lang="fr-FR" smtClean="0"/>
              <a:t>15</a:t>
            </a:fld>
            <a:endParaRPr lang="fr-FR"/>
          </a:p>
        </p:txBody>
      </p:sp>
    </p:spTree>
    <p:extLst>
      <p:ext uri="{BB962C8B-B14F-4D97-AF65-F5344CB8AC3E}">
        <p14:creationId xmlns:p14="http://schemas.microsoft.com/office/powerpoint/2010/main" val="3662393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8BDAD99-3CB6-4292-B9BD-34063BAE901C}" type="slidenum">
              <a:rPr lang="fr-FR" smtClean="0"/>
              <a:t>16</a:t>
            </a:fld>
            <a:endParaRPr lang="fr-FR"/>
          </a:p>
        </p:txBody>
      </p:sp>
    </p:spTree>
    <p:extLst>
      <p:ext uri="{BB962C8B-B14F-4D97-AF65-F5344CB8AC3E}">
        <p14:creationId xmlns:p14="http://schemas.microsoft.com/office/powerpoint/2010/main" val="3598997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55BE8-7C82-1C82-5A06-80106DF91E3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B403009-120C-E544-EA7A-B99B67A8A530}"/>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41D126B9-D164-23A4-E833-DA86FB7491E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3C7018E-7DC4-F37D-7CC9-377B7BCFFC83}"/>
              </a:ext>
            </a:extLst>
          </p:cNvPr>
          <p:cNvSpPr>
            <a:spLocks noGrp="1"/>
          </p:cNvSpPr>
          <p:nvPr>
            <p:ph type="sldNum" sz="quarter" idx="10"/>
          </p:nvPr>
        </p:nvSpPr>
        <p:spPr/>
        <p:txBody>
          <a:bodyPr/>
          <a:lstStyle/>
          <a:p>
            <a:fld id="{78BDAD99-3CB6-4292-B9BD-34063BAE901C}" type="slidenum">
              <a:rPr lang="fr-FR" smtClean="0"/>
              <a:t>17</a:t>
            </a:fld>
            <a:endParaRPr lang="fr-FR"/>
          </a:p>
        </p:txBody>
      </p:sp>
    </p:spTree>
    <p:extLst>
      <p:ext uri="{BB962C8B-B14F-4D97-AF65-F5344CB8AC3E}">
        <p14:creationId xmlns:p14="http://schemas.microsoft.com/office/powerpoint/2010/main" val="1644328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352924" y="1760538"/>
            <a:ext cx="4019551" cy="2387600"/>
          </a:xfrm>
        </p:spPr>
        <p:txBody>
          <a:bodyPr anchor="b"/>
          <a:lstStyle>
            <a:lvl1pPr algn="l">
              <a:defRPr sz="6000" b="1" baseline="0">
                <a:solidFill>
                  <a:srgbClr val="C80064"/>
                </a:solidFill>
                <a:latin typeface="Myriad Pro Cond" panose="020B0506030403020204" pitchFamily="34" charset="0"/>
              </a:defRPr>
            </a:lvl1pPr>
          </a:lstStyle>
          <a:p>
            <a:r>
              <a:rPr lang="fr-FR"/>
              <a:t>Modifiez le style du titre</a:t>
            </a:r>
            <a:endParaRPr lang="en-US" dirty="0"/>
          </a:p>
        </p:txBody>
      </p:sp>
      <p:sp>
        <p:nvSpPr>
          <p:cNvPr id="3" name="Subtitle 2"/>
          <p:cNvSpPr>
            <a:spLocks noGrp="1"/>
          </p:cNvSpPr>
          <p:nvPr>
            <p:ph type="subTitle" idx="1"/>
          </p:nvPr>
        </p:nvSpPr>
        <p:spPr>
          <a:xfrm>
            <a:off x="4352924" y="4259263"/>
            <a:ext cx="3952876" cy="1655762"/>
          </a:xfrm>
        </p:spPr>
        <p:txBody>
          <a:bodyPr/>
          <a:lstStyle>
            <a:lvl1pPr marL="0" indent="0" algn="l">
              <a:buNone/>
              <a:defRPr sz="2400">
                <a:solidFill>
                  <a:srgbClr val="C80064"/>
                </a:solidFill>
                <a:latin typeface="Myriad Pro Cond" panose="020B0506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CCBD73B8-5396-4BF1-AC60-3473D35ABBCE}" type="datetimeFigureOut">
              <a:rPr lang="fr-FR" smtClean="0"/>
              <a:t>26/03/2026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165967A-F870-4BCA-B291-5DBD54236395}" type="slidenum">
              <a:rPr lang="fr-FR" smtClean="0"/>
              <a:t>‹N°›</a:t>
            </a:fld>
            <a:endParaRPr lang="fr-FR"/>
          </a:p>
        </p:txBody>
      </p:sp>
    </p:spTree>
    <p:extLst>
      <p:ext uri="{BB962C8B-B14F-4D97-AF65-F5344CB8AC3E}">
        <p14:creationId xmlns:p14="http://schemas.microsoft.com/office/powerpoint/2010/main" val="1405919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62000" y="469901"/>
            <a:ext cx="7886700" cy="1325563"/>
          </a:xfrm>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762000" y="1825625"/>
            <a:ext cx="7886700" cy="43513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CBD73B8-5396-4BF1-AC60-3473D35ABBCE}" type="datetimeFigureOut">
              <a:rPr lang="fr-FR" smtClean="0"/>
              <a:t>26/03/2026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165967A-F870-4BCA-B291-5DBD54236395}" type="slidenum">
              <a:rPr lang="fr-FR" smtClean="0"/>
              <a:t>‹N°›</a:t>
            </a:fld>
            <a:endParaRPr lang="fr-FR"/>
          </a:p>
        </p:txBody>
      </p:sp>
    </p:spTree>
    <p:extLst>
      <p:ext uri="{BB962C8B-B14F-4D97-AF65-F5344CB8AC3E}">
        <p14:creationId xmlns:p14="http://schemas.microsoft.com/office/powerpoint/2010/main" val="2252365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1666875"/>
            <a:ext cx="1971675" cy="451008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723900" y="1171575"/>
            <a:ext cx="5800725" cy="500538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CBD73B8-5396-4BF1-AC60-3473D35ABBCE}" type="datetimeFigureOut">
              <a:rPr lang="fr-FR" smtClean="0"/>
              <a:t>26/03/2026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165967A-F870-4BCA-B291-5DBD54236395}" type="slidenum">
              <a:rPr lang="fr-FR" smtClean="0"/>
              <a:t>‹N°›</a:t>
            </a:fld>
            <a:endParaRPr lang="fr-FR"/>
          </a:p>
        </p:txBody>
      </p:sp>
    </p:spTree>
    <p:extLst>
      <p:ext uri="{BB962C8B-B14F-4D97-AF65-F5344CB8AC3E}">
        <p14:creationId xmlns:p14="http://schemas.microsoft.com/office/powerpoint/2010/main" val="2757027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Espace réservé de la date 2"/>
          <p:cNvSpPr>
            <a:spLocks noGrp="1"/>
          </p:cNvSpPr>
          <p:nvPr>
            <p:ph type="dt" sz="half" idx="10"/>
          </p:nvPr>
        </p:nvSpPr>
        <p:spPr/>
        <p:txBody>
          <a:bodyPr/>
          <a:lstStyle/>
          <a:p>
            <a:fld id="{CCBD73B8-5396-4BF1-AC60-3473D35ABBCE}" type="datetimeFigureOut">
              <a:rPr lang="fr-FR" smtClean="0"/>
              <a:t>26/03/2026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E165967A-F870-4BCA-B291-5DBD54236395}" type="slidenum">
              <a:rPr lang="fr-FR" smtClean="0"/>
              <a:t>‹N°›</a:t>
            </a:fld>
            <a:endParaRPr lang="fr-FR"/>
          </a:p>
        </p:txBody>
      </p:sp>
    </p:spTree>
    <p:extLst>
      <p:ext uri="{BB962C8B-B14F-4D97-AF65-F5344CB8AC3E}">
        <p14:creationId xmlns:p14="http://schemas.microsoft.com/office/powerpoint/2010/main" val="1568778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28650" y="593726"/>
            <a:ext cx="7886700" cy="1325563"/>
          </a:xfrm>
        </p:spPr>
        <p:txBody>
          <a:bodyPr/>
          <a:lstStyle>
            <a:lvl1pPr>
              <a:defRPr>
                <a:latin typeface="Myriad Pro Cond" panose="020B0506030403020204" pitchFamily="34" charset="0"/>
              </a:defRPr>
            </a:lvl1pPr>
          </a:lstStyle>
          <a:p>
            <a:r>
              <a:rPr lang="fr-FR"/>
              <a:t>Modifiez le style du titre</a:t>
            </a:r>
            <a:endParaRPr lang="en-US" dirty="0"/>
          </a:p>
        </p:txBody>
      </p:sp>
      <p:sp>
        <p:nvSpPr>
          <p:cNvPr id="3" name="Content Placeholder 2"/>
          <p:cNvSpPr>
            <a:spLocks noGrp="1"/>
          </p:cNvSpPr>
          <p:nvPr>
            <p:ph idx="1"/>
          </p:nvPr>
        </p:nvSpPr>
        <p:spPr>
          <a:xfrm>
            <a:off x="628650" y="1978025"/>
            <a:ext cx="7886700" cy="4089400"/>
          </a:xfrm>
        </p:spPr>
        <p:txBody>
          <a:bodyPr/>
          <a:lstStyle>
            <a:lvl1pPr>
              <a:defRPr>
                <a:latin typeface="Myriad Pro Cond" panose="020B0506030403020204" pitchFamily="34" charset="0"/>
              </a:defRPr>
            </a:lvl1pPr>
            <a:lvl2pPr>
              <a:defRPr>
                <a:latin typeface="Myriad Pro Cond" panose="020B0506030403020204" pitchFamily="34" charset="0"/>
              </a:defRPr>
            </a:lvl2pPr>
            <a:lvl3pPr>
              <a:defRPr>
                <a:latin typeface="Myriad Pro Cond" panose="020B0506030403020204" pitchFamily="34" charset="0"/>
              </a:defRPr>
            </a:lvl3pPr>
            <a:lvl4pPr>
              <a:defRPr>
                <a:latin typeface="Myriad Pro Cond" panose="020B0506030403020204" pitchFamily="34" charset="0"/>
              </a:defRPr>
            </a:lvl4pPr>
            <a:lvl5pPr>
              <a:defRPr>
                <a:latin typeface="Myriad Pro Cond" panose="020B0506030403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CBD73B8-5396-4BF1-AC60-3473D35ABBCE}" type="datetimeFigureOut">
              <a:rPr lang="fr-FR" smtClean="0"/>
              <a:t>26/03/2026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165967A-F870-4BCA-B291-5DBD54236395}" type="slidenum">
              <a:rPr lang="fr-FR" smtClean="0"/>
              <a:t>‹N°›</a:t>
            </a:fld>
            <a:endParaRPr lang="fr-FR"/>
          </a:p>
        </p:txBody>
      </p:sp>
    </p:spTree>
    <p:extLst>
      <p:ext uri="{BB962C8B-B14F-4D97-AF65-F5344CB8AC3E}">
        <p14:creationId xmlns:p14="http://schemas.microsoft.com/office/powerpoint/2010/main" val="3886552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23888" y="1709739"/>
            <a:ext cx="7886700" cy="2852737"/>
          </a:xfrm>
        </p:spPr>
        <p:txBody>
          <a:bodyPr anchor="b"/>
          <a:lstStyle>
            <a:lvl1pPr>
              <a:defRPr sz="6000">
                <a:latin typeface="Myriad Pro Cond" panose="020B0506030403020204" pitchFamily="34" charset="0"/>
              </a:defRPr>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Myriad Pro Cond" panose="020B0506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CCBD73B8-5396-4BF1-AC60-3473D35ABBCE}" type="datetimeFigureOut">
              <a:rPr lang="fr-FR" smtClean="0"/>
              <a:t>26/03/2026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165967A-F870-4BCA-B291-5DBD54236395}" type="slidenum">
              <a:rPr lang="fr-FR" smtClean="0"/>
              <a:t>‹N°›</a:t>
            </a:fld>
            <a:endParaRPr lang="fr-FR"/>
          </a:p>
        </p:txBody>
      </p:sp>
    </p:spTree>
    <p:extLst>
      <p:ext uri="{BB962C8B-B14F-4D97-AF65-F5344CB8AC3E}">
        <p14:creationId xmlns:p14="http://schemas.microsoft.com/office/powerpoint/2010/main" val="1412447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28650" y="555626"/>
            <a:ext cx="7886700" cy="1325563"/>
          </a:xfrm>
        </p:spPr>
        <p:txBody>
          <a:bodyPr/>
          <a:lstStyle>
            <a:lvl1pPr>
              <a:defRPr>
                <a:latin typeface="Myriad Pro Cond" panose="020B0506030403020204" pitchFamily="34" charset="0"/>
              </a:defRPr>
            </a:lvl1pPr>
          </a:lstStyle>
          <a:p>
            <a:r>
              <a:rPr lang="fr-FR"/>
              <a:t>Modifiez le style du titre</a:t>
            </a:r>
            <a:endParaRPr lang="en-US" dirty="0"/>
          </a:p>
        </p:txBody>
      </p:sp>
      <p:sp>
        <p:nvSpPr>
          <p:cNvPr id="3" name="Content Placeholder 2"/>
          <p:cNvSpPr>
            <a:spLocks noGrp="1"/>
          </p:cNvSpPr>
          <p:nvPr>
            <p:ph sz="half" idx="1"/>
          </p:nvPr>
        </p:nvSpPr>
        <p:spPr>
          <a:xfrm>
            <a:off x="628650" y="1939925"/>
            <a:ext cx="3886200" cy="4351338"/>
          </a:xfrm>
        </p:spPr>
        <p:txBody>
          <a:bodyPr/>
          <a:lstStyle>
            <a:lvl1pPr>
              <a:defRPr>
                <a:latin typeface="Myriad Pro Cond" panose="020B0506030403020204" pitchFamily="34" charset="0"/>
              </a:defRPr>
            </a:lvl1pPr>
            <a:lvl2pPr>
              <a:defRPr>
                <a:latin typeface="Myriad Pro Cond" panose="020B0506030403020204" pitchFamily="34" charset="0"/>
              </a:defRPr>
            </a:lvl2pPr>
            <a:lvl3pPr>
              <a:defRPr>
                <a:latin typeface="Myriad Pro Cond" panose="020B0506030403020204" pitchFamily="34" charset="0"/>
              </a:defRPr>
            </a:lvl3pPr>
            <a:lvl4pPr>
              <a:defRPr>
                <a:latin typeface="Myriad Pro Cond" panose="020B0506030403020204" pitchFamily="34" charset="0"/>
              </a:defRPr>
            </a:lvl4pPr>
            <a:lvl5pPr>
              <a:defRPr>
                <a:latin typeface="Myriad Pro Cond" panose="020B0506030403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949450"/>
            <a:ext cx="3886200" cy="4351338"/>
          </a:xfrm>
        </p:spPr>
        <p:txBody>
          <a:bodyPr/>
          <a:lstStyle>
            <a:lvl1pPr>
              <a:defRPr>
                <a:latin typeface="Myriad Pro Cond" panose="020B0506030403020204" pitchFamily="34" charset="0"/>
              </a:defRPr>
            </a:lvl1pPr>
            <a:lvl2pPr>
              <a:defRPr>
                <a:latin typeface="Myriad Pro Cond" panose="020B0506030403020204" pitchFamily="34" charset="0"/>
              </a:defRPr>
            </a:lvl2pPr>
            <a:lvl3pPr>
              <a:defRPr>
                <a:latin typeface="Myriad Pro Cond" panose="020B0506030403020204" pitchFamily="34" charset="0"/>
              </a:defRPr>
            </a:lvl3pPr>
            <a:lvl4pPr>
              <a:defRPr>
                <a:latin typeface="Myriad Pro Cond" panose="020B0506030403020204" pitchFamily="34" charset="0"/>
              </a:defRPr>
            </a:lvl4pPr>
            <a:lvl5pPr>
              <a:defRPr>
                <a:latin typeface="Myriad Pro Cond" panose="020B0506030403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CBD73B8-5396-4BF1-AC60-3473D35ABBCE}" type="datetimeFigureOut">
              <a:rPr lang="fr-FR" smtClean="0"/>
              <a:t>26/03/2026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165967A-F870-4BCA-B291-5DBD54236395}" type="slidenum">
              <a:rPr lang="fr-FR" smtClean="0"/>
              <a:t>‹N°›</a:t>
            </a:fld>
            <a:endParaRPr lang="fr-FR"/>
          </a:p>
        </p:txBody>
      </p:sp>
    </p:spTree>
    <p:extLst>
      <p:ext uri="{BB962C8B-B14F-4D97-AF65-F5344CB8AC3E}">
        <p14:creationId xmlns:p14="http://schemas.microsoft.com/office/powerpoint/2010/main" val="359555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29841" y="527051"/>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843088"/>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667000"/>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843088"/>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667000"/>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CBD73B8-5396-4BF1-AC60-3473D35ABBCE}" type="datetimeFigureOut">
              <a:rPr lang="fr-FR" smtClean="0"/>
              <a:t>26/03/2026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E165967A-F870-4BCA-B291-5DBD54236395}" type="slidenum">
              <a:rPr lang="fr-FR" smtClean="0"/>
              <a:t>‹N°›</a:t>
            </a:fld>
            <a:endParaRPr lang="fr-FR"/>
          </a:p>
        </p:txBody>
      </p:sp>
    </p:spTree>
    <p:extLst>
      <p:ext uri="{BB962C8B-B14F-4D97-AF65-F5344CB8AC3E}">
        <p14:creationId xmlns:p14="http://schemas.microsoft.com/office/powerpoint/2010/main" val="3110613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800" y="679451"/>
            <a:ext cx="7886700" cy="1325563"/>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CBD73B8-5396-4BF1-AC60-3473D35ABBCE}" type="datetimeFigureOut">
              <a:rPr lang="fr-FR" smtClean="0"/>
              <a:t>26/03/2026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E165967A-F870-4BCA-B291-5DBD54236395}" type="slidenum">
              <a:rPr lang="fr-FR" smtClean="0"/>
              <a:t>‹N°›</a:t>
            </a:fld>
            <a:endParaRPr lang="fr-FR"/>
          </a:p>
        </p:txBody>
      </p:sp>
    </p:spTree>
    <p:extLst>
      <p:ext uri="{BB962C8B-B14F-4D97-AF65-F5344CB8AC3E}">
        <p14:creationId xmlns:p14="http://schemas.microsoft.com/office/powerpoint/2010/main" val="1284106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CCBD73B8-5396-4BF1-AC60-3473D35ABBCE}" type="datetimeFigureOut">
              <a:rPr lang="fr-FR" smtClean="0"/>
              <a:t>26/03/2026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E165967A-F870-4BCA-B291-5DBD54236395}" type="slidenum">
              <a:rPr lang="fr-FR" smtClean="0"/>
              <a:t>‹N°›</a:t>
            </a:fld>
            <a:endParaRPr lang="fr-FR"/>
          </a:p>
        </p:txBody>
      </p:sp>
    </p:spTree>
    <p:extLst>
      <p:ext uri="{BB962C8B-B14F-4D97-AF65-F5344CB8AC3E}">
        <p14:creationId xmlns:p14="http://schemas.microsoft.com/office/powerpoint/2010/main" val="300037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944166" y="952499"/>
            <a:ext cx="2949178" cy="1323975"/>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4039791" y="1714500"/>
            <a:ext cx="4629150" cy="438467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963216" y="230505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CBD73B8-5396-4BF1-AC60-3473D35ABBCE}" type="datetimeFigureOut">
              <a:rPr lang="fr-FR" smtClean="0"/>
              <a:t>26/03/2026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165967A-F870-4BCA-B291-5DBD54236395}" type="slidenum">
              <a:rPr lang="fr-FR" smtClean="0"/>
              <a:t>‹N°›</a:t>
            </a:fld>
            <a:endParaRPr lang="fr-FR"/>
          </a:p>
        </p:txBody>
      </p:sp>
    </p:spTree>
    <p:extLst>
      <p:ext uri="{BB962C8B-B14F-4D97-AF65-F5344CB8AC3E}">
        <p14:creationId xmlns:p14="http://schemas.microsoft.com/office/powerpoint/2010/main" val="3799579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82241" y="962025"/>
            <a:ext cx="2949178" cy="12954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4208860" y="1808162"/>
            <a:ext cx="4629150" cy="4060826"/>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782241" y="2276475"/>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CBD73B8-5396-4BF1-AC60-3473D35ABBCE}" type="datetimeFigureOut">
              <a:rPr lang="fr-FR" smtClean="0"/>
              <a:t>26/03/2026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165967A-F870-4BCA-B291-5DBD54236395}" type="slidenum">
              <a:rPr lang="fr-FR" smtClean="0"/>
              <a:t>‹N°›</a:t>
            </a:fld>
            <a:endParaRPr lang="fr-FR"/>
          </a:p>
        </p:txBody>
      </p:sp>
    </p:spTree>
    <p:extLst>
      <p:ext uri="{BB962C8B-B14F-4D97-AF65-F5344CB8AC3E}">
        <p14:creationId xmlns:p14="http://schemas.microsoft.com/office/powerpoint/2010/main" val="1821031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733425" y="479426"/>
            <a:ext cx="6391275"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762000" y="1825625"/>
            <a:ext cx="78867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BD73B8-5396-4BF1-AC60-3473D35ABBCE}" type="datetimeFigureOut">
              <a:rPr lang="fr-FR" smtClean="0"/>
              <a:t>26/03/2026</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5967A-F870-4BCA-B291-5DBD54236395}" type="slidenum">
              <a:rPr lang="fr-FR" smtClean="0"/>
              <a:t>‹N°›</a:t>
            </a:fld>
            <a:endParaRPr lang="fr-FR"/>
          </a:p>
        </p:txBody>
      </p:sp>
    </p:spTree>
    <p:extLst>
      <p:ext uri="{BB962C8B-B14F-4D97-AF65-F5344CB8AC3E}">
        <p14:creationId xmlns:p14="http://schemas.microsoft.com/office/powerpoint/2010/main" val="1035707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16.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8" Type="http://schemas.openxmlformats.org/officeDocument/2006/relationships/audio" Target="../media/media4.m4a"/><Relationship Id="rId13" Type="http://schemas.microsoft.com/office/2007/relationships/media" Target="../media/media7.m4a"/><Relationship Id="rId18" Type="http://schemas.openxmlformats.org/officeDocument/2006/relationships/audio" Target="../media/media9.m4a"/><Relationship Id="rId3" Type="http://schemas.microsoft.com/office/2007/relationships/media" Target="../media/media2.m4a"/><Relationship Id="rId21" Type="http://schemas.openxmlformats.org/officeDocument/2006/relationships/slideLayout" Target="../slideLayouts/slideLayout2.xml"/><Relationship Id="rId7" Type="http://schemas.microsoft.com/office/2007/relationships/media" Target="../media/media4.m4a"/><Relationship Id="rId12" Type="http://schemas.openxmlformats.org/officeDocument/2006/relationships/audio" Target="../media/media6.m4a"/><Relationship Id="rId17" Type="http://schemas.microsoft.com/office/2007/relationships/media" Target="../media/media9.m4a"/><Relationship Id="rId2" Type="http://schemas.openxmlformats.org/officeDocument/2006/relationships/audio" Target="../media/media1.m4a"/><Relationship Id="rId16" Type="http://schemas.openxmlformats.org/officeDocument/2006/relationships/audio" Target="../media/media8.m4a"/><Relationship Id="rId20" Type="http://schemas.openxmlformats.org/officeDocument/2006/relationships/audio" Target="../media/media10.m4a"/><Relationship Id="rId1" Type="http://schemas.microsoft.com/office/2007/relationships/media" Target="../media/media1.m4a"/><Relationship Id="rId6" Type="http://schemas.openxmlformats.org/officeDocument/2006/relationships/audio" Target="../media/media3.m4a"/><Relationship Id="rId11" Type="http://schemas.microsoft.com/office/2007/relationships/media" Target="../media/media6.m4a"/><Relationship Id="rId5" Type="http://schemas.microsoft.com/office/2007/relationships/media" Target="../media/media3.m4a"/><Relationship Id="rId15" Type="http://schemas.microsoft.com/office/2007/relationships/media" Target="../media/media8.m4a"/><Relationship Id="rId23" Type="http://schemas.openxmlformats.org/officeDocument/2006/relationships/image" Target="../media/image52.jpeg"/><Relationship Id="rId10" Type="http://schemas.openxmlformats.org/officeDocument/2006/relationships/audio" Target="../media/media5.m4a"/><Relationship Id="rId19" Type="http://schemas.microsoft.com/office/2007/relationships/media" Target="../media/media10.m4a"/><Relationship Id="rId4" Type="http://schemas.openxmlformats.org/officeDocument/2006/relationships/audio" Target="../media/media2.m4a"/><Relationship Id="rId9" Type="http://schemas.microsoft.com/office/2007/relationships/media" Target="../media/media5.m4a"/><Relationship Id="rId14" Type="http://schemas.openxmlformats.org/officeDocument/2006/relationships/audio" Target="../media/media7.m4a"/><Relationship Id="rId22"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emf"/><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2.jpe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76.png"/><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483078" y="1690125"/>
            <a:ext cx="5800143" cy="1655763"/>
          </a:xfrm>
        </p:spPr>
        <p:txBody>
          <a:bodyPr anchor="ctr">
            <a:normAutofit fontScale="90000"/>
          </a:bodyPr>
          <a:lstStyle/>
          <a:p>
            <a:pPr algn="ctr"/>
            <a:r>
              <a:rPr lang="fr-FR" sz="4400" dirty="0"/>
              <a:t>Compte-rendu</a:t>
            </a:r>
            <a:br>
              <a:rPr lang="fr-FR" sz="4400" dirty="0"/>
            </a:br>
            <a:r>
              <a:rPr lang="fr-FR" sz="4400" dirty="0"/>
              <a:t>Assemblée plénière 2026</a:t>
            </a:r>
          </a:p>
        </p:txBody>
      </p:sp>
      <p:sp>
        <p:nvSpPr>
          <p:cNvPr id="3" name="Sous-titre 2"/>
          <p:cNvSpPr>
            <a:spLocks noGrp="1"/>
          </p:cNvSpPr>
          <p:nvPr>
            <p:ph type="subTitle" idx="1"/>
          </p:nvPr>
        </p:nvSpPr>
        <p:spPr>
          <a:xfrm>
            <a:off x="4572000" y="4167420"/>
            <a:ext cx="3952876" cy="1655762"/>
          </a:xfrm>
        </p:spPr>
        <p:txBody>
          <a:bodyPr>
            <a:normAutofit lnSpcReduction="10000"/>
          </a:bodyPr>
          <a:lstStyle/>
          <a:p>
            <a:r>
              <a:rPr lang="fr-FR" dirty="0"/>
              <a:t>Jeudi 29 janvier 2026</a:t>
            </a:r>
          </a:p>
          <a:p>
            <a:endParaRPr lang="fr-FR" dirty="0"/>
          </a:p>
          <a:p>
            <a:r>
              <a:rPr lang="fr-FR" dirty="0"/>
              <a:t>Contrat local de santé 2023-2027</a:t>
            </a:r>
          </a:p>
        </p:txBody>
      </p:sp>
    </p:spTree>
    <p:extLst>
      <p:ext uri="{BB962C8B-B14F-4D97-AF65-F5344CB8AC3E}">
        <p14:creationId xmlns:p14="http://schemas.microsoft.com/office/powerpoint/2010/main" val="1402856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D3320C2F-29A9-132B-09B6-2901EA0A61B1}"/>
              </a:ext>
            </a:extLst>
          </p:cNvPr>
          <p:cNvSpPr txBox="1">
            <a:spLocks/>
          </p:cNvSpPr>
          <p:nvPr/>
        </p:nvSpPr>
        <p:spPr>
          <a:xfrm>
            <a:off x="637213" y="507407"/>
            <a:ext cx="6378575" cy="1293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b="1" dirty="0">
                <a:solidFill>
                  <a:srgbClr val="C80064"/>
                </a:solidFill>
                <a:latin typeface="Myriad Pro Cond" panose="020B0506030403020204" pitchFamily="34" charset="0"/>
              </a:rPr>
              <a:t>AXE A / Parcours de Santé</a:t>
            </a:r>
          </a:p>
        </p:txBody>
      </p:sp>
      <p:graphicFrame>
        <p:nvGraphicFramePr>
          <p:cNvPr id="12" name="Tableau 11">
            <a:extLst>
              <a:ext uri="{FF2B5EF4-FFF2-40B4-BE49-F238E27FC236}">
                <a16:creationId xmlns:a16="http://schemas.microsoft.com/office/drawing/2014/main" id="{E9B4BE47-D304-60FF-F755-A987FE9FA2C3}"/>
              </a:ext>
            </a:extLst>
          </p:cNvPr>
          <p:cNvGraphicFramePr>
            <a:graphicFrameLocks noGrp="1"/>
          </p:cNvGraphicFramePr>
          <p:nvPr>
            <p:extLst>
              <p:ext uri="{D42A27DB-BD31-4B8C-83A1-F6EECF244321}">
                <p14:modId xmlns:p14="http://schemas.microsoft.com/office/powerpoint/2010/main" val="1472206467"/>
              </p:ext>
            </p:extLst>
          </p:nvPr>
        </p:nvGraphicFramePr>
        <p:xfrm>
          <a:off x="1897603" y="2607555"/>
          <a:ext cx="6878845" cy="2301240"/>
        </p:xfrm>
        <a:graphic>
          <a:graphicData uri="http://schemas.openxmlformats.org/drawingml/2006/table">
            <a:tbl>
              <a:tblPr firstRow="1" bandRow="1">
                <a:tableStyleId>{21E4AEA4-8DFA-4A89-87EB-49C32662AFE0}</a:tableStyleId>
              </a:tblPr>
              <a:tblGrid>
                <a:gridCol w="3798052">
                  <a:extLst>
                    <a:ext uri="{9D8B030D-6E8A-4147-A177-3AD203B41FA5}">
                      <a16:colId xmlns:a16="http://schemas.microsoft.com/office/drawing/2014/main" val="663078195"/>
                    </a:ext>
                  </a:extLst>
                </a:gridCol>
                <a:gridCol w="1058049">
                  <a:extLst>
                    <a:ext uri="{9D8B030D-6E8A-4147-A177-3AD203B41FA5}">
                      <a16:colId xmlns:a16="http://schemas.microsoft.com/office/drawing/2014/main" val="1476271452"/>
                    </a:ext>
                  </a:extLst>
                </a:gridCol>
                <a:gridCol w="1024271">
                  <a:extLst>
                    <a:ext uri="{9D8B030D-6E8A-4147-A177-3AD203B41FA5}">
                      <a16:colId xmlns:a16="http://schemas.microsoft.com/office/drawing/2014/main" val="1048548178"/>
                    </a:ext>
                  </a:extLst>
                </a:gridCol>
                <a:gridCol w="998473">
                  <a:extLst>
                    <a:ext uri="{9D8B030D-6E8A-4147-A177-3AD203B41FA5}">
                      <a16:colId xmlns:a16="http://schemas.microsoft.com/office/drawing/2014/main" val="450128597"/>
                    </a:ext>
                  </a:extLst>
                </a:gridCol>
              </a:tblGrid>
              <a:tr h="212984">
                <a:tc rowSpan="2">
                  <a:txBody>
                    <a:bodyPr/>
                    <a:lstStyle/>
                    <a:p>
                      <a:pPr algn="ctr"/>
                      <a:endParaRPr lang="fr-FR" sz="1200" b="1" dirty="0">
                        <a:latin typeface="Calibri" panose="020F0502020204030204" pitchFamily="34" charset="0"/>
                        <a:cs typeface="Calibri" panose="020F0502020204030204" pitchFamily="34" charset="0"/>
                      </a:endParaRPr>
                    </a:p>
                    <a:p>
                      <a:pPr algn="ctr"/>
                      <a:r>
                        <a:rPr lang="fr-FR" sz="1200" b="1" dirty="0">
                          <a:latin typeface="Calibri" panose="020F0502020204030204" pitchFamily="34" charset="0"/>
                          <a:cs typeface="Calibri" panose="020F0502020204030204" pitchFamily="34" charset="0"/>
                        </a:rPr>
                        <a:t>ACTION</a:t>
                      </a:r>
                    </a:p>
                  </a:txBody>
                  <a:tcPr/>
                </a:tc>
                <a:tc gridSpan="3">
                  <a:txBody>
                    <a:bodyPr/>
                    <a:lstStyle/>
                    <a:p>
                      <a:pPr algn="ctr"/>
                      <a:r>
                        <a:rPr lang="fr-FR" sz="1200" dirty="0">
                          <a:latin typeface="Calibri" panose="020F0502020204030204" pitchFamily="34" charset="0"/>
                          <a:cs typeface="Calibri" panose="020F0502020204030204" pitchFamily="34" charset="0"/>
                        </a:rPr>
                        <a:t>ETAT D’AVANCEMENT</a:t>
                      </a:r>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2287672304"/>
                  </a:ext>
                </a:extLst>
              </a:tr>
              <a:tr h="212984">
                <a:tc vMerge="1">
                  <a:txBody>
                    <a:bodyPr/>
                    <a:lstStyle/>
                    <a:p>
                      <a:endParaRPr lang="fr-FR" dirty="0"/>
                    </a:p>
                  </a:txBody>
                  <a:tcPr/>
                </a:tc>
                <a:tc>
                  <a:txBody>
                    <a:bodyPr/>
                    <a:lstStyle/>
                    <a:p>
                      <a:pPr algn="ctr"/>
                      <a:r>
                        <a:rPr lang="fr-FR" sz="1200" b="1" dirty="0">
                          <a:latin typeface="Calibri" panose="020F0502020204030204" pitchFamily="34" charset="0"/>
                          <a:cs typeface="Calibri" panose="020F0502020204030204" pitchFamily="34" charset="0"/>
                        </a:rPr>
                        <a:t>Non initiée </a:t>
                      </a:r>
                    </a:p>
                  </a:txBody>
                  <a:tcPr/>
                </a:tc>
                <a:tc>
                  <a:txBody>
                    <a:bodyPr/>
                    <a:lstStyle/>
                    <a:p>
                      <a:pPr algn="ctr"/>
                      <a:r>
                        <a:rPr lang="fr-FR" sz="1200" b="1" dirty="0">
                          <a:latin typeface="Calibri" panose="020F0502020204030204" pitchFamily="34" charset="0"/>
                          <a:cs typeface="Calibri" panose="020F0502020204030204" pitchFamily="34" charset="0"/>
                        </a:rPr>
                        <a:t>en cours</a:t>
                      </a:r>
                    </a:p>
                  </a:txBody>
                  <a:tcPr/>
                </a:tc>
                <a:tc>
                  <a:txBody>
                    <a:bodyPr/>
                    <a:lstStyle/>
                    <a:p>
                      <a:pPr algn="ctr"/>
                      <a:r>
                        <a:rPr lang="fr-FR" sz="1200" b="1" dirty="0">
                          <a:latin typeface="Calibri" panose="020F0502020204030204" pitchFamily="34" charset="0"/>
                          <a:cs typeface="Calibri" panose="020F0502020204030204" pitchFamily="34" charset="0"/>
                        </a:rPr>
                        <a:t>terminée</a:t>
                      </a:r>
                    </a:p>
                  </a:txBody>
                  <a:tcPr/>
                </a:tc>
                <a:extLst>
                  <a:ext uri="{0D108BD9-81ED-4DB2-BD59-A6C34878D82A}">
                    <a16:rowId xmlns:a16="http://schemas.microsoft.com/office/drawing/2014/main" val="3547526300"/>
                  </a:ext>
                </a:extLst>
              </a:tr>
              <a:tr h="201152">
                <a:tc>
                  <a:txBody>
                    <a:bodyPr/>
                    <a:lstStyle/>
                    <a:p>
                      <a:r>
                        <a:rPr lang="fr-FR" sz="1100" b="0" dirty="0">
                          <a:latin typeface="Calibri" panose="020F0502020204030204" pitchFamily="34" charset="0"/>
                          <a:cs typeface="Calibri" panose="020F0502020204030204" pitchFamily="34" charset="0"/>
                        </a:rPr>
                        <a:t>Création d’un partenariat avec l’OTI</a:t>
                      </a:r>
                    </a:p>
                  </a:txBody>
                  <a:tcPr/>
                </a:tc>
                <a:tc>
                  <a:txBody>
                    <a:bodyPr/>
                    <a:lstStyle/>
                    <a:p>
                      <a:pPr algn="ctr"/>
                      <a:r>
                        <a:rPr lang="fr-FR" sz="1100" b="1" dirty="0">
                          <a:solidFill>
                            <a:srgbClr val="FF0000"/>
                          </a:solidFill>
                          <a:latin typeface="Calibri" panose="020F0502020204030204" pitchFamily="34" charset="0"/>
                          <a:cs typeface="Calibri" panose="020F0502020204030204" pitchFamily="34" charset="0"/>
                        </a:rPr>
                        <a:t>       ?</a:t>
                      </a:r>
                    </a:p>
                  </a:txBody>
                  <a:tcPr/>
                </a:tc>
                <a:tc>
                  <a:txBody>
                    <a:bodyPr/>
                    <a:lstStyle/>
                    <a:p>
                      <a:endParaRPr lang="fr-FR" sz="1100" dirty="0">
                        <a:solidFill>
                          <a:schemeClr val="accent2">
                            <a:lumMod val="75000"/>
                          </a:schemeClr>
                        </a:solidFill>
                        <a:highlight>
                          <a:srgbClr val="00AFDB"/>
                        </a:highlight>
                        <a:latin typeface="Calibri" panose="020F0502020204030204" pitchFamily="34" charset="0"/>
                        <a:cs typeface="Calibri" panose="020F0502020204030204" pitchFamily="34" charset="0"/>
                      </a:endParaRPr>
                    </a:p>
                  </a:txBody>
                  <a:tcPr>
                    <a:solidFill>
                      <a:schemeClr val="accent2"/>
                    </a:solidFill>
                  </a:tcPr>
                </a:tc>
                <a:tc>
                  <a:txBody>
                    <a:bodyPr/>
                    <a:lstStyle/>
                    <a:p>
                      <a:endParaRPr lang="fr-FR" sz="11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84580928"/>
                  </a:ext>
                </a:extLst>
              </a:tr>
              <a:tr h="2011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0" kern="1200" dirty="0">
                          <a:solidFill>
                            <a:schemeClr val="dk1"/>
                          </a:solidFill>
                          <a:effectLst/>
                          <a:latin typeface="Calibri" panose="020F0502020204030204" pitchFamily="34" charset="0"/>
                          <a:ea typeface="+mn-ea"/>
                          <a:cs typeface="Calibri" panose="020F0502020204030204" pitchFamily="34" charset="0"/>
                        </a:rPr>
                        <a:t>Création d’un plan de communication</a:t>
                      </a:r>
                    </a:p>
                  </a:txBody>
                  <a:tcPr/>
                </a:tc>
                <a:tc>
                  <a:txBody>
                    <a:bodyPr/>
                    <a:lstStyle/>
                    <a:p>
                      <a:endParaRPr lang="fr-FR" sz="1100" dirty="0">
                        <a:latin typeface="Calibri" panose="020F0502020204030204" pitchFamily="34" charset="0"/>
                        <a:cs typeface="Calibri" panose="020F0502020204030204" pitchFamily="34" charset="0"/>
                      </a:endParaRPr>
                    </a:p>
                  </a:txBody>
                  <a:tcPr/>
                </a:tc>
                <a:tc>
                  <a:txBody>
                    <a:bodyPr/>
                    <a:lstStyle/>
                    <a:p>
                      <a:endParaRPr lang="fr-FR" sz="1100" dirty="0">
                        <a:latin typeface="Calibri" panose="020F0502020204030204" pitchFamily="34" charset="0"/>
                        <a:cs typeface="Calibri" panose="020F0502020204030204" pitchFamily="34" charset="0"/>
                      </a:endParaRPr>
                    </a:p>
                  </a:txBody>
                  <a:tcPr>
                    <a:solidFill>
                      <a:schemeClr val="accent2"/>
                    </a:solidFill>
                  </a:tcPr>
                </a:tc>
                <a:tc>
                  <a:txBody>
                    <a:bodyPr/>
                    <a:lstStyle/>
                    <a:p>
                      <a:endParaRPr lang="fr-FR" sz="11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230630667"/>
                  </a:ext>
                </a:extLst>
              </a:tr>
              <a:tr h="331309">
                <a:tc>
                  <a:txBody>
                    <a:bodyPr/>
                    <a:lstStyle/>
                    <a:p>
                      <a:r>
                        <a:rPr lang="fr-FR" sz="1100" b="0" kern="1200" dirty="0">
                          <a:solidFill>
                            <a:schemeClr val="dk1"/>
                          </a:solidFill>
                          <a:effectLst/>
                          <a:latin typeface="Calibri" panose="020F0502020204030204" pitchFamily="34" charset="0"/>
                          <a:ea typeface="+mn-ea"/>
                          <a:cs typeface="Calibri" panose="020F0502020204030204" pitchFamily="34" charset="0"/>
                        </a:rPr>
                        <a:t>Mobilisation des communes et de partenaires touristiques, culturels et sportifs pour proposer des offres promotionnelles </a:t>
                      </a:r>
                      <a:endParaRPr lang="fr-FR" sz="1100" b="0" dirty="0">
                        <a:latin typeface="Calibri" panose="020F0502020204030204" pitchFamily="34" charset="0"/>
                        <a:cs typeface="Calibri" panose="020F0502020204030204" pitchFamily="34" charset="0"/>
                      </a:endParaRPr>
                    </a:p>
                  </a:txBody>
                  <a:tcPr/>
                </a:tc>
                <a:tc>
                  <a:txBody>
                    <a:bodyPr/>
                    <a:lstStyle/>
                    <a:p>
                      <a:endParaRPr lang="fr-FR" sz="1100" dirty="0">
                        <a:latin typeface="Calibri" panose="020F0502020204030204" pitchFamily="34" charset="0"/>
                        <a:cs typeface="Calibri" panose="020F0502020204030204" pitchFamily="34" charset="0"/>
                      </a:endParaRPr>
                    </a:p>
                  </a:txBody>
                  <a:tcPr/>
                </a:tc>
                <a:tc>
                  <a:txBody>
                    <a:bodyPr/>
                    <a:lstStyle/>
                    <a:p>
                      <a:endParaRPr lang="fr-FR" sz="1100" dirty="0">
                        <a:latin typeface="Calibri" panose="020F0502020204030204" pitchFamily="34" charset="0"/>
                        <a:cs typeface="Calibri" panose="020F0502020204030204" pitchFamily="34" charset="0"/>
                      </a:endParaRPr>
                    </a:p>
                  </a:txBody>
                  <a:tcPr>
                    <a:solidFill>
                      <a:schemeClr val="accent2"/>
                    </a:solidFill>
                  </a:tcPr>
                </a:tc>
                <a:tc>
                  <a:txBody>
                    <a:bodyPr/>
                    <a:lstStyle/>
                    <a:p>
                      <a:endParaRPr lang="fr-FR" sz="11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01819498"/>
                  </a:ext>
                </a:extLst>
              </a:tr>
              <a:tr h="461466">
                <a:tc>
                  <a:txBody>
                    <a:bodyPr/>
                    <a:lstStyle/>
                    <a:p>
                      <a:r>
                        <a:rPr lang="fr-FR" sz="1100" b="0" kern="1200" dirty="0">
                          <a:solidFill>
                            <a:schemeClr val="dk1"/>
                          </a:solidFill>
                          <a:effectLst/>
                          <a:latin typeface="Calibri" panose="020F0502020204030204" pitchFamily="34" charset="0"/>
                          <a:ea typeface="+mn-ea"/>
                          <a:cs typeface="Calibri" panose="020F0502020204030204" pitchFamily="34" charset="0"/>
                        </a:rPr>
                        <a:t>Recueil auprès des communes d’une liste de logements potentiels pour les nouveaux arrivants professionnels de santé </a:t>
                      </a:r>
                      <a:endParaRPr lang="fr-FR" sz="1100" b="0"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dirty="0">
                        <a:latin typeface="Calibri" panose="020F0502020204030204" pitchFamily="34" charset="0"/>
                        <a:cs typeface="Calibri" panose="020F0502020204030204" pitchFamily="34" charset="0"/>
                      </a:endParaRPr>
                    </a:p>
                  </a:txBody>
                  <a:tcPr>
                    <a:solidFill>
                      <a:srgbClr val="CBE3F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b="1" dirty="0">
                          <a:solidFill>
                            <a:schemeClr val="accent1"/>
                          </a:solidFill>
                          <a:latin typeface="Calibri" panose="020F0502020204030204" pitchFamily="34" charset="0"/>
                          <a:cs typeface="Calibri" panose="020F0502020204030204" pitchFamily="34" charset="0"/>
                        </a:rPr>
                        <a:t>Tulle</a:t>
                      </a:r>
                      <a:r>
                        <a:rPr lang="fr-FR" sz="1000" b="1" dirty="0">
                          <a:solidFill>
                            <a:schemeClr val="accent1"/>
                          </a:solidFill>
                          <a:highlight>
                            <a:srgbClr val="00AFDB"/>
                          </a:highlight>
                          <a:latin typeface="Calibri" panose="020F0502020204030204" pitchFamily="34" charset="0"/>
                          <a:cs typeface="Calibri" panose="020F0502020204030204" pitchFamily="34" charset="0"/>
                        </a:rPr>
                        <a:t> Agglo</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b="1" dirty="0">
                          <a:solidFill>
                            <a:schemeClr val="accent1"/>
                          </a:solidFill>
                          <a:highlight>
                            <a:srgbClr val="00AFDB"/>
                          </a:highlight>
                          <a:latin typeface="Calibri" panose="020F0502020204030204" pitchFamily="34" charset="0"/>
                          <a:cs typeface="Calibri" panose="020F0502020204030204" pitchFamily="34" charset="0"/>
                        </a:rPr>
                        <a:t>1</a:t>
                      </a:r>
                      <a:r>
                        <a:rPr lang="fr-FR" sz="1000" b="1" baseline="30000" dirty="0">
                          <a:solidFill>
                            <a:schemeClr val="accent1"/>
                          </a:solidFill>
                          <a:highlight>
                            <a:srgbClr val="00AFDB"/>
                          </a:highlight>
                          <a:latin typeface="Calibri" panose="020F0502020204030204" pitchFamily="34" charset="0"/>
                          <a:cs typeface="Calibri" panose="020F0502020204030204" pitchFamily="34" charset="0"/>
                        </a:rPr>
                        <a:t>er</a:t>
                      </a:r>
                      <a:r>
                        <a:rPr lang="fr-FR" sz="1000" b="1" dirty="0">
                          <a:solidFill>
                            <a:schemeClr val="accent1"/>
                          </a:solidFill>
                          <a:highlight>
                            <a:srgbClr val="00AFDB"/>
                          </a:highlight>
                          <a:latin typeface="Calibri" panose="020F0502020204030204" pitchFamily="34" charset="0"/>
                          <a:cs typeface="Calibri" panose="020F0502020204030204" pitchFamily="34" charset="0"/>
                        </a:rPr>
                        <a:t> trimestre 2026</a:t>
                      </a:r>
                    </a:p>
                  </a:txBody>
                  <a:tcPr anchor="ctr">
                    <a:solidFill>
                      <a:srgbClr val="00AFDB"/>
                    </a:solidFill>
                  </a:tcPr>
                </a:tc>
                <a:tc>
                  <a:txBody>
                    <a:bodyPr/>
                    <a:lstStyle/>
                    <a:p>
                      <a:endParaRPr lang="fr-FR" sz="11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654980342"/>
                  </a:ext>
                </a:extLst>
              </a:tr>
              <a:tr h="217893">
                <a:tc>
                  <a:txBody>
                    <a:bodyPr/>
                    <a:lstStyle/>
                    <a:p>
                      <a:r>
                        <a:rPr lang="fr-FR" sz="1100" b="0" kern="1200" dirty="0">
                          <a:solidFill>
                            <a:schemeClr val="dk1"/>
                          </a:solidFill>
                          <a:effectLst/>
                          <a:latin typeface="Calibri" panose="020F0502020204030204" pitchFamily="34" charset="0"/>
                          <a:ea typeface="+mn-ea"/>
                          <a:cs typeface="Calibri" panose="020F0502020204030204" pitchFamily="34" charset="0"/>
                        </a:rPr>
                        <a:t>Affichage des services d’aide à l’installation départementale</a:t>
                      </a:r>
                    </a:p>
                  </a:txBody>
                  <a:tcPr/>
                </a:tc>
                <a:tc>
                  <a:txBody>
                    <a:bodyPr/>
                    <a:lstStyle/>
                    <a:p>
                      <a:endParaRPr lang="fr-FR" sz="1100" dirty="0">
                        <a:latin typeface="Calibri" panose="020F0502020204030204" pitchFamily="34" charset="0"/>
                        <a:cs typeface="Calibri" panose="020F0502020204030204" pitchFamily="34" charset="0"/>
                      </a:endParaRPr>
                    </a:p>
                  </a:txBody>
                  <a:tcPr/>
                </a:tc>
                <a:tc>
                  <a:txBody>
                    <a:bodyPr/>
                    <a:lstStyle/>
                    <a:p>
                      <a:endParaRPr lang="fr-FR" sz="1100" dirty="0">
                        <a:latin typeface="Calibri" panose="020F0502020204030204" pitchFamily="34" charset="0"/>
                        <a:cs typeface="Calibri" panose="020F0502020204030204" pitchFamily="34" charset="0"/>
                      </a:endParaRPr>
                    </a:p>
                  </a:txBody>
                  <a:tcPr/>
                </a:tc>
                <a:tc>
                  <a:txBody>
                    <a:bodyPr/>
                    <a:lstStyle/>
                    <a:p>
                      <a:endParaRPr lang="fr-FR" sz="1100" dirty="0">
                        <a:latin typeface="Calibri" panose="020F0502020204030204" pitchFamily="34" charset="0"/>
                        <a:cs typeface="Calibri" panose="020F0502020204030204" pitchFamily="34" charset="0"/>
                      </a:endParaRPr>
                    </a:p>
                  </a:txBody>
                  <a:tcPr>
                    <a:solidFill>
                      <a:schemeClr val="accent2"/>
                    </a:solidFill>
                  </a:tcPr>
                </a:tc>
                <a:extLst>
                  <a:ext uri="{0D108BD9-81ED-4DB2-BD59-A6C34878D82A}">
                    <a16:rowId xmlns:a16="http://schemas.microsoft.com/office/drawing/2014/main" val="1052961896"/>
                  </a:ext>
                </a:extLst>
              </a:tr>
            </a:tbl>
          </a:graphicData>
        </a:graphic>
      </p:graphicFrame>
      <p:sp>
        <p:nvSpPr>
          <p:cNvPr id="14" name="ZoneTexte 13">
            <a:extLst>
              <a:ext uri="{FF2B5EF4-FFF2-40B4-BE49-F238E27FC236}">
                <a16:creationId xmlns:a16="http://schemas.microsoft.com/office/drawing/2014/main" id="{B0630574-FC92-2487-4E33-863A8DCA04C0}"/>
              </a:ext>
            </a:extLst>
          </p:cNvPr>
          <p:cNvSpPr txBox="1"/>
          <p:nvPr/>
        </p:nvSpPr>
        <p:spPr>
          <a:xfrm>
            <a:off x="817291" y="1663906"/>
            <a:ext cx="5726944" cy="923330"/>
          </a:xfrm>
          <a:prstGeom prst="rect">
            <a:avLst/>
          </a:prstGeom>
          <a:noFill/>
        </p:spPr>
        <p:txBody>
          <a:bodyPr wrap="square">
            <a:spAutoFit/>
          </a:bodyPr>
          <a:lstStyle/>
          <a:p>
            <a:pPr lvl="0"/>
            <a:r>
              <a:rPr lang="fr-FR" sz="1100" b="1" dirty="0">
                <a:solidFill>
                  <a:schemeClr val="accent2">
                    <a:lumMod val="75000"/>
                  </a:schemeClr>
                </a:solidFill>
                <a:latin typeface="Myriad Pro Cond" panose="020B0506030403020204" pitchFamily="34" charset="0"/>
              </a:rPr>
              <a:t>FICHE ACTION A1 Valorisation du Territoire en faveur de l’attractivité du Territoire</a:t>
            </a:r>
          </a:p>
          <a:p>
            <a:pPr lvl="0"/>
            <a:endParaRPr lang="fr-FR" sz="500" b="1" dirty="0">
              <a:solidFill>
                <a:schemeClr val="accent2">
                  <a:lumMod val="75000"/>
                </a:schemeClr>
              </a:solidFill>
              <a:latin typeface="Myriad Pro Cond" panose="020B0506030403020204" pitchFamily="34" charset="0"/>
            </a:endParaRPr>
          </a:p>
          <a:p>
            <a:pPr marL="171450" indent="-171450">
              <a:buFont typeface="Wingdings" panose="05000000000000000000" pitchFamily="2" charset="2"/>
              <a:buChar char="Ø"/>
            </a:pPr>
            <a:r>
              <a:rPr lang="fr-FR" sz="1100" b="1" dirty="0">
                <a:solidFill>
                  <a:srgbClr val="FF0000"/>
                </a:solidFill>
                <a:latin typeface="Calibri" panose="020F0502020204030204" pitchFamily="34" charset="0"/>
                <a:ea typeface="Calibri" panose="020F0502020204030204" pitchFamily="34" charset="0"/>
                <a:cs typeface="Calibri" panose="020F0502020204030204" pitchFamily="34" charset="0"/>
              </a:rPr>
              <a:t>référents : </a:t>
            </a:r>
            <a:r>
              <a:rPr lang="fr-FR" sz="1100" b="1" dirty="0">
                <a:solidFill>
                  <a:srgbClr val="FF0000"/>
                </a:solidFill>
                <a:latin typeface="Calibri" panose="020F0502020204030204" pitchFamily="34" charset="0"/>
                <a:cs typeface="Calibri" panose="020F0502020204030204" pitchFamily="34" charset="0"/>
              </a:rPr>
              <a:t>pas de référent désigné</a:t>
            </a:r>
            <a:endParaRPr lang="fr-FR" sz="1100" b="1" dirty="0"/>
          </a:p>
          <a:p>
            <a:pPr lvl="0"/>
            <a:endParaRPr lang="fr-FR" sz="500" b="1" dirty="0">
              <a:solidFill>
                <a:schemeClr val="accent2">
                  <a:lumMod val="75000"/>
                </a:schemeClr>
              </a:solidFill>
              <a:latin typeface="Myriad Pro Cond" panose="020B0506030403020204" pitchFamily="34" charset="0"/>
            </a:endParaRPr>
          </a:p>
          <a:p>
            <a:pPr lvl="0"/>
            <a:r>
              <a:rPr lang="fr-FR" sz="1100" b="1" dirty="0">
                <a:solidFill>
                  <a:schemeClr val="accent2">
                    <a:lumMod val="75000"/>
                  </a:schemeClr>
                </a:solidFill>
                <a:latin typeface="Myriad Pro Cond" panose="020B0506030403020204" pitchFamily="34" charset="0"/>
              </a:rPr>
              <a:t>1- renforcer l’attractivité médicale pour faciliter l’accès aux soins</a:t>
            </a:r>
          </a:p>
          <a:p>
            <a:pPr lvl="0"/>
            <a:r>
              <a:rPr lang="fr-FR" sz="1100" b="1" dirty="0">
                <a:solidFill>
                  <a:schemeClr val="accent2">
                    <a:lumMod val="75000"/>
                  </a:schemeClr>
                </a:solidFill>
                <a:latin typeface="Myriad Pro Cond" panose="020B0506030403020204" pitchFamily="34" charset="0"/>
              </a:rPr>
              <a:t>1.1- Valoriser le territoire pour favoriser l’installation de professionnels  </a:t>
            </a:r>
          </a:p>
        </p:txBody>
      </p:sp>
      <p:sp>
        <p:nvSpPr>
          <p:cNvPr id="6" name="ZoneTexte 5">
            <a:extLst>
              <a:ext uri="{FF2B5EF4-FFF2-40B4-BE49-F238E27FC236}">
                <a16:creationId xmlns:a16="http://schemas.microsoft.com/office/drawing/2014/main" id="{92CA6247-5773-B18D-D1CC-58C2A785D0C7}"/>
              </a:ext>
            </a:extLst>
          </p:cNvPr>
          <p:cNvSpPr txBox="1"/>
          <p:nvPr/>
        </p:nvSpPr>
        <p:spPr>
          <a:xfrm>
            <a:off x="817291" y="1368846"/>
            <a:ext cx="7291834" cy="261610"/>
          </a:xfrm>
          <a:prstGeom prst="rect">
            <a:avLst/>
          </a:prstGeom>
          <a:noFill/>
        </p:spPr>
        <p:txBody>
          <a:bodyPr wrap="square">
            <a:spAutoFit/>
          </a:bodyPr>
          <a:lstStyle/>
          <a:p>
            <a:pPr marL="285750" indent="-285750">
              <a:buFont typeface="Wingdings" panose="05000000000000000000" pitchFamily="2" charset="2"/>
              <a:buChar char="Ø"/>
              <a:defRPr/>
            </a:pPr>
            <a:r>
              <a:rPr lang="fr-FR" sz="1100" dirty="0">
                <a:solidFill>
                  <a:srgbClr val="FF0066"/>
                </a:solidFill>
                <a:latin typeface="Calibri" panose="020F0502020204030204" pitchFamily="34" charset="0"/>
                <a:ea typeface="Calibri" panose="020F0502020204030204" pitchFamily="34" charset="0"/>
                <a:cs typeface="Calibri" panose="020F0502020204030204" pitchFamily="34" charset="0"/>
              </a:rPr>
              <a:t>Pilotes de l’axe : </a:t>
            </a:r>
            <a:r>
              <a:rPr lang="fr-FR" sz="1100" dirty="0">
                <a:solidFill>
                  <a:srgbClr val="FF0066"/>
                </a:solidFill>
                <a:latin typeface="Calibri" panose="020F0502020204030204" pitchFamily="34" charset="0"/>
                <a:cs typeface="Calibri" panose="020F0502020204030204" pitchFamily="34" charset="0"/>
              </a:rPr>
              <a:t>Caroline Monteil Tulle Agglo / Antoine </a:t>
            </a:r>
            <a:r>
              <a:rPr lang="fr-FR" sz="1100" dirty="0" err="1">
                <a:solidFill>
                  <a:srgbClr val="FF0066"/>
                </a:solidFill>
                <a:latin typeface="Calibri" panose="020F0502020204030204" pitchFamily="34" charset="0"/>
                <a:cs typeface="Calibri" panose="020F0502020204030204" pitchFamily="34" charset="0"/>
              </a:rPr>
              <a:t>Chemartin</a:t>
            </a:r>
            <a:r>
              <a:rPr lang="fr-FR" sz="1100" dirty="0">
                <a:solidFill>
                  <a:srgbClr val="FF0066"/>
                </a:solidFill>
                <a:latin typeface="Calibri" panose="020F0502020204030204" pitchFamily="34" charset="0"/>
                <a:cs typeface="Calibri" panose="020F0502020204030204" pitchFamily="34" charset="0"/>
              </a:rPr>
              <a:t> CPTS </a:t>
            </a:r>
            <a:endParaRPr lang="fr-FR" sz="1100" dirty="0">
              <a:solidFill>
                <a:srgbClr val="FF0066"/>
              </a:solidFill>
            </a:endParaRPr>
          </a:p>
        </p:txBody>
      </p:sp>
      <p:cxnSp>
        <p:nvCxnSpPr>
          <p:cNvPr id="8" name="Connecteur droit avec flèche 7">
            <a:extLst>
              <a:ext uri="{FF2B5EF4-FFF2-40B4-BE49-F238E27FC236}">
                <a16:creationId xmlns:a16="http://schemas.microsoft.com/office/drawing/2014/main" id="{F7D7D892-3A4C-CCED-6233-9AA91143E668}"/>
              </a:ext>
            </a:extLst>
          </p:cNvPr>
          <p:cNvCxnSpPr>
            <a:cxnSpLocks/>
          </p:cNvCxnSpPr>
          <p:nvPr/>
        </p:nvCxnSpPr>
        <p:spPr>
          <a:xfrm flipH="1">
            <a:off x="6468266" y="3289307"/>
            <a:ext cx="777028" cy="0"/>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graphicFrame>
        <p:nvGraphicFramePr>
          <p:cNvPr id="2" name="Tableau 1">
            <a:extLst>
              <a:ext uri="{FF2B5EF4-FFF2-40B4-BE49-F238E27FC236}">
                <a16:creationId xmlns:a16="http://schemas.microsoft.com/office/drawing/2014/main" id="{9330F6AF-A908-D063-6902-E922D8BCBF6E}"/>
              </a:ext>
            </a:extLst>
          </p:cNvPr>
          <p:cNvGraphicFramePr>
            <a:graphicFrameLocks noGrp="1"/>
          </p:cNvGraphicFramePr>
          <p:nvPr>
            <p:extLst>
              <p:ext uri="{D42A27DB-BD31-4B8C-83A1-F6EECF244321}">
                <p14:modId xmlns:p14="http://schemas.microsoft.com/office/powerpoint/2010/main" val="1857885098"/>
              </p:ext>
            </p:extLst>
          </p:nvPr>
        </p:nvGraphicFramePr>
        <p:xfrm>
          <a:off x="1897603" y="5479392"/>
          <a:ext cx="6878845" cy="863442"/>
        </p:xfrm>
        <a:graphic>
          <a:graphicData uri="http://schemas.openxmlformats.org/drawingml/2006/table">
            <a:tbl>
              <a:tblPr firstRow="1" bandRow="1">
                <a:tableStyleId>{21E4AEA4-8DFA-4A89-87EB-49C32662AFE0}</a:tableStyleId>
              </a:tblPr>
              <a:tblGrid>
                <a:gridCol w="3788762">
                  <a:extLst>
                    <a:ext uri="{9D8B030D-6E8A-4147-A177-3AD203B41FA5}">
                      <a16:colId xmlns:a16="http://schemas.microsoft.com/office/drawing/2014/main" val="565566658"/>
                    </a:ext>
                  </a:extLst>
                </a:gridCol>
                <a:gridCol w="1167405">
                  <a:extLst>
                    <a:ext uri="{9D8B030D-6E8A-4147-A177-3AD203B41FA5}">
                      <a16:colId xmlns:a16="http://schemas.microsoft.com/office/drawing/2014/main" val="3588831091"/>
                    </a:ext>
                  </a:extLst>
                </a:gridCol>
                <a:gridCol w="986539">
                  <a:extLst>
                    <a:ext uri="{9D8B030D-6E8A-4147-A177-3AD203B41FA5}">
                      <a16:colId xmlns:a16="http://schemas.microsoft.com/office/drawing/2014/main" val="3397697948"/>
                    </a:ext>
                  </a:extLst>
                </a:gridCol>
                <a:gridCol w="936139">
                  <a:extLst>
                    <a:ext uri="{9D8B030D-6E8A-4147-A177-3AD203B41FA5}">
                      <a16:colId xmlns:a16="http://schemas.microsoft.com/office/drawing/2014/main" val="2295329134"/>
                    </a:ext>
                  </a:extLst>
                </a:gridCol>
              </a:tblGrid>
              <a:tr h="384681">
                <a:tc>
                  <a:txBody>
                    <a:bodyPr/>
                    <a:lstStyle/>
                    <a:p>
                      <a:r>
                        <a:rPr lang="fr-FR" sz="1100" b="0" kern="1200" dirty="0">
                          <a:solidFill>
                            <a:schemeClr val="dk1"/>
                          </a:solidFill>
                          <a:effectLst/>
                          <a:latin typeface="Calibri" panose="020F0502020204030204" pitchFamily="34" charset="0"/>
                          <a:ea typeface="+mn-ea"/>
                          <a:cs typeface="Calibri" panose="020F0502020204030204" pitchFamily="34" charset="0"/>
                        </a:rPr>
                        <a:t>Création d’un outil/d’un annuaire de professionnels de santé à destination des professionnels</a:t>
                      </a:r>
                    </a:p>
                  </a:txBody>
                  <a:tcPr>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rgbClr val="D9F7FF"/>
                    </a:solidFill>
                  </a:tcPr>
                </a:tc>
                <a:tc>
                  <a:txBody>
                    <a:bodyPr/>
                    <a:lstStyle/>
                    <a:p>
                      <a:endParaRPr lang="fr-FR" sz="1100" dirty="0">
                        <a:latin typeface="Calibri" panose="020F0502020204030204" pitchFamily="34" charset="0"/>
                        <a:cs typeface="Calibri" panose="020F0502020204030204"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accent2"/>
                    </a:solidFill>
                  </a:tcPr>
                </a:tc>
                <a:tc>
                  <a:txBody>
                    <a:bodyPr/>
                    <a:lstStyle/>
                    <a:p>
                      <a:pPr algn="ctr"/>
                      <a:r>
                        <a:rPr lang="fr-FR" sz="1100" dirty="0">
                          <a:solidFill>
                            <a:schemeClr val="tx1"/>
                          </a:solidFill>
                          <a:latin typeface="Calibri" panose="020F0502020204030204" pitchFamily="34" charset="0"/>
                          <a:cs typeface="Calibri" panose="020F0502020204030204" pitchFamily="34" charset="0"/>
                        </a:rPr>
                        <a:t>CPTS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rgbClr val="DDF8FF"/>
                    </a:solidFill>
                  </a:tcPr>
                </a:tc>
                <a:tc>
                  <a:txBody>
                    <a:bodyPr/>
                    <a:lstStyle/>
                    <a:p>
                      <a:endParaRPr lang="fr-FR" sz="1100" dirty="0"/>
                    </a:p>
                  </a:txBody>
                  <a:tcPr>
                    <a:lnL w="12700" cap="flat" cmpd="sng" algn="ctr">
                      <a:solidFill>
                        <a:schemeClr val="bg2"/>
                      </a:solidFill>
                      <a:prstDash val="solid"/>
                      <a:round/>
                      <a:headEnd type="none" w="med" len="med"/>
                      <a:tailEnd type="none" w="med" len="med"/>
                    </a:lnL>
                    <a:lnB w="12700" cap="flat" cmpd="sng" algn="ctr">
                      <a:solidFill>
                        <a:schemeClr val="bg2"/>
                      </a:solidFill>
                      <a:prstDash val="solid"/>
                      <a:round/>
                      <a:headEnd type="none" w="med" len="med"/>
                      <a:tailEnd type="none" w="med" len="med"/>
                    </a:lnB>
                    <a:solidFill>
                      <a:srgbClr val="DDF8FF"/>
                    </a:solidFill>
                  </a:tcPr>
                </a:tc>
                <a:extLst>
                  <a:ext uri="{0D108BD9-81ED-4DB2-BD59-A6C34878D82A}">
                    <a16:rowId xmlns:a16="http://schemas.microsoft.com/office/drawing/2014/main" val="145264937"/>
                  </a:ext>
                </a:extLst>
              </a:tr>
              <a:tr h="436722">
                <a:tc>
                  <a:txBody>
                    <a:bodyPr/>
                    <a:lstStyle/>
                    <a:p>
                      <a:r>
                        <a:rPr lang="fr-FR" sz="1100" kern="1200" dirty="0">
                          <a:solidFill>
                            <a:schemeClr val="dk1"/>
                          </a:solidFill>
                          <a:effectLst/>
                          <a:latin typeface="Calibri" panose="020F0502020204030204" pitchFamily="34" charset="0"/>
                          <a:ea typeface="+mn-ea"/>
                          <a:cs typeface="Calibri" panose="020F0502020204030204" pitchFamily="34" charset="0"/>
                        </a:rPr>
                        <a:t>Organisation des rencontres conviviales et participatives entre les professionnels de santé </a:t>
                      </a:r>
                    </a:p>
                  </a:txBody>
                  <a:tcP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fr-FR" sz="1100" dirty="0">
                        <a:latin typeface="Calibri" panose="020F0502020204030204" pitchFamily="34" charset="0"/>
                        <a:cs typeface="Calibri" panose="020F0502020204030204"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pPr algn="ctr"/>
                      <a:r>
                        <a:rPr lang="fr-FR" sz="1100" b="1" dirty="0">
                          <a:latin typeface="Calibri" panose="020F0502020204030204" pitchFamily="34" charset="0"/>
                          <a:cs typeface="Calibri" panose="020F0502020204030204" pitchFamily="34" charset="0"/>
                        </a:rPr>
                        <a:t>CPTS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solidFill>
                      <a:schemeClr val="accent2"/>
                    </a:solidFill>
                  </a:tcPr>
                </a:tc>
                <a:tc>
                  <a:txBody>
                    <a:bodyPr/>
                    <a:lstStyle/>
                    <a:p>
                      <a:endParaRPr lang="fr-FR" sz="1100" dirty="0"/>
                    </a:p>
                  </a:txBody>
                  <a:tcP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3140613344"/>
                  </a:ext>
                </a:extLst>
              </a:tr>
            </a:tbl>
          </a:graphicData>
        </a:graphic>
      </p:graphicFrame>
      <p:sp>
        <p:nvSpPr>
          <p:cNvPr id="3" name="ZoneTexte 2">
            <a:extLst>
              <a:ext uri="{FF2B5EF4-FFF2-40B4-BE49-F238E27FC236}">
                <a16:creationId xmlns:a16="http://schemas.microsoft.com/office/drawing/2014/main" id="{22BA2F08-A387-E8EC-3E57-B2FBB7A4D226}"/>
              </a:ext>
            </a:extLst>
          </p:cNvPr>
          <p:cNvSpPr txBox="1"/>
          <p:nvPr/>
        </p:nvSpPr>
        <p:spPr>
          <a:xfrm>
            <a:off x="1897603" y="4978650"/>
            <a:ext cx="6673059" cy="430887"/>
          </a:xfrm>
          <a:prstGeom prst="rect">
            <a:avLst/>
          </a:prstGeom>
          <a:noFill/>
        </p:spPr>
        <p:txBody>
          <a:bodyPr wrap="square">
            <a:spAutoFit/>
          </a:bodyPr>
          <a:lstStyle/>
          <a:p>
            <a:pPr lvl="0"/>
            <a:r>
              <a:rPr lang="fr-FR" sz="1100" b="1" dirty="0">
                <a:solidFill>
                  <a:schemeClr val="accent2">
                    <a:lumMod val="75000"/>
                  </a:schemeClr>
                </a:solidFill>
                <a:latin typeface="Myriad Pro Cond" panose="020B0506030403020204" pitchFamily="34" charset="0"/>
              </a:rPr>
              <a:t>1.2- </a:t>
            </a:r>
            <a:r>
              <a:rPr lang="fr-FR" sz="1100" b="1" dirty="0">
                <a:solidFill>
                  <a:schemeClr val="accent2">
                    <a:lumMod val="75000"/>
                  </a:schemeClr>
                </a:solidFill>
                <a:effectLst/>
                <a:latin typeface="Arial" panose="020B0604020202020204" pitchFamily="34" charset="0"/>
                <a:ea typeface="Calibri" panose="020F0502020204030204" pitchFamily="34" charset="0"/>
                <a:cs typeface="Times New Roman" panose="02020603050405020304" pitchFamily="18" charset="0"/>
              </a:rPr>
              <a:t>Améliorer l'accès à l'information et à l'interconnaissance des acteurs de santé pour faire vivre un territoire coordonné</a:t>
            </a:r>
            <a:endParaRPr lang="fr-FR" sz="1100" b="1" dirty="0">
              <a:solidFill>
                <a:schemeClr val="accent2">
                  <a:lumMod val="75000"/>
                </a:schemeClr>
              </a:solidFill>
              <a:latin typeface="Myriad Pro Cond" panose="020B0506030403020204" pitchFamily="34" charset="0"/>
            </a:endParaRPr>
          </a:p>
        </p:txBody>
      </p:sp>
      <p:cxnSp>
        <p:nvCxnSpPr>
          <p:cNvPr id="4" name="Connecteur droit avec flèche 3">
            <a:extLst>
              <a:ext uri="{FF2B5EF4-FFF2-40B4-BE49-F238E27FC236}">
                <a16:creationId xmlns:a16="http://schemas.microsoft.com/office/drawing/2014/main" id="{C3E70C16-E7DC-54D7-CBF0-27D71735B76E}"/>
              </a:ext>
            </a:extLst>
          </p:cNvPr>
          <p:cNvCxnSpPr>
            <a:cxnSpLocks/>
          </p:cNvCxnSpPr>
          <p:nvPr/>
        </p:nvCxnSpPr>
        <p:spPr>
          <a:xfrm>
            <a:off x="6544235" y="5691849"/>
            <a:ext cx="587737" cy="0"/>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Peut être une image de ‎16 personnes, table et ‎texte qui dit ’‎כס CaUR CaURde de CORRÈZE TULLECENTRE TULLE CENTRE HOSPITALIER cœeur de correze‎’‎‎">
            <a:extLst>
              <a:ext uri="{FF2B5EF4-FFF2-40B4-BE49-F238E27FC236}">
                <a16:creationId xmlns:a16="http://schemas.microsoft.com/office/drawing/2014/main" id="{7ED1EFAC-B473-3BB6-4A93-1B523BBA92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308" y="2620686"/>
            <a:ext cx="1735038" cy="219419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9FFBB239-21D4-3B47-7D39-1F4435A00C94}"/>
              </a:ext>
            </a:extLst>
          </p:cNvPr>
          <p:cNvSpPr txBox="1"/>
          <p:nvPr/>
        </p:nvSpPr>
        <p:spPr>
          <a:xfrm>
            <a:off x="6468267" y="1640243"/>
            <a:ext cx="2308182" cy="938719"/>
          </a:xfrm>
          <a:prstGeom prst="rect">
            <a:avLst/>
          </a:prstGeom>
          <a:solidFill>
            <a:schemeClr val="accent1"/>
          </a:solidFill>
        </p:spPr>
        <p:txBody>
          <a:bodyPr wrap="square" rtlCol="0">
            <a:spAutoFit/>
          </a:bodyPr>
          <a:lstStyle/>
          <a:p>
            <a:r>
              <a:rPr lang="fr-FR" sz="1100" b="1" dirty="0">
                <a:solidFill>
                  <a:schemeClr val="bg1"/>
                </a:solidFill>
              </a:rPr>
              <a:t>Conseil Départemental : </a:t>
            </a:r>
          </a:p>
          <a:p>
            <a:r>
              <a:rPr lang="fr-FR" sz="1100" dirty="0">
                <a:solidFill>
                  <a:schemeClr val="bg1"/>
                </a:solidFill>
                <a:sym typeface="Wingdings" panose="05000000000000000000" pitchFamily="2" charset="2"/>
              </a:rPr>
              <a:t> </a:t>
            </a:r>
            <a:r>
              <a:rPr lang="fr-FR" sz="1100" dirty="0">
                <a:solidFill>
                  <a:schemeClr val="bg1"/>
                </a:solidFill>
              </a:rPr>
              <a:t>27 bourses attribuées </a:t>
            </a:r>
          </a:p>
          <a:p>
            <a:r>
              <a:rPr lang="fr-FR" sz="1100" dirty="0">
                <a:solidFill>
                  <a:schemeClr val="bg1"/>
                </a:solidFill>
                <a:sym typeface="Wingdings" panose="05000000000000000000" pitchFamily="2" charset="2"/>
              </a:rPr>
              <a:t> </a:t>
            </a:r>
            <a:r>
              <a:rPr lang="fr-FR" sz="1100" dirty="0">
                <a:solidFill>
                  <a:schemeClr val="bg1"/>
                </a:solidFill>
              </a:rPr>
              <a:t>66 demandes d’aide aux déplacements pour les étudiants stagiaires</a:t>
            </a:r>
          </a:p>
        </p:txBody>
      </p:sp>
    </p:spTree>
    <p:extLst>
      <p:ext uri="{BB962C8B-B14F-4D97-AF65-F5344CB8AC3E}">
        <p14:creationId xmlns:p14="http://schemas.microsoft.com/office/powerpoint/2010/main" val="2109243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D3320C2F-29A9-132B-09B6-2901EA0A61B1}"/>
              </a:ext>
            </a:extLst>
          </p:cNvPr>
          <p:cNvSpPr txBox="1">
            <a:spLocks/>
          </p:cNvSpPr>
          <p:nvPr/>
        </p:nvSpPr>
        <p:spPr>
          <a:xfrm>
            <a:off x="637213" y="469243"/>
            <a:ext cx="6378575" cy="1293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b="1" dirty="0">
                <a:solidFill>
                  <a:srgbClr val="C80064"/>
                </a:solidFill>
                <a:latin typeface="Myriad Pro Cond" panose="020B0506030403020204" pitchFamily="34" charset="0"/>
              </a:rPr>
              <a:t>AXE A / Parcours de Santé</a:t>
            </a:r>
          </a:p>
        </p:txBody>
      </p:sp>
      <p:graphicFrame>
        <p:nvGraphicFramePr>
          <p:cNvPr id="12" name="Tableau 11">
            <a:extLst>
              <a:ext uri="{FF2B5EF4-FFF2-40B4-BE49-F238E27FC236}">
                <a16:creationId xmlns:a16="http://schemas.microsoft.com/office/drawing/2014/main" id="{E9B4BE47-D304-60FF-F755-A987FE9FA2C3}"/>
              </a:ext>
            </a:extLst>
          </p:cNvPr>
          <p:cNvGraphicFramePr>
            <a:graphicFrameLocks noGrp="1"/>
          </p:cNvGraphicFramePr>
          <p:nvPr>
            <p:extLst>
              <p:ext uri="{D42A27DB-BD31-4B8C-83A1-F6EECF244321}">
                <p14:modId xmlns:p14="http://schemas.microsoft.com/office/powerpoint/2010/main" val="2543003570"/>
              </p:ext>
            </p:extLst>
          </p:nvPr>
        </p:nvGraphicFramePr>
        <p:xfrm>
          <a:off x="1732355" y="2462756"/>
          <a:ext cx="7227416" cy="2001520"/>
        </p:xfrm>
        <a:graphic>
          <a:graphicData uri="http://schemas.openxmlformats.org/drawingml/2006/table">
            <a:tbl>
              <a:tblPr firstRow="1" bandRow="1">
                <a:tableStyleId>{21E4AEA4-8DFA-4A89-87EB-49C32662AFE0}</a:tableStyleId>
              </a:tblPr>
              <a:tblGrid>
                <a:gridCol w="4768527">
                  <a:extLst>
                    <a:ext uri="{9D8B030D-6E8A-4147-A177-3AD203B41FA5}">
                      <a16:colId xmlns:a16="http://schemas.microsoft.com/office/drawing/2014/main" val="663078195"/>
                    </a:ext>
                  </a:extLst>
                </a:gridCol>
                <a:gridCol w="933768">
                  <a:extLst>
                    <a:ext uri="{9D8B030D-6E8A-4147-A177-3AD203B41FA5}">
                      <a16:colId xmlns:a16="http://schemas.microsoft.com/office/drawing/2014/main" val="1476271452"/>
                    </a:ext>
                  </a:extLst>
                </a:gridCol>
                <a:gridCol w="734020">
                  <a:extLst>
                    <a:ext uri="{9D8B030D-6E8A-4147-A177-3AD203B41FA5}">
                      <a16:colId xmlns:a16="http://schemas.microsoft.com/office/drawing/2014/main" val="1048548178"/>
                    </a:ext>
                  </a:extLst>
                </a:gridCol>
                <a:gridCol w="791101">
                  <a:extLst>
                    <a:ext uri="{9D8B030D-6E8A-4147-A177-3AD203B41FA5}">
                      <a16:colId xmlns:a16="http://schemas.microsoft.com/office/drawing/2014/main" val="450128597"/>
                    </a:ext>
                  </a:extLst>
                </a:gridCol>
              </a:tblGrid>
              <a:tr h="370840">
                <a:tc rowSpan="2">
                  <a:txBody>
                    <a:bodyPr/>
                    <a:lstStyle/>
                    <a:p>
                      <a:pPr algn="ctr"/>
                      <a:endParaRPr lang="fr-FR" sz="1200" dirty="0">
                        <a:latin typeface="Calibri" panose="020F0502020204030204" pitchFamily="34" charset="0"/>
                        <a:cs typeface="Calibri" panose="020F0502020204030204" pitchFamily="34" charset="0"/>
                      </a:endParaRPr>
                    </a:p>
                    <a:p>
                      <a:pPr algn="ctr"/>
                      <a:r>
                        <a:rPr lang="fr-FR" sz="1200" dirty="0">
                          <a:latin typeface="Calibri" panose="020F0502020204030204" pitchFamily="34" charset="0"/>
                          <a:cs typeface="Calibri" panose="020F0502020204030204" pitchFamily="34" charset="0"/>
                        </a:rPr>
                        <a:t>ACTION</a:t>
                      </a:r>
                    </a:p>
                  </a:txBody>
                  <a:tcPr>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c gridSpan="3">
                  <a:txBody>
                    <a:bodyPr/>
                    <a:lstStyle/>
                    <a:p>
                      <a:pPr algn="ctr"/>
                      <a:r>
                        <a:rPr lang="fr-FR" sz="1200" dirty="0">
                          <a:latin typeface="Calibri" panose="020F0502020204030204" pitchFamily="34" charset="0"/>
                          <a:cs typeface="Calibri" panose="020F0502020204030204" pitchFamily="34" charset="0"/>
                        </a:rPr>
                        <a:t>ETAT D’AVANCEMENT</a:t>
                      </a:r>
                    </a:p>
                  </a:txBody>
                  <a:tcPr>
                    <a:lnL w="12700" cap="flat" cmpd="sng" algn="ctr">
                      <a:solidFill>
                        <a:schemeClr val="bg2"/>
                      </a:solidFill>
                      <a:prstDash val="solid"/>
                      <a:round/>
                      <a:headEnd type="none" w="med" len="med"/>
                      <a:tailEnd type="none" w="med" len="med"/>
                    </a:lnL>
                    <a:lnB w="12700" cap="flat" cmpd="sng" algn="ctr">
                      <a:solidFill>
                        <a:schemeClr val="bg2"/>
                      </a:solidFill>
                      <a:prstDash val="solid"/>
                      <a:round/>
                      <a:headEnd type="none" w="med" len="med"/>
                      <a:tailEnd type="none" w="med" len="med"/>
                    </a:lnB>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2287672304"/>
                  </a:ext>
                </a:extLst>
              </a:tr>
              <a:tr h="191130">
                <a:tc vMerge="1">
                  <a:txBody>
                    <a:bodyPr/>
                    <a:lstStyle/>
                    <a:p>
                      <a:endParaRPr lang="fr-FR" dirty="0"/>
                    </a:p>
                  </a:txBody>
                  <a:tcPr/>
                </a:tc>
                <a:tc>
                  <a:txBody>
                    <a:bodyPr/>
                    <a:lstStyle/>
                    <a:p>
                      <a:pPr algn="ctr"/>
                      <a:r>
                        <a:rPr lang="fr-FR" sz="1200" b="0" dirty="0">
                          <a:latin typeface="Calibri" panose="020F0502020204030204" pitchFamily="34" charset="0"/>
                          <a:cs typeface="Calibri" panose="020F0502020204030204" pitchFamily="34" charset="0"/>
                        </a:rPr>
                        <a:t>Non initiée </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fr-FR" sz="1200" b="0" dirty="0">
                          <a:latin typeface="Calibri" panose="020F0502020204030204" pitchFamily="34" charset="0"/>
                          <a:cs typeface="Calibri" panose="020F0502020204030204" pitchFamily="34" charset="0"/>
                        </a:rPr>
                        <a:t>en cours</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fr-FR" sz="1200" b="0" dirty="0">
                          <a:latin typeface="Calibri" panose="020F0502020204030204" pitchFamily="34" charset="0"/>
                          <a:cs typeface="Calibri" panose="020F0502020204030204" pitchFamily="34" charset="0"/>
                        </a:rPr>
                        <a:t>terminée</a:t>
                      </a:r>
                    </a:p>
                  </a:txBody>
                  <a:tcP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547526300"/>
                  </a:ext>
                </a:extLst>
              </a:tr>
              <a:tr h="2633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0" kern="1200" dirty="0">
                          <a:solidFill>
                            <a:schemeClr val="dk1"/>
                          </a:solidFill>
                          <a:effectLst/>
                          <a:latin typeface="Calibri" panose="020F0502020204030204" pitchFamily="34" charset="0"/>
                          <a:cs typeface="Calibri" panose="020F0502020204030204" pitchFamily="34" charset="0"/>
                        </a:rPr>
                        <a:t>Poursuivre l'accompagnement et la promotion des structures d'exercice regroupé, de type « maison de santé pluridisciplinaire » et maison médicale</a:t>
                      </a:r>
                      <a:endParaRPr lang="fr-FR" sz="1100" b="0" kern="1200" dirty="0">
                        <a:solidFill>
                          <a:schemeClr val="dk1"/>
                        </a:solidFill>
                        <a:effectLst/>
                        <a:latin typeface="Calibri" panose="020F0502020204030204" pitchFamily="34" charset="0"/>
                        <a:ea typeface="+mn-ea"/>
                        <a:cs typeface="Calibri" panose="020F0502020204030204" pitchFamily="34" charset="0"/>
                      </a:endParaRPr>
                    </a:p>
                  </a:txBody>
                  <a:tcP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fr-FR" sz="1400" dirty="0">
                        <a:latin typeface="Calibri" panose="020F0502020204030204" pitchFamily="34" charset="0"/>
                        <a:cs typeface="Calibri" panose="020F0502020204030204"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fr-FR" sz="1400" dirty="0">
                        <a:solidFill>
                          <a:schemeClr val="accent2">
                            <a:lumMod val="75000"/>
                          </a:schemeClr>
                        </a:solidFill>
                        <a:highlight>
                          <a:srgbClr val="00AFDB"/>
                        </a:highlight>
                        <a:latin typeface="Calibri" panose="020F0502020204030204" pitchFamily="34" charset="0"/>
                        <a:cs typeface="Calibri" panose="020F0502020204030204"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AFDB"/>
                    </a:solidFill>
                  </a:tcPr>
                </a:tc>
                <a:tc>
                  <a:txBody>
                    <a:bodyPr/>
                    <a:lstStyle/>
                    <a:p>
                      <a:endParaRPr lang="fr-FR" sz="1400" dirty="0">
                        <a:latin typeface="Calibri" panose="020F0502020204030204" pitchFamily="34" charset="0"/>
                        <a:cs typeface="Calibri" panose="020F0502020204030204" pitchFamily="34" charset="0"/>
                      </a:endParaRPr>
                    </a:p>
                  </a:txBody>
                  <a:tcP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984580928"/>
                  </a:ext>
                </a:extLst>
              </a:tr>
              <a:tr h="0">
                <a:tc>
                  <a:txBody>
                    <a:bodyPr/>
                    <a:lstStyle/>
                    <a:p>
                      <a:r>
                        <a:rPr lang="fr-FR" sz="1100" b="0" kern="1200" dirty="0">
                          <a:solidFill>
                            <a:schemeClr val="dk1"/>
                          </a:solidFill>
                          <a:effectLst/>
                          <a:latin typeface="Calibri" panose="020F0502020204030204" pitchFamily="34" charset="0"/>
                          <a:cs typeface="Calibri" panose="020F0502020204030204" pitchFamily="34" charset="0"/>
                        </a:rPr>
                        <a:t>Accompagner les professionnels de santé dans le développement du lien Ville / hôpital :</a:t>
                      </a:r>
                    </a:p>
                    <a:p>
                      <a:pPr marL="285750" lvl="0" indent="-285750">
                        <a:buFont typeface="Wingdings" panose="05000000000000000000" pitchFamily="2" charset="2"/>
                        <a:buChar char="ü"/>
                      </a:pPr>
                      <a:r>
                        <a:rPr lang="fr-FR" sz="1100" b="0" kern="1200" dirty="0">
                          <a:solidFill>
                            <a:schemeClr val="dk1"/>
                          </a:solidFill>
                          <a:effectLst/>
                          <a:latin typeface="Calibri" panose="020F0502020204030204" pitchFamily="34" charset="0"/>
                          <a:cs typeface="Calibri" panose="020F0502020204030204" pitchFamily="34" charset="0"/>
                        </a:rPr>
                        <a:t>Télémédecine</a:t>
                      </a:r>
                    </a:p>
                    <a:p>
                      <a:pPr marL="285750" lvl="0" indent="-285750">
                        <a:buFont typeface="Wingdings" panose="05000000000000000000" pitchFamily="2" charset="2"/>
                        <a:buChar char="ü"/>
                      </a:pPr>
                      <a:r>
                        <a:rPr lang="fr-FR" sz="1100" b="0" kern="1200" dirty="0">
                          <a:solidFill>
                            <a:schemeClr val="dk1"/>
                          </a:solidFill>
                          <a:effectLst/>
                          <a:latin typeface="Calibri" panose="020F0502020204030204" pitchFamily="34" charset="0"/>
                          <a:cs typeface="Calibri" panose="020F0502020204030204" pitchFamily="34" charset="0"/>
                        </a:rPr>
                        <a:t>Exercice professionnel mixte</a:t>
                      </a:r>
                    </a:p>
                    <a:p>
                      <a:pPr marL="285750" indent="-285750">
                        <a:buFont typeface="Wingdings" panose="05000000000000000000" pitchFamily="2" charset="2"/>
                        <a:buChar char="ü"/>
                      </a:pPr>
                      <a:r>
                        <a:rPr lang="fr-FR" sz="1100" b="0" kern="1200" dirty="0">
                          <a:solidFill>
                            <a:schemeClr val="dk1"/>
                          </a:solidFill>
                          <a:effectLst/>
                          <a:latin typeface="Calibri" panose="020F0502020204030204" pitchFamily="34" charset="0"/>
                          <a:cs typeface="Calibri" panose="020F0502020204030204" pitchFamily="34" charset="0"/>
                        </a:rPr>
                        <a:t>Constitution d'une Communauté professionnelle territoriale de santé</a:t>
                      </a:r>
                      <a:endParaRPr lang="fr-FR" sz="1100" b="0" kern="1200" dirty="0">
                        <a:solidFill>
                          <a:schemeClr val="dk1"/>
                        </a:solidFill>
                        <a:effectLst/>
                        <a:latin typeface="Calibri" panose="020F0502020204030204" pitchFamily="34" charset="0"/>
                        <a:ea typeface="+mn-ea"/>
                        <a:cs typeface="Calibri" panose="020F0502020204030204" pitchFamily="34" charset="0"/>
                      </a:endParaRPr>
                    </a:p>
                  </a:txBody>
                  <a:tcP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fr-FR" sz="1400" dirty="0">
                        <a:latin typeface="Calibri" panose="020F0502020204030204" pitchFamily="34" charset="0"/>
                        <a:cs typeface="Calibri" panose="020F0502020204030204"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fr-FR" sz="1400" dirty="0">
                        <a:latin typeface="Calibri" panose="020F0502020204030204" pitchFamily="34" charset="0"/>
                        <a:cs typeface="Calibri" panose="020F0502020204030204"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solidFill>
                      <a:srgbClr val="00AFDB"/>
                    </a:solidFill>
                  </a:tcPr>
                </a:tc>
                <a:tc>
                  <a:txBody>
                    <a:bodyPr/>
                    <a:lstStyle/>
                    <a:p>
                      <a:endParaRPr lang="fr-FR" sz="1400" dirty="0">
                        <a:latin typeface="Calibri" panose="020F0502020204030204" pitchFamily="34" charset="0"/>
                        <a:cs typeface="Calibri" panose="020F0502020204030204" pitchFamily="34" charset="0"/>
                      </a:endParaRPr>
                    </a:p>
                  </a:txBody>
                  <a:tcP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4230630667"/>
                  </a:ext>
                </a:extLst>
              </a:tr>
            </a:tbl>
          </a:graphicData>
        </a:graphic>
      </p:graphicFrame>
      <p:sp>
        <p:nvSpPr>
          <p:cNvPr id="3" name="ZoneTexte 2">
            <a:extLst>
              <a:ext uri="{FF2B5EF4-FFF2-40B4-BE49-F238E27FC236}">
                <a16:creationId xmlns:a16="http://schemas.microsoft.com/office/drawing/2014/main" id="{7E4395D4-E8D0-DFCE-B329-91520B1BAA83}"/>
              </a:ext>
            </a:extLst>
          </p:cNvPr>
          <p:cNvSpPr txBox="1"/>
          <p:nvPr/>
        </p:nvSpPr>
        <p:spPr>
          <a:xfrm>
            <a:off x="756812" y="1320157"/>
            <a:ext cx="7630376" cy="1092607"/>
          </a:xfrm>
          <a:prstGeom prst="rect">
            <a:avLst/>
          </a:prstGeom>
          <a:noFill/>
        </p:spPr>
        <p:txBody>
          <a:bodyPr wrap="square">
            <a:spAutoFit/>
          </a:bodyPr>
          <a:lstStyle/>
          <a:p>
            <a:pPr lvl="0"/>
            <a:r>
              <a:rPr lang="fr-FR" sz="1100" b="1" dirty="0">
                <a:solidFill>
                  <a:schemeClr val="accent2">
                    <a:lumMod val="75000"/>
                  </a:schemeClr>
                </a:solidFill>
                <a:latin typeface="Myriad Pro Cond" panose="020B0506030403020204" pitchFamily="34" charset="0"/>
              </a:rPr>
              <a:t>FICHE ACTION A2 L’accès aux soins</a:t>
            </a:r>
          </a:p>
          <a:p>
            <a:pPr lvl="0"/>
            <a:endParaRPr lang="fr-FR" sz="500" b="1" dirty="0">
              <a:solidFill>
                <a:schemeClr val="accent2">
                  <a:lumMod val="75000"/>
                </a:schemeClr>
              </a:solidFill>
              <a:latin typeface="Myriad Pro Cond" panose="020B0506030403020204" pitchFamily="34" charset="0"/>
            </a:endParaRPr>
          </a:p>
          <a:p>
            <a:pPr marL="171450" indent="-171450">
              <a:buFont typeface="Wingdings" panose="05000000000000000000" pitchFamily="2" charset="2"/>
              <a:buChar char="Ø"/>
            </a:pPr>
            <a:r>
              <a:rPr lang="fr-FR" sz="1100" dirty="0">
                <a:solidFill>
                  <a:srgbClr val="FF0066"/>
                </a:solidFill>
                <a:latin typeface="Calibri" panose="020F0502020204030204" pitchFamily="34" charset="0"/>
                <a:ea typeface="Calibri" panose="020F0502020204030204" pitchFamily="34" charset="0"/>
                <a:cs typeface="Calibri" panose="020F0502020204030204" pitchFamily="34" charset="0"/>
              </a:rPr>
              <a:t>référents : </a:t>
            </a:r>
            <a:r>
              <a:rPr lang="fr-FR" sz="1100" dirty="0">
                <a:solidFill>
                  <a:srgbClr val="FF0066"/>
                </a:solidFill>
                <a:latin typeface="Calibri" panose="020F0502020204030204" pitchFamily="34" charset="0"/>
                <a:cs typeface="Calibri" panose="020F0502020204030204" pitchFamily="34" charset="0"/>
              </a:rPr>
              <a:t>Caroline Monteil Tulle Agglo / Antoine </a:t>
            </a:r>
            <a:r>
              <a:rPr lang="fr-FR" sz="1100" dirty="0" err="1">
                <a:solidFill>
                  <a:srgbClr val="FF0066"/>
                </a:solidFill>
                <a:latin typeface="Calibri" panose="020F0502020204030204" pitchFamily="34" charset="0"/>
                <a:cs typeface="Calibri" panose="020F0502020204030204" pitchFamily="34" charset="0"/>
              </a:rPr>
              <a:t>Chemartin</a:t>
            </a:r>
            <a:r>
              <a:rPr lang="fr-FR" sz="1100" dirty="0">
                <a:solidFill>
                  <a:srgbClr val="FF0066"/>
                </a:solidFill>
                <a:latin typeface="Calibri" panose="020F0502020204030204" pitchFamily="34" charset="0"/>
                <a:cs typeface="Calibri" panose="020F0502020204030204" pitchFamily="34" charset="0"/>
              </a:rPr>
              <a:t> CPTS </a:t>
            </a:r>
            <a:endParaRPr lang="fr-FR" sz="1100" dirty="0">
              <a:solidFill>
                <a:srgbClr val="FF0066"/>
              </a:solidFill>
            </a:endParaRPr>
          </a:p>
          <a:p>
            <a:pPr lvl="0"/>
            <a:endParaRPr lang="fr-FR" sz="500" b="1" dirty="0">
              <a:solidFill>
                <a:schemeClr val="accent2">
                  <a:lumMod val="75000"/>
                </a:schemeClr>
              </a:solidFill>
              <a:latin typeface="Myriad Pro Cond" panose="020B0506030403020204" pitchFamily="34" charset="0"/>
            </a:endParaRPr>
          </a:p>
          <a:p>
            <a:pPr algn="just"/>
            <a:r>
              <a:rPr lang="fr-FR" sz="1100" b="1" dirty="0">
                <a:solidFill>
                  <a:schemeClr val="accent2">
                    <a:lumMod val="75000"/>
                  </a:schemeClr>
                </a:solidFill>
                <a:latin typeface="Myriad Pro Cond" panose="020B0506030403020204" pitchFamily="34" charset="0"/>
              </a:rPr>
              <a:t>2- </a:t>
            </a:r>
            <a:r>
              <a:rPr lang="fr-FR" sz="1100" b="1" dirty="0">
                <a:solidFill>
                  <a:schemeClr val="accent2">
                    <a:lumMod val="75000"/>
                  </a:schemeClr>
                </a:solidFill>
                <a:effectLst/>
                <a:latin typeface="Arial" panose="020B0604020202020204" pitchFamily="34" charset="0"/>
                <a:ea typeface="Calibri" panose="020F0502020204030204" pitchFamily="34" charset="0"/>
                <a:cs typeface="Times New Roman" panose="02020603050405020304" pitchFamily="18" charset="0"/>
              </a:rPr>
              <a:t>Faciliter des conditions d’exercice des professionnels de santé et l’accès aux soins des usagers sur le territoire </a:t>
            </a:r>
          </a:p>
          <a:p>
            <a:pPr algn="just"/>
            <a:r>
              <a:rPr lang="fr-FR" sz="1100" b="1" dirty="0">
                <a:solidFill>
                  <a:schemeClr val="accent2">
                    <a:lumMod val="75000"/>
                  </a:schemeClr>
                </a:solidFill>
                <a:latin typeface="Arial" panose="020B0604020202020204" pitchFamily="34" charset="0"/>
                <a:ea typeface="Calibri" panose="020F0502020204030204" pitchFamily="34" charset="0"/>
                <a:cs typeface="Times New Roman" panose="02020603050405020304" pitchFamily="18" charset="0"/>
              </a:rPr>
              <a:t>2.1- </a:t>
            </a:r>
            <a:r>
              <a:rPr lang="fr-FR" sz="1100" b="1" kern="1200" dirty="0">
                <a:solidFill>
                  <a:schemeClr val="accent2">
                    <a:lumMod val="75000"/>
                  </a:schemeClr>
                </a:solidFill>
                <a:effectLst/>
                <a:latin typeface="+mn-lt"/>
                <a:ea typeface="+mn-ea"/>
                <a:cs typeface="+mn-cs"/>
              </a:rPr>
              <a:t>Maintenir et développer l'exercice groupé et les liens ville/hôpital</a:t>
            </a:r>
          </a:p>
        </p:txBody>
      </p:sp>
      <p:sp>
        <p:nvSpPr>
          <p:cNvPr id="4" name="ZoneTexte 3">
            <a:extLst>
              <a:ext uri="{FF2B5EF4-FFF2-40B4-BE49-F238E27FC236}">
                <a16:creationId xmlns:a16="http://schemas.microsoft.com/office/drawing/2014/main" id="{904F10A3-BCF4-A011-5B28-4D275259F4ED}"/>
              </a:ext>
            </a:extLst>
          </p:cNvPr>
          <p:cNvSpPr txBox="1"/>
          <p:nvPr/>
        </p:nvSpPr>
        <p:spPr>
          <a:xfrm>
            <a:off x="1702525" y="4463018"/>
            <a:ext cx="7717384" cy="261610"/>
          </a:xfrm>
          <a:prstGeom prst="rect">
            <a:avLst/>
          </a:prstGeom>
          <a:noFill/>
        </p:spPr>
        <p:txBody>
          <a:bodyPr wrap="square">
            <a:spAutoFit/>
          </a:bodyPr>
          <a:lstStyle/>
          <a:p>
            <a:pPr algn="just"/>
            <a:r>
              <a:rPr lang="fr-FR" sz="1100" b="1" dirty="0">
                <a:solidFill>
                  <a:schemeClr val="accent2">
                    <a:lumMod val="75000"/>
                  </a:schemeClr>
                </a:solidFill>
                <a:latin typeface="Arial" panose="020B0604020202020204" pitchFamily="34" charset="0"/>
                <a:ea typeface="Calibri" panose="020F0502020204030204" pitchFamily="34" charset="0"/>
                <a:cs typeface="Times New Roman" panose="02020603050405020304" pitchFamily="18" charset="0"/>
              </a:rPr>
              <a:t>2.2- </a:t>
            </a:r>
            <a:r>
              <a:rPr lang="fr-FR" sz="1100" b="1" dirty="0">
                <a:solidFill>
                  <a:schemeClr val="accent2">
                    <a:lumMod val="75000"/>
                  </a:schemeClr>
                </a:solidFill>
                <a:effectLst/>
                <a:latin typeface="Arial" panose="020B0604020202020204" pitchFamily="34" charset="0"/>
                <a:ea typeface="Calibri" panose="020F0502020204030204" pitchFamily="34" charset="0"/>
                <a:cs typeface="Times New Roman" panose="02020603050405020304" pitchFamily="18" charset="0"/>
              </a:rPr>
              <a:t>Encourager le développement de nouvelles pratiques pour faciliter l’accès aux soins des usagers</a:t>
            </a:r>
          </a:p>
        </p:txBody>
      </p:sp>
      <p:graphicFrame>
        <p:nvGraphicFramePr>
          <p:cNvPr id="6" name="Tableau 5">
            <a:extLst>
              <a:ext uri="{FF2B5EF4-FFF2-40B4-BE49-F238E27FC236}">
                <a16:creationId xmlns:a16="http://schemas.microsoft.com/office/drawing/2014/main" id="{7B19A283-9356-2681-3C68-5D651583F768}"/>
              </a:ext>
            </a:extLst>
          </p:cNvPr>
          <p:cNvGraphicFramePr>
            <a:graphicFrameLocks noGrp="1"/>
          </p:cNvGraphicFramePr>
          <p:nvPr>
            <p:extLst>
              <p:ext uri="{D42A27DB-BD31-4B8C-83A1-F6EECF244321}">
                <p14:modId xmlns:p14="http://schemas.microsoft.com/office/powerpoint/2010/main" val="2038799920"/>
              </p:ext>
            </p:extLst>
          </p:nvPr>
        </p:nvGraphicFramePr>
        <p:xfrm>
          <a:off x="1628994" y="4773362"/>
          <a:ext cx="7434138" cy="1963503"/>
        </p:xfrm>
        <a:graphic>
          <a:graphicData uri="http://schemas.openxmlformats.org/drawingml/2006/table">
            <a:tbl>
              <a:tblPr firstRow="1" bandRow="1">
                <a:tableStyleId>{21E4AEA4-8DFA-4A89-87EB-49C32662AFE0}</a:tableStyleId>
              </a:tblPr>
              <a:tblGrid>
                <a:gridCol w="4777153">
                  <a:extLst>
                    <a:ext uri="{9D8B030D-6E8A-4147-A177-3AD203B41FA5}">
                      <a16:colId xmlns:a16="http://schemas.microsoft.com/office/drawing/2014/main" val="663078195"/>
                    </a:ext>
                  </a:extLst>
                </a:gridCol>
                <a:gridCol w="998700">
                  <a:extLst>
                    <a:ext uri="{9D8B030D-6E8A-4147-A177-3AD203B41FA5}">
                      <a16:colId xmlns:a16="http://schemas.microsoft.com/office/drawing/2014/main" val="1476271452"/>
                    </a:ext>
                  </a:extLst>
                </a:gridCol>
                <a:gridCol w="860611">
                  <a:extLst>
                    <a:ext uri="{9D8B030D-6E8A-4147-A177-3AD203B41FA5}">
                      <a16:colId xmlns:a16="http://schemas.microsoft.com/office/drawing/2014/main" val="1048548178"/>
                    </a:ext>
                  </a:extLst>
                </a:gridCol>
                <a:gridCol w="797674">
                  <a:extLst>
                    <a:ext uri="{9D8B030D-6E8A-4147-A177-3AD203B41FA5}">
                      <a16:colId xmlns:a16="http://schemas.microsoft.com/office/drawing/2014/main" val="450128597"/>
                    </a:ext>
                  </a:extLst>
                </a:gridCol>
              </a:tblGrid>
              <a:tr h="358395">
                <a:tc rowSpan="2">
                  <a:txBody>
                    <a:bodyPr/>
                    <a:lstStyle/>
                    <a:p>
                      <a:pPr algn="ctr"/>
                      <a:endParaRPr lang="fr-FR" sz="1200" dirty="0">
                        <a:latin typeface="Calibri" panose="020F0502020204030204" pitchFamily="34" charset="0"/>
                        <a:cs typeface="Calibri" panose="020F0502020204030204" pitchFamily="34" charset="0"/>
                      </a:endParaRPr>
                    </a:p>
                    <a:p>
                      <a:pPr algn="ctr"/>
                      <a:r>
                        <a:rPr lang="fr-FR" sz="1200" dirty="0">
                          <a:latin typeface="Calibri" panose="020F0502020204030204" pitchFamily="34" charset="0"/>
                          <a:cs typeface="Calibri" panose="020F0502020204030204" pitchFamily="34" charset="0"/>
                        </a:rPr>
                        <a:t>ACTION</a:t>
                      </a:r>
                    </a:p>
                  </a:txBody>
                  <a:tcPr>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c gridSpan="3">
                  <a:txBody>
                    <a:bodyPr/>
                    <a:lstStyle/>
                    <a:p>
                      <a:pPr algn="ctr"/>
                      <a:r>
                        <a:rPr lang="fr-FR" sz="1200" dirty="0">
                          <a:latin typeface="Calibri" panose="020F0502020204030204" pitchFamily="34" charset="0"/>
                          <a:cs typeface="Calibri" panose="020F0502020204030204" pitchFamily="34" charset="0"/>
                        </a:rPr>
                        <a:t>ETAT D’AVANCEMENT</a:t>
                      </a:r>
                    </a:p>
                  </a:txBody>
                  <a:tcPr anchor="ctr">
                    <a:lnL w="12700" cap="flat" cmpd="sng" algn="ctr">
                      <a:solidFill>
                        <a:schemeClr val="bg2"/>
                      </a:solidFill>
                      <a:prstDash val="solid"/>
                      <a:round/>
                      <a:headEnd type="none" w="med" len="med"/>
                      <a:tailEnd type="none" w="med" len="med"/>
                    </a:lnL>
                    <a:lnB w="12700" cap="flat" cmpd="sng" algn="ctr">
                      <a:solidFill>
                        <a:schemeClr val="bg2"/>
                      </a:solidFill>
                      <a:prstDash val="solid"/>
                      <a:round/>
                      <a:headEnd type="none" w="med" len="med"/>
                      <a:tailEnd type="none" w="med" len="med"/>
                    </a:lnB>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2287672304"/>
                  </a:ext>
                </a:extLst>
              </a:tr>
              <a:tr h="252667">
                <a:tc vMerge="1">
                  <a:txBody>
                    <a:bodyPr/>
                    <a:lstStyle/>
                    <a:p>
                      <a:endParaRPr lang="fr-FR" dirty="0"/>
                    </a:p>
                  </a:txBody>
                  <a:tcPr/>
                </a:tc>
                <a:tc>
                  <a:txBody>
                    <a:bodyPr/>
                    <a:lstStyle/>
                    <a:p>
                      <a:pPr algn="ctr"/>
                      <a:r>
                        <a:rPr lang="fr-FR" sz="1200" b="0" dirty="0">
                          <a:latin typeface="Calibri" panose="020F0502020204030204" pitchFamily="34" charset="0"/>
                          <a:cs typeface="Calibri" panose="020F0502020204030204" pitchFamily="34" charset="0"/>
                        </a:rPr>
                        <a:t>Non initiée </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fr-FR" sz="1200" b="0" dirty="0">
                          <a:latin typeface="Calibri" panose="020F0502020204030204" pitchFamily="34" charset="0"/>
                          <a:cs typeface="Calibri" panose="020F0502020204030204" pitchFamily="34" charset="0"/>
                        </a:rPr>
                        <a:t>en cours</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fr-FR" sz="1200" b="0" dirty="0">
                          <a:latin typeface="Calibri" panose="020F0502020204030204" pitchFamily="34" charset="0"/>
                          <a:cs typeface="Calibri" panose="020F0502020204030204" pitchFamily="34" charset="0"/>
                        </a:rPr>
                        <a:t>terminée</a:t>
                      </a:r>
                    </a:p>
                  </a:txBody>
                  <a:tcP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547526300"/>
                  </a:ext>
                </a:extLst>
              </a:tr>
              <a:tr h="4312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0" kern="1200" dirty="0">
                          <a:solidFill>
                            <a:schemeClr val="dk1"/>
                          </a:solidFill>
                          <a:effectLst/>
                          <a:latin typeface="Calibri" panose="020F0502020204030204" pitchFamily="34" charset="0"/>
                          <a:ea typeface="+mn-ea"/>
                          <a:cs typeface="Calibri" panose="020F0502020204030204" pitchFamily="34" charset="0"/>
                        </a:rPr>
                        <a:t>Assurer le développement et la promotion sur le territoire des nouveaux métiers tels que les Infirmiers de Pratique Avancée (IPA) et les infirmières ASALÉE </a:t>
                      </a:r>
                    </a:p>
                  </a:txBody>
                  <a:tcP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endParaRPr lang="fr-FR" sz="1100" b="1"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7F2F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b="1" dirty="0">
                          <a:solidFill>
                            <a:schemeClr val="bg1"/>
                          </a:solidFill>
                          <a:highlight>
                            <a:srgbClr val="00AFDB"/>
                          </a:highlight>
                          <a:latin typeface="Calibri" panose="020F0502020204030204" pitchFamily="34" charset="0"/>
                          <a:cs typeface="Calibri" panose="020F0502020204030204" pitchFamily="34" charset="0"/>
                        </a:rPr>
                        <a:t>1 IPA en 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b="1" dirty="0">
                          <a:solidFill>
                            <a:schemeClr val="bg1"/>
                          </a:solidFill>
                          <a:highlight>
                            <a:srgbClr val="00AFDB"/>
                          </a:highlight>
                          <a:latin typeface="Calibri" panose="020F0502020204030204" pitchFamily="34" charset="0"/>
                          <a:cs typeface="Calibri" panose="020F0502020204030204" pitchFamily="34" charset="0"/>
                        </a:rPr>
                        <a:t>&lt; 06/26</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b="1" dirty="0">
                        <a:solidFill>
                          <a:schemeClr val="bg1"/>
                        </a:solidFill>
                        <a:highlight>
                          <a:srgbClr val="00AFDB"/>
                        </a:highligh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b="1" dirty="0">
                          <a:solidFill>
                            <a:schemeClr val="bg1"/>
                          </a:solidFill>
                          <a:highlight>
                            <a:srgbClr val="00AFDB"/>
                          </a:highlight>
                          <a:latin typeface="Calibri" panose="020F0502020204030204" pitchFamily="34" charset="0"/>
                          <a:cs typeface="Calibri" panose="020F0502020204030204" pitchFamily="34" charset="0"/>
                        </a:rPr>
                        <a:t>    3 IA</a:t>
                      </a:r>
                    </a:p>
                  </a:txBody>
                  <a:tcP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AFDB"/>
                    </a:solidFill>
                  </a:tcPr>
                </a:tc>
                <a:extLst>
                  <a:ext uri="{0D108BD9-81ED-4DB2-BD59-A6C34878D82A}">
                    <a16:rowId xmlns:a16="http://schemas.microsoft.com/office/drawing/2014/main" val="984580928"/>
                  </a:ext>
                </a:extLst>
              </a:tr>
              <a:tr h="441857">
                <a:tc>
                  <a:txBody>
                    <a:bodyPr/>
                    <a:lstStyle/>
                    <a:p>
                      <a:r>
                        <a:rPr lang="fr-FR" sz="1100" b="0" kern="1200" dirty="0">
                          <a:solidFill>
                            <a:schemeClr val="dk1"/>
                          </a:solidFill>
                          <a:effectLst/>
                          <a:latin typeface="Calibri" panose="020F0502020204030204" pitchFamily="34" charset="0"/>
                          <a:ea typeface="+mn-ea"/>
                          <a:cs typeface="Calibri" panose="020F0502020204030204" pitchFamily="34" charset="0"/>
                        </a:rPr>
                        <a:t>Favoriser la délégation de tâches pour améliorer la prise en charge du patient </a:t>
                      </a:r>
                    </a:p>
                  </a:txBody>
                  <a:tcP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endParaRPr lang="fr-FR" sz="1100" b="1"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fr-FR" sz="1100" b="1" dirty="0">
                          <a:solidFill>
                            <a:schemeClr val="bg1"/>
                          </a:solidFill>
                          <a:latin typeface="Calibri" panose="020F0502020204030204" pitchFamily="34" charset="0"/>
                          <a:cs typeface="Calibri" panose="020F0502020204030204" pitchFamily="34" charset="0"/>
                        </a:rPr>
                        <a:t>11 AM</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2"/>
                    </a:solidFill>
                  </a:tcPr>
                </a:tc>
                <a:tc>
                  <a:txBody>
                    <a:bodyPr/>
                    <a:lstStyle/>
                    <a:p>
                      <a:endParaRPr lang="fr-FR" sz="1100" dirty="0">
                        <a:latin typeface="Calibri" panose="020F0502020204030204" pitchFamily="34" charset="0"/>
                        <a:cs typeface="Calibri" panose="020F0502020204030204" pitchFamily="34" charset="0"/>
                      </a:endParaRPr>
                    </a:p>
                  </a:txBody>
                  <a:tcP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230630667"/>
                  </a:ext>
                </a:extLst>
              </a:tr>
              <a:tr h="294571">
                <a:tc>
                  <a:txBody>
                    <a:bodyPr/>
                    <a:lstStyle/>
                    <a:p>
                      <a:r>
                        <a:rPr lang="fr-FR" sz="1100" b="0" kern="1200" dirty="0">
                          <a:solidFill>
                            <a:schemeClr val="dk1"/>
                          </a:solidFill>
                          <a:effectLst/>
                          <a:latin typeface="Calibri" panose="020F0502020204030204" pitchFamily="34" charset="0"/>
                          <a:ea typeface="+mn-ea"/>
                          <a:cs typeface="Calibri" panose="020F0502020204030204" pitchFamily="34" charset="0"/>
                        </a:rPr>
                        <a:t>Favoriser le « aller vers » </a:t>
                      </a:r>
                    </a:p>
                  </a:txBody>
                  <a:tcP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fr-FR" sz="1100" dirty="0">
                        <a:latin typeface="Calibri" panose="020F0502020204030204" pitchFamily="34" charset="0"/>
                        <a:cs typeface="Calibri" panose="020F0502020204030204"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tcPr>
                </a:tc>
                <a:tc>
                  <a:txBody>
                    <a:bodyPr/>
                    <a:lstStyle/>
                    <a:p>
                      <a:endParaRPr lang="fr-FR" sz="1100" dirty="0">
                        <a:latin typeface="Calibri" panose="020F0502020204030204" pitchFamily="34" charset="0"/>
                        <a:cs typeface="Calibri" panose="020F0502020204030204"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solidFill>
                      <a:srgbClr val="00AFDB"/>
                    </a:solidFill>
                  </a:tcPr>
                </a:tc>
                <a:tc>
                  <a:txBody>
                    <a:bodyPr/>
                    <a:lstStyle/>
                    <a:p>
                      <a:endParaRPr lang="fr-FR" sz="1100" dirty="0">
                        <a:latin typeface="Calibri" panose="020F0502020204030204" pitchFamily="34" charset="0"/>
                        <a:cs typeface="Calibri" panose="020F0502020204030204" pitchFamily="34" charset="0"/>
                      </a:endParaRPr>
                    </a:p>
                  </a:txBody>
                  <a:tcP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solidFill>
                      <a:srgbClr val="00AFDB"/>
                    </a:solidFill>
                  </a:tcPr>
                </a:tc>
                <a:extLst>
                  <a:ext uri="{0D108BD9-81ED-4DB2-BD59-A6C34878D82A}">
                    <a16:rowId xmlns:a16="http://schemas.microsoft.com/office/drawing/2014/main" val="726540049"/>
                  </a:ext>
                </a:extLst>
              </a:tr>
            </a:tbl>
          </a:graphicData>
        </a:graphic>
      </p:graphicFrame>
      <p:pic>
        <p:nvPicPr>
          <p:cNvPr id="7" name="Picture 4" descr="logo CPTS Corrèze Vézère">
            <a:extLst>
              <a:ext uri="{FF2B5EF4-FFF2-40B4-BE49-F238E27FC236}">
                <a16:creationId xmlns:a16="http://schemas.microsoft.com/office/drawing/2014/main" id="{98AB91B0-3DF4-C421-9145-33FE53F088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229" y="2461498"/>
            <a:ext cx="1393027" cy="68722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descr="Une image contenant Police, Graphique, logo, symbole&#10;&#10;Le contenu généré par l’IA peut être incorrect.">
            <a:extLst>
              <a:ext uri="{FF2B5EF4-FFF2-40B4-BE49-F238E27FC236}">
                <a16:creationId xmlns:a16="http://schemas.microsoft.com/office/drawing/2014/main" id="{AEC00603-8157-3AF4-1F62-1E52AFBF51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170" y="3197459"/>
            <a:ext cx="1155144" cy="785315"/>
          </a:xfrm>
          <a:prstGeom prst="rect">
            <a:avLst/>
          </a:prstGeom>
        </p:spPr>
      </p:pic>
      <p:sp>
        <p:nvSpPr>
          <p:cNvPr id="19" name="ZoneTexte 18">
            <a:extLst>
              <a:ext uri="{FF2B5EF4-FFF2-40B4-BE49-F238E27FC236}">
                <a16:creationId xmlns:a16="http://schemas.microsoft.com/office/drawing/2014/main" id="{0D5503F1-46E1-2D98-F92B-407007F6C6F5}"/>
              </a:ext>
            </a:extLst>
          </p:cNvPr>
          <p:cNvSpPr txBox="1"/>
          <p:nvPr/>
        </p:nvSpPr>
        <p:spPr>
          <a:xfrm>
            <a:off x="3766099" y="5755112"/>
            <a:ext cx="3590235" cy="246221"/>
          </a:xfrm>
          <a:prstGeom prst="rect">
            <a:avLst/>
          </a:prstGeom>
          <a:solidFill>
            <a:schemeClr val="accent1"/>
          </a:solidFill>
        </p:spPr>
        <p:txBody>
          <a:bodyPr wrap="square" rtlCol="0">
            <a:spAutoFit/>
          </a:bodyPr>
          <a:lstStyle/>
          <a:p>
            <a:pPr algn="ctr"/>
            <a:r>
              <a:rPr lang="fr-FR" sz="1000" b="1" dirty="0">
                <a:solidFill>
                  <a:schemeClr val="bg1"/>
                </a:solidFill>
              </a:rPr>
              <a:t>faire de la sensibilisation auprès des pros de santé </a:t>
            </a:r>
          </a:p>
        </p:txBody>
      </p:sp>
      <p:sp>
        <p:nvSpPr>
          <p:cNvPr id="10" name="Flèche : angle droit 9">
            <a:extLst>
              <a:ext uri="{FF2B5EF4-FFF2-40B4-BE49-F238E27FC236}">
                <a16:creationId xmlns:a16="http://schemas.microsoft.com/office/drawing/2014/main" id="{DFA809F6-6657-12D5-254D-689CC0EE3893}"/>
              </a:ext>
            </a:extLst>
          </p:cNvPr>
          <p:cNvSpPr/>
          <p:nvPr/>
        </p:nvSpPr>
        <p:spPr>
          <a:xfrm rot="5400000">
            <a:off x="3432626" y="5755113"/>
            <a:ext cx="246220" cy="246221"/>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89307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408BD-081A-F0AC-667C-4A3DC797FBA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FFF8B46-1B1D-5E7B-A3A2-3AAF85E10A31}"/>
              </a:ext>
            </a:extLst>
          </p:cNvPr>
          <p:cNvSpPr>
            <a:spLocks noGrp="1"/>
          </p:cNvSpPr>
          <p:nvPr>
            <p:ph type="title" idx="4294967295"/>
          </p:nvPr>
        </p:nvSpPr>
        <p:spPr>
          <a:xfrm>
            <a:off x="1088348" y="653064"/>
            <a:ext cx="6378575" cy="1293813"/>
          </a:xfrm>
        </p:spPr>
        <p:txBody>
          <a:bodyPr/>
          <a:lstStyle/>
          <a:p>
            <a:pPr algn="ctr"/>
            <a:r>
              <a:rPr lang="fr-FR" b="1" dirty="0">
                <a:solidFill>
                  <a:srgbClr val="C80064"/>
                </a:solidFill>
                <a:latin typeface="Myriad Pro Cond" panose="020B0506030403020204" pitchFamily="34" charset="0"/>
              </a:rPr>
              <a:t>Parcours de Santé</a:t>
            </a:r>
          </a:p>
        </p:txBody>
      </p:sp>
      <p:sp>
        <p:nvSpPr>
          <p:cNvPr id="3" name="ZoneTexte 2">
            <a:extLst>
              <a:ext uri="{FF2B5EF4-FFF2-40B4-BE49-F238E27FC236}">
                <a16:creationId xmlns:a16="http://schemas.microsoft.com/office/drawing/2014/main" id="{EF9C9AE6-BC5D-9D56-DEC3-4E3257FD3A14}"/>
              </a:ext>
            </a:extLst>
          </p:cNvPr>
          <p:cNvSpPr txBox="1"/>
          <p:nvPr/>
        </p:nvSpPr>
        <p:spPr>
          <a:xfrm>
            <a:off x="4029336" y="1878303"/>
            <a:ext cx="3945260" cy="369332"/>
          </a:xfrm>
          <a:prstGeom prst="rect">
            <a:avLst/>
          </a:prstGeom>
          <a:solidFill>
            <a:schemeClr val="accent2">
              <a:lumMod val="75000"/>
            </a:schemeClr>
          </a:solidFill>
        </p:spPr>
        <p:txBody>
          <a:bodyPr wrap="square" rtlCol="0">
            <a:spAutoFit/>
          </a:bodyPr>
          <a:lstStyle/>
          <a:p>
            <a:pPr algn="ctr"/>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Dispensaire mobile de l’Ordre de Malte</a:t>
            </a:r>
          </a:p>
        </p:txBody>
      </p:sp>
      <p:sp>
        <p:nvSpPr>
          <p:cNvPr id="4" name="ZoneTexte 3">
            <a:extLst>
              <a:ext uri="{FF2B5EF4-FFF2-40B4-BE49-F238E27FC236}">
                <a16:creationId xmlns:a16="http://schemas.microsoft.com/office/drawing/2014/main" id="{323B53E4-6264-EEC9-E1CA-3DCCCDE8CEDE}"/>
              </a:ext>
            </a:extLst>
          </p:cNvPr>
          <p:cNvSpPr txBox="1"/>
          <p:nvPr/>
        </p:nvSpPr>
        <p:spPr>
          <a:xfrm>
            <a:off x="2761769" y="2486708"/>
            <a:ext cx="6202816" cy="1754326"/>
          </a:xfrm>
          <a:prstGeom prst="rect">
            <a:avLst/>
          </a:prstGeom>
          <a:noFill/>
          <a:ln w="28575">
            <a:noFill/>
          </a:ln>
        </p:spPr>
        <p:txBody>
          <a:bodyPr wrap="square">
            <a:spAutoFit/>
          </a:bodyPr>
          <a:lstStyle/>
          <a:p>
            <a:pPr marL="285750" indent="-285750">
              <a:buFont typeface="Arial" panose="020B0604020202020204" pitchFamily="34" charset="0"/>
              <a:buChar char="•"/>
            </a:pPr>
            <a:r>
              <a:rPr lang="fr-FR" altLang="fr-FR" sz="1200" b="1" dirty="0">
                <a:solidFill>
                  <a:schemeClr val="accent1"/>
                </a:solidFill>
                <a:latin typeface="Calibri" panose="020F0502020204030204" pitchFamily="34" charset="0"/>
                <a:cs typeface="Times New Roman" panose="02020603050405020304" pitchFamily="18" charset="0"/>
              </a:rPr>
              <a:t>Personnes sans couverture / avec couverture mais pas assez de revenus pour subvenir au reste à charge / désert médical sans moyen de transport</a:t>
            </a:r>
          </a:p>
          <a:p>
            <a:r>
              <a:rPr lang="fr-FR" altLang="fr-FR" sz="1200" b="1" dirty="0">
                <a:latin typeface="Calibri" panose="020F0502020204030204" pitchFamily="34" charset="0"/>
                <a:cs typeface="Times New Roman" panose="02020603050405020304" pitchFamily="18" charset="0"/>
              </a:rPr>
              <a:t> </a:t>
            </a:r>
          </a:p>
          <a:p>
            <a:pPr marL="285750" indent="-285750">
              <a:buFont typeface="Arial" panose="020B0604020202020204" pitchFamily="34" charset="0"/>
              <a:buChar char="•"/>
            </a:pPr>
            <a:r>
              <a:rPr lang="fr-FR" altLang="fr-FR" sz="1200" b="1" dirty="0">
                <a:solidFill>
                  <a:schemeClr val="accent1"/>
                </a:solidFill>
                <a:latin typeface="Calibri" panose="020F0502020204030204" pitchFamily="34" charset="0"/>
                <a:cs typeface="Times New Roman" panose="02020603050405020304" pitchFamily="18" charset="0"/>
              </a:rPr>
              <a:t>2025 :</a:t>
            </a:r>
            <a:r>
              <a:rPr lang="fr-FR" altLang="fr-FR" sz="1200" dirty="0">
                <a:solidFill>
                  <a:schemeClr val="accent1"/>
                </a:solidFill>
                <a:latin typeface="Calibri" panose="020F0502020204030204" pitchFamily="34" charset="0"/>
                <a:cs typeface="Times New Roman" panose="02020603050405020304" pitchFamily="18" charset="0"/>
              </a:rPr>
              <a:t> </a:t>
            </a:r>
          </a:p>
          <a:p>
            <a:pPr marL="742950" lvl="1" indent="-285750">
              <a:buFont typeface="Wingdings" panose="05000000000000000000" pitchFamily="2" charset="2"/>
              <a:buChar char="ü"/>
            </a:pPr>
            <a:r>
              <a:rPr lang="fr-FR" altLang="fr-FR" sz="1200" b="1" dirty="0">
                <a:latin typeface="Calibri" panose="020F0502020204030204" pitchFamily="34" charset="0"/>
                <a:cs typeface="Times New Roman" panose="02020603050405020304" pitchFamily="18" charset="0"/>
              </a:rPr>
              <a:t>médecine générale </a:t>
            </a:r>
            <a:r>
              <a:rPr lang="fr-FR" altLang="fr-FR" sz="1200" dirty="0">
                <a:latin typeface="Calibri" panose="020F0502020204030204" pitchFamily="34" charset="0"/>
                <a:cs typeface="Times New Roman" panose="02020603050405020304" pitchFamily="18" charset="0"/>
              </a:rPr>
              <a:t>– 17/11 : </a:t>
            </a:r>
            <a:r>
              <a:rPr lang="fr-FR" altLang="fr-FR" sz="1200" b="1" dirty="0">
                <a:latin typeface="Calibri" panose="020F0502020204030204" pitchFamily="34" charset="0"/>
                <a:cs typeface="Times New Roman" panose="02020603050405020304" pitchFamily="18" charset="0"/>
              </a:rPr>
              <a:t>10 patients </a:t>
            </a:r>
            <a:r>
              <a:rPr lang="fr-FR" altLang="fr-FR" sz="1200" dirty="0">
                <a:latin typeface="Calibri" panose="020F0502020204030204" pitchFamily="34" charset="0"/>
                <a:cs typeface="Times New Roman" panose="02020603050405020304" pitchFamily="18" charset="0"/>
              </a:rPr>
              <a:t>vus dont 1 additionnel le jour J </a:t>
            </a:r>
          </a:p>
          <a:p>
            <a:pPr marL="742950" lvl="1" indent="-285750">
              <a:buFont typeface="Wingdings" panose="05000000000000000000" pitchFamily="2" charset="2"/>
              <a:buChar char="ü"/>
            </a:pPr>
            <a:r>
              <a:rPr lang="fr-FR" altLang="fr-FR" sz="1200" b="1" dirty="0">
                <a:latin typeface="Calibri" panose="020F0502020204030204" pitchFamily="34" charset="0"/>
                <a:cs typeface="Times New Roman" panose="02020603050405020304" pitchFamily="18" charset="0"/>
              </a:rPr>
              <a:t>ophtalmologie </a:t>
            </a:r>
            <a:r>
              <a:rPr lang="fr-FR" altLang="fr-FR" sz="1200" dirty="0">
                <a:latin typeface="Calibri" panose="020F0502020204030204" pitchFamily="34" charset="0"/>
                <a:cs typeface="Times New Roman" panose="02020603050405020304" pitchFamily="18" charset="0"/>
              </a:rPr>
              <a:t>– 28/11 : </a:t>
            </a:r>
            <a:r>
              <a:rPr lang="fr-FR" altLang="fr-FR" sz="1200" b="1" dirty="0">
                <a:latin typeface="Calibri" panose="020F0502020204030204" pitchFamily="34" charset="0"/>
                <a:cs typeface="Times New Roman" panose="02020603050405020304" pitchFamily="18" charset="0"/>
              </a:rPr>
              <a:t>22 patients </a:t>
            </a:r>
            <a:r>
              <a:rPr lang="fr-FR" altLang="fr-FR" sz="1200" dirty="0">
                <a:latin typeface="Calibri" panose="020F0502020204030204" pitchFamily="34" charset="0"/>
                <a:cs typeface="Times New Roman" panose="02020603050405020304" pitchFamily="18" charset="0"/>
              </a:rPr>
              <a:t>vus dont 4 additionnels le jour J </a:t>
            </a:r>
          </a:p>
          <a:p>
            <a:pPr marL="742950" lvl="1" indent="-285750">
              <a:buFont typeface="Wingdings" panose="05000000000000000000" pitchFamily="2" charset="2"/>
              <a:buChar char="ü"/>
            </a:pPr>
            <a:r>
              <a:rPr lang="fr-FR" altLang="fr-FR" sz="1200" b="1" dirty="0">
                <a:latin typeface="Calibri" panose="020F0502020204030204" pitchFamily="34" charset="0"/>
                <a:cs typeface="Times New Roman" panose="02020603050405020304" pitchFamily="18" charset="0"/>
              </a:rPr>
              <a:t>soins dentaire </a:t>
            </a:r>
            <a:r>
              <a:rPr lang="fr-FR" altLang="fr-FR" sz="1200" dirty="0">
                <a:latin typeface="Calibri" panose="020F0502020204030204" pitchFamily="34" charset="0"/>
                <a:cs typeface="Times New Roman" panose="02020603050405020304" pitchFamily="18" charset="0"/>
              </a:rPr>
              <a:t>Limoges : </a:t>
            </a:r>
            <a:r>
              <a:rPr lang="fr-FR" altLang="fr-FR" sz="1200" b="1" dirty="0">
                <a:latin typeface="Calibri" panose="020F0502020204030204" pitchFamily="34" charset="0"/>
                <a:cs typeface="Times New Roman" panose="02020603050405020304" pitchFamily="18" charset="0"/>
              </a:rPr>
              <a:t>11 patients inscrits</a:t>
            </a:r>
          </a:p>
          <a:p>
            <a:endParaRPr lang="fr-FR" altLang="fr-FR" sz="1200" dirty="0">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fr-FR" altLang="fr-FR" sz="1200" b="1" dirty="0">
                <a:solidFill>
                  <a:schemeClr val="accent1"/>
                </a:solidFill>
                <a:latin typeface="Calibri" panose="020F0502020204030204" pitchFamily="34" charset="0"/>
                <a:cs typeface="Times New Roman" panose="02020603050405020304" pitchFamily="18" charset="0"/>
              </a:rPr>
              <a:t>Partenaires signaleurs </a:t>
            </a:r>
            <a:r>
              <a:rPr lang="fr-FR" altLang="fr-FR" sz="1200" dirty="0">
                <a:solidFill>
                  <a:schemeClr val="accent1"/>
                </a:solidFill>
                <a:latin typeface="Calibri" panose="020F0502020204030204" pitchFamily="34" charset="0"/>
                <a:cs typeface="Times New Roman" panose="02020603050405020304" pitchFamily="18" charset="0"/>
              </a:rPr>
              <a:t>: </a:t>
            </a:r>
            <a:r>
              <a:rPr lang="fr-FR" altLang="fr-FR" sz="1200" b="1" dirty="0">
                <a:latin typeface="Calibri" panose="020F0502020204030204" pitchFamily="34" charset="0"/>
                <a:cs typeface="Times New Roman" panose="02020603050405020304" pitchFamily="18" charset="0"/>
              </a:rPr>
              <a:t>CCAS/Le Roc/CD19/Jardins du Cœur/PTS/SAMSAH ADAPEI</a:t>
            </a:r>
          </a:p>
        </p:txBody>
      </p:sp>
      <p:pic>
        <p:nvPicPr>
          <p:cNvPr id="6" name="Image 5">
            <a:extLst>
              <a:ext uri="{FF2B5EF4-FFF2-40B4-BE49-F238E27FC236}">
                <a16:creationId xmlns:a16="http://schemas.microsoft.com/office/drawing/2014/main" id="{683D4651-F7E3-F40A-A427-A45F7A250C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498" y="3210357"/>
            <a:ext cx="2422188" cy="1816641"/>
          </a:xfrm>
          <a:prstGeom prst="rect">
            <a:avLst/>
          </a:prstGeom>
        </p:spPr>
      </p:pic>
      <p:pic>
        <p:nvPicPr>
          <p:cNvPr id="8" name="Image 7">
            <a:extLst>
              <a:ext uri="{FF2B5EF4-FFF2-40B4-BE49-F238E27FC236}">
                <a16:creationId xmlns:a16="http://schemas.microsoft.com/office/drawing/2014/main" id="{FC52CEB2-D563-4A37-223B-B803895D87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971" y="5150196"/>
            <a:ext cx="2101242" cy="1575931"/>
          </a:xfrm>
          <a:prstGeom prst="rect">
            <a:avLst/>
          </a:prstGeom>
        </p:spPr>
      </p:pic>
      <p:sp>
        <p:nvSpPr>
          <p:cNvPr id="5" name="Ellipse 4">
            <a:extLst>
              <a:ext uri="{FF2B5EF4-FFF2-40B4-BE49-F238E27FC236}">
                <a16:creationId xmlns:a16="http://schemas.microsoft.com/office/drawing/2014/main" id="{0EE6DA7B-4663-9F7B-4DC6-BA868688492E}"/>
              </a:ext>
            </a:extLst>
          </p:cNvPr>
          <p:cNvSpPr/>
          <p:nvPr/>
        </p:nvSpPr>
        <p:spPr>
          <a:xfrm rot="20927781">
            <a:off x="136172" y="1738494"/>
            <a:ext cx="2840082" cy="1680248"/>
          </a:xfrm>
          <a:prstGeom prst="ellipse">
            <a:avLst/>
          </a:prstGeom>
          <a:solidFill>
            <a:srgbClr val="00AFDB"/>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fr-FR" altLang="fr-FR" b="1" dirty="0">
                <a:latin typeface="Calibri" panose="020F0502020204030204" pitchFamily="34" charset="0"/>
                <a:cs typeface="Times New Roman" panose="02020603050405020304" pitchFamily="18" charset="0"/>
              </a:rPr>
              <a:t>Convention entre le dispensaire Saint Martial de Limoges et le CCAS signée en 2023</a:t>
            </a:r>
            <a:endParaRPr lang="fr-FR" b="1" i="0" u="none" strike="noStrike" spc="50" baseline="0" dirty="0">
              <a:ln w="0"/>
              <a:solidFill>
                <a:schemeClr val="bg2"/>
              </a:solidFill>
              <a:effectLst>
                <a:innerShdw blurRad="63500" dist="50800" dir="13500000">
                  <a:srgbClr val="000000">
                    <a:alpha val="50000"/>
                  </a:srgbClr>
                </a:innerShdw>
              </a:effectLst>
              <a:latin typeface="Calibri" panose="020F0502020204030204" pitchFamily="34" charset="0"/>
            </a:endParaRPr>
          </a:p>
        </p:txBody>
      </p:sp>
      <p:sp>
        <p:nvSpPr>
          <p:cNvPr id="9" name="ZoneTexte 8">
            <a:extLst>
              <a:ext uri="{FF2B5EF4-FFF2-40B4-BE49-F238E27FC236}">
                <a16:creationId xmlns:a16="http://schemas.microsoft.com/office/drawing/2014/main" id="{E4AAC4D4-4F50-340E-2CC5-15F69F339B00}"/>
              </a:ext>
            </a:extLst>
          </p:cNvPr>
          <p:cNvSpPr txBox="1"/>
          <p:nvPr/>
        </p:nvSpPr>
        <p:spPr>
          <a:xfrm>
            <a:off x="5500468" y="4521329"/>
            <a:ext cx="3464117" cy="1015663"/>
          </a:xfrm>
          <a:prstGeom prst="rect">
            <a:avLst/>
          </a:prstGeom>
          <a:noFill/>
          <a:ln w="28575">
            <a:solidFill>
              <a:schemeClr val="tx1"/>
            </a:solidFill>
          </a:ln>
        </p:spPr>
        <p:txBody>
          <a:bodyPr wrap="square">
            <a:spAutoFit/>
          </a:bodyPr>
          <a:lstStyle/>
          <a:p>
            <a:pPr marL="285750" indent="-285750">
              <a:buFont typeface="Wingdings" panose="05000000000000000000" pitchFamily="2" charset="2"/>
              <a:buChar char="Ø"/>
            </a:pPr>
            <a:r>
              <a:rPr lang="fr-FR" altLang="fr-FR" sz="1200" b="1" dirty="0">
                <a:latin typeface="Calibri" panose="020F0502020204030204" pitchFamily="34" charset="0"/>
                <a:cs typeface="Times New Roman" panose="02020603050405020304" pitchFamily="18" charset="0"/>
              </a:rPr>
              <a:t>Communes de l’Agglo intéressées : </a:t>
            </a:r>
          </a:p>
          <a:p>
            <a:pPr marL="628650" lvl="1" indent="-171450">
              <a:buFont typeface="Wingdings" panose="05000000000000000000" pitchFamily="2" charset="2"/>
              <a:buChar char="ü"/>
            </a:pPr>
            <a:r>
              <a:rPr lang="fr-FR" altLang="fr-FR" sz="1200" dirty="0">
                <a:latin typeface="Calibri" panose="020F0502020204030204" pitchFamily="34" charset="0"/>
                <a:cs typeface="Times New Roman" panose="02020603050405020304" pitchFamily="18" charset="0"/>
              </a:rPr>
              <a:t>Saint-Hilaire-Peyroux</a:t>
            </a:r>
          </a:p>
          <a:p>
            <a:pPr marL="628650" lvl="1" indent="-171450">
              <a:buFont typeface="Wingdings" panose="05000000000000000000" pitchFamily="2" charset="2"/>
              <a:buChar char="ü"/>
            </a:pPr>
            <a:r>
              <a:rPr lang="fr-FR" altLang="fr-FR" sz="1200" dirty="0">
                <a:latin typeface="Calibri" panose="020F0502020204030204" pitchFamily="34" charset="0"/>
                <a:cs typeface="Times New Roman" panose="02020603050405020304" pitchFamily="18" charset="0"/>
              </a:rPr>
              <a:t>Saint-Pardoux-La-Croisille </a:t>
            </a:r>
          </a:p>
          <a:p>
            <a:pPr marL="628650" lvl="1" indent="-171450">
              <a:buFont typeface="Wingdings" panose="05000000000000000000" pitchFamily="2" charset="2"/>
              <a:buChar char="ü"/>
            </a:pPr>
            <a:r>
              <a:rPr lang="fr-FR" altLang="fr-FR" sz="1200" dirty="0">
                <a:latin typeface="Calibri" panose="020F0502020204030204" pitchFamily="34" charset="0"/>
                <a:cs typeface="Times New Roman" panose="02020603050405020304" pitchFamily="18" charset="0"/>
              </a:rPr>
              <a:t>Le Chastang &lt; Cornil + Sainte-Fortunade</a:t>
            </a:r>
          </a:p>
          <a:p>
            <a:pPr marL="628650" lvl="1" indent="-171450">
              <a:buFont typeface="Wingdings" panose="05000000000000000000" pitchFamily="2" charset="2"/>
              <a:buChar char="ü"/>
            </a:pPr>
            <a:r>
              <a:rPr lang="fr-FR" altLang="fr-FR" sz="1200" dirty="0">
                <a:latin typeface="Calibri" panose="020F0502020204030204" pitchFamily="34" charset="0"/>
                <a:cs typeface="Times New Roman" panose="02020603050405020304" pitchFamily="18" charset="0"/>
              </a:rPr>
              <a:t>Chamboulive (EHPAD)</a:t>
            </a:r>
          </a:p>
        </p:txBody>
      </p:sp>
      <p:sp>
        <p:nvSpPr>
          <p:cNvPr id="10" name="ZoneTexte 9">
            <a:extLst>
              <a:ext uri="{FF2B5EF4-FFF2-40B4-BE49-F238E27FC236}">
                <a16:creationId xmlns:a16="http://schemas.microsoft.com/office/drawing/2014/main" id="{B63AB482-893B-8154-8EBC-70F66FC947B4}"/>
              </a:ext>
            </a:extLst>
          </p:cNvPr>
          <p:cNvSpPr txBox="1"/>
          <p:nvPr/>
        </p:nvSpPr>
        <p:spPr>
          <a:xfrm>
            <a:off x="4148857" y="5789437"/>
            <a:ext cx="4017989" cy="830997"/>
          </a:xfrm>
          <a:prstGeom prst="rect">
            <a:avLst/>
          </a:prstGeom>
          <a:noFill/>
          <a:ln w="28575">
            <a:solidFill>
              <a:schemeClr val="accent2">
                <a:lumMod val="75000"/>
              </a:schemeClr>
            </a:solidFill>
          </a:ln>
        </p:spPr>
        <p:txBody>
          <a:bodyPr wrap="square">
            <a:spAutoFit/>
          </a:bodyPr>
          <a:lstStyle/>
          <a:p>
            <a:r>
              <a:rPr lang="fr-FR" altLang="fr-FR" sz="1200" b="1" dirty="0">
                <a:solidFill>
                  <a:schemeClr val="accent2">
                    <a:lumMod val="75000"/>
                  </a:schemeClr>
                </a:solidFill>
                <a:latin typeface="Calibri" panose="020F0502020204030204" pitchFamily="34" charset="0"/>
                <a:cs typeface="Times New Roman" panose="02020603050405020304" pitchFamily="18" charset="0"/>
              </a:rPr>
              <a:t>Perspectives : </a:t>
            </a:r>
            <a:r>
              <a:rPr lang="fr-FR" altLang="fr-FR" sz="1200" b="1" dirty="0">
                <a:solidFill>
                  <a:schemeClr val="accent1"/>
                </a:solidFill>
                <a:latin typeface="Calibri" panose="020F0502020204030204" pitchFamily="34" charset="0"/>
                <a:cs typeface="Times New Roman" panose="02020603050405020304" pitchFamily="18" charset="0"/>
              </a:rPr>
              <a:t>Prévoir un mardi de l’info en 2026</a:t>
            </a:r>
          </a:p>
          <a:p>
            <a:pPr marL="171450" indent="-171450">
              <a:buFont typeface="Wingdings" panose="05000000000000000000" pitchFamily="2" charset="2"/>
              <a:buChar char="Ø"/>
            </a:pPr>
            <a:r>
              <a:rPr lang="fr-FR" altLang="fr-FR" sz="1200" b="1" dirty="0">
                <a:latin typeface="Calibri" panose="020F0502020204030204" pitchFamily="34" charset="0"/>
                <a:cs typeface="Times New Roman" panose="02020603050405020304" pitchFamily="18" charset="0"/>
              </a:rPr>
              <a:t>Camion Médecine Générale : 1 fois/mois maximum si nombre de patients suffisants </a:t>
            </a:r>
          </a:p>
          <a:p>
            <a:pPr marL="171450" indent="-171450">
              <a:buFont typeface="Wingdings" panose="05000000000000000000" pitchFamily="2" charset="2"/>
              <a:buChar char="Ø"/>
            </a:pPr>
            <a:r>
              <a:rPr lang="fr-FR" altLang="fr-FR" sz="1200" b="1" dirty="0">
                <a:latin typeface="Calibri" panose="020F0502020204030204" pitchFamily="34" charset="0"/>
                <a:cs typeface="Times New Roman" panose="02020603050405020304" pitchFamily="18" charset="0"/>
              </a:rPr>
              <a:t>Camion Ophtalmologie : tous les deux mois maximum</a:t>
            </a:r>
          </a:p>
        </p:txBody>
      </p:sp>
      <p:sp>
        <p:nvSpPr>
          <p:cNvPr id="11" name="Flèche : angle droit 10">
            <a:extLst>
              <a:ext uri="{FF2B5EF4-FFF2-40B4-BE49-F238E27FC236}">
                <a16:creationId xmlns:a16="http://schemas.microsoft.com/office/drawing/2014/main" id="{68BFA083-1B94-245D-9FA2-168C66115C80}"/>
              </a:ext>
            </a:extLst>
          </p:cNvPr>
          <p:cNvSpPr/>
          <p:nvPr/>
        </p:nvSpPr>
        <p:spPr>
          <a:xfrm rot="5400000">
            <a:off x="2903145" y="5196839"/>
            <a:ext cx="1726735" cy="648343"/>
          </a:xfrm>
          <a:prstGeom prst="bentUp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 angle droit 11">
            <a:extLst>
              <a:ext uri="{FF2B5EF4-FFF2-40B4-BE49-F238E27FC236}">
                <a16:creationId xmlns:a16="http://schemas.microsoft.com/office/drawing/2014/main" id="{DC3BF6C0-085A-AD4F-A2B0-280C4F0AE3C0}"/>
              </a:ext>
            </a:extLst>
          </p:cNvPr>
          <p:cNvSpPr/>
          <p:nvPr/>
        </p:nvSpPr>
        <p:spPr>
          <a:xfrm rot="5400000">
            <a:off x="4703770" y="4546705"/>
            <a:ext cx="699094" cy="648343"/>
          </a:xfrm>
          <a:prstGeom prst="bentUp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57663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D3320C2F-29A9-132B-09B6-2901EA0A61B1}"/>
              </a:ext>
            </a:extLst>
          </p:cNvPr>
          <p:cNvSpPr txBox="1">
            <a:spLocks/>
          </p:cNvSpPr>
          <p:nvPr/>
        </p:nvSpPr>
        <p:spPr>
          <a:xfrm>
            <a:off x="618622" y="510035"/>
            <a:ext cx="6378575" cy="1293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b="1" dirty="0">
                <a:solidFill>
                  <a:srgbClr val="C80064"/>
                </a:solidFill>
                <a:latin typeface="Myriad Pro Cond" panose="020B0506030403020204" pitchFamily="34" charset="0"/>
              </a:rPr>
              <a:t>AXE A / Parcours de Santé</a:t>
            </a:r>
          </a:p>
        </p:txBody>
      </p:sp>
      <p:graphicFrame>
        <p:nvGraphicFramePr>
          <p:cNvPr id="12" name="Tableau 11">
            <a:extLst>
              <a:ext uri="{FF2B5EF4-FFF2-40B4-BE49-F238E27FC236}">
                <a16:creationId xmlns:a16="http://schemas.microsoft.com/office/drawing/2014/main" id="{E9B4BE47-D304-60FF-F755-A987FE9FA2C3}"/>
              </a:ext>
            </a:extLst>
          </p:cNvPr>
          <p:cNvGraphicFramePr>
            <a:graphicFrameLocks noGrp="1"/>
          </p:cNvGraphicFramePr>
          <p:nvPr>
            <p:extLst>
              <p:ext uri="{D42A27DB-BD31-4B8C-83A1-F6EECF244321}">
                <p14:modId xmlns:p14="http://schemas.microsoft.com/office/powerpoint/2010/main" val="3420336815"/>
              </p:ext>
            </p:extLst>
          </p:nvPr>
        </p:nvGraphicFramePr>
        <p:xfrm>
          <a:off x="783818" y="2322357"/>
          <a:ext cx="8337178" cy="1102927"/>
        </p:xfrm>
        <a:graphic>
          <a:graphicData uri="http://schemas.openxmlformats.org/drawingml/2006/table">
            <a:tbl>
              <a:tblPr firstRow="1" bandRow="1">
                <a:tableStyleId>{21E4AEA4-8DFA-4A89-87EB-49C32662AFE0}</a:tableStyleId>
              </a:tblPr>
              <a:tblGrid>
                <a:gridCol w="4950982">
                  <a:extLst>
                    <a:ext uri="{9D8B030D-6E8A-4147-A177-3AD203B41FA5}">
                      <a16:colId xmlns:a16="http://schemas.microsoft.com/office/drawing/2014/main" val="663078195"/>
                    </a:ext>
                  </a:extLst>
                </a:gridCol>
                <a:gridCol w="1281604">
                  <a:extLst>
                    <a:ext uri="{9D8B030D-6E8A-4147-A177-3AD203B41FA5}">
                      <a16:colId xmlns:a16="http://schemas.microsoft.com/office/drawing/2014/main" val="1476271452"/>
                    </a:ext>
                  </a:extLst>
                </a:gridCol>
                <a:gridCol w="961204">
                  <a:extLst>
                    <a:ext uri="{9D8B030D-6E8A-4147-A177-3AD203B41FA5}">
                      <a16:colId xmlns:a16="http://schemas.microsoft.com/office/drawing/2014/main" val="1048548178"/>
                    </a:ext>
                  </a:extLst>
                </a:gridCol>
                <a:gridCol w="1143388">
                  <a:extLst>
                    <a:ext uri="{9D8B030D-6E8A-4147-A177-3AD203B41FA5}">
                      <a16:colId xmlns:a16="http://schemas.microsoft.com/office/drawing/2014/main" val="450128597"/>
                    </a:ext>
                  </a:extLst>
                </a:gridCol>
              </a:tblGrid>
              <a:tr h="370840">
                <a:tc rowSpan="2">
                  <a:txBody>
                    <a:bodyPr/>
                    <a:lstStyle/>
                    <a:p>
                      <a:pPr algn="ctr"/>
                      <a:endParaRPr lang="fr-FR" sz="1200" dirty="0">
                        <a:latin typeface="Calibri" panose="020F0502020204030204" pitchFamily="34" charset="0"/>
                        <a:cs typeface="Calibri" panose="020F0502020204030204" pitchFamily="34" charset="0"/>
                      </a:endParaRPr>
                    </a:p>
                    <a:p>
                      <a:pPr algn="ctr"/>
                      <a:r>
                        <a:rPr lang="fr-FR" sz="1200" dirty="0">
                          <a:latin typeface="Calibri" panose="020F0502020204030204" pitchFamily="34" charset="0"/>
                          <a:cs typeface="Calibri" panose="020F0502020204030204" pitchFamily="34" charset="0"/>
                        </a:rPr>
                        <a:t>ACTION</a:t>
                      </a:r>
                    </a:p>
                  </a:txBody>
                  <a:tcPr/>
                </a:tc>
                <a:tc gridSpan="3">
                  <a:txBody>
                    <a:bodyPr/>
                    <a:lstStyle/>
                    <a:p>
                      <a:pPr algn="ctr"/>
                      <a:r>
                        <a:rPr lang="fr-FR" sz="1200" dirty="0">
                          <a:latin typeface="Calibri" panose="020F0502020204030204" pitchFamily="34" charset="0"/>
                          <a:cs typeface="Calibri" panose="020F0502020204030204" pitchFamily="34" charset="0"/>
                        </a:rPr>
                        <a:t>ETAT D’AVANCEMENT</a:t>
                      </a:r>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2287672304"/>
                  </a:ext>
                </a:extLst>
              </a:tr>
              <a:tr h="305367">
                <a:tc vMerge="1">
                  <a:txBody>
                    <a:bodyPr/>
                    <a:lstStyle/>
                    <a:p>
                      <a:endParaRPr lang="fr-FR" dirty="0"/>
                    </a:p>
                  </a:txBody>
                  <a:tcPr/>
                </a:tc>
                <a:tc>
                  <a:txBody>
                    <a:bodyPr/>
                    <a:lstStyle/>
                    <a:p>
                      <a:pPr algn="ctr"/>
                      <a:r>
                        <a:rPr lang="fr-FR" sz="1200" b="1" dirty="0">
                          <a:latin typeface="Calibri" panose="020F0502020204030204" pitchFamily="34" charset="0"/>
                          <a:cs typeface="Calibri" panose="020F0502020204030204" pitchFamily="34" charset="0"/>
                        </a:rPr>
                        <a:t>Non initiée </a:t>
                      </a:r>
                    </a:p>
                  </a:txBody>
                  <a:tcPr/>
                </a:tc>
                <a:tc>
                  <a:txBody>
                    <a:bodyPr/>
                    <a:lstStyle/>
                    <a:p>
                      <a:pPr algn="ctr"/>
                      <a:r>
                        <a:rPr lang="fr-FR" sz="1200" b="1" dirty="0">
                          <a:latin typeface="Calibri" panose="020F0502020204030204" pitchFamily="34" charset="0"/>
                          <a:cs typeface="Calibri" panose="020F0502020204030204" pitchFamily="34" charset="0"/>
                        </a:rPr>
                        <a:t>en cours</a:t>
                      </a:r>
                    </a:p>
                  </a:txBody>
                  <a:tcPr/>
                </a:tc>
                <a:tc>
                  <a:txBody>
                    <a:bodyPr/>
                    <a:lstStyle/>
                    <a:p>
                      <a:pPr algn="ctr"/>
                      <a:r>
                        <a:rPr lang="fr-FR" sz="1200" b="1" dirty="0">
                          <a:latin typeface="Calibri" panose="020F0502020204030204" pitchFamily="34" charset="0"/>
                          <a:cs typeface="Calibri" panose="020F0502020204030204" pitchFamily="34" charset="0"/>
                        </a:rPr>
                        <a:t>terminée</a:t>
                      </a:r>
                    </a:p>
                  </a:txBody>
                  <a:tcPr/>
                </a:tc>
                <a:extLst>
                  <a:ext uri="{0D108BD9-81ED-4DB2-BD59-A6C34878D82A}">
                    <a16:rowId xmlns:a16="http://schemas.microsoft.com/office/drawing/2014/main" val="3547526300"/>
                  </a:ext>
                </a:extLst>
              </a:tr>
              <a:tr h="341148">
                <a:tc>
                  <a:txBody>
                    <a:bodyPr/>
                    <a:lstStyle/>
                    <a:p>
                      <a:r>
                        <a:rPr lang="fr-FR" sz="1100" kern="1200" dirty="0">
                          <a:solidFill>
                            <a:schemeClr val="dk1"/>
                          </a:solidFill>
                          <a:effectLst/>
                          <a:latin typeface="Calibri" panose="020F0502020204030204" pitchFamily="34" charset="0"/>
                          <a:cs typeface="Calibri" panose="020F0502020204030204" pitchFamily="34" charset="0"/>
                        </a:rPr>
                        <a:t>Déploiement sur le territoire du plan de formation régional auprès de l'ensemble des professionnels impliqués des secteurs santé, médicosocial et social</a:t>
                      </a:r>
                      <a:endParaRPr lang="fr-FR" sz="110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endParaRPr lang="fr-FR" sz="1100" dirty="0">
                        <a:latin typeface="Calibri" panose="020F0502020204030204" pitchFamily="34" charset="0"/>
                        <a:cs typeface="Calibri" panose="020F0502020204030204" pitchFamily="34" charset="0"/>
                      </a:endParaRPr>
                    </a:p>
                  </a:txBody>
                  <a:tcPr/>
                </a:tc>
                <a:tc>
                  <a:txBody>
                    <a:bodyPr/>
                    <a:lstStyle/>
                    <a:p>
                      <a:endParaRPr lang="fr-FR" sz="1100" dirty="0">
                        <a:solidFill>
                          <a:schemeClr val="accent2">
                            <a:lumMod val="75000"/>
                          </a:schemeClr>
                        </a:solidFill>
                        <a:highlight>
                          <a:srgbClr val="00AFDB"/>
                        </a:highlight>
                        <a:latin typeface="Calibri" panose="020F0502020204030204" pitchFamily="34" charset="0"/>
                        <a:cs typeface="Calibri" panose="020F0502020204030204" pitchFamily="34" charset="0"/>
                      </a:endParaRPr>
                    </a:p>
                  </a:txBody>
                  <a:tcPr>
                    <a:solidFill>
                      <a:srgbClr val="00AFDB"/>
                    </a:solidFill>
                  </a:tcPr>
                </a:tc>
                <a:tc>
                  <a:txBody>
                    <a:bodyPr/>
                    <a:lstStyle/>
                    <a:p>
                      <a:endParaRPr lang="fr-FR" sz="11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84580928"/>
                  </a:ext>
                </a:extLst>
              </a:tr>
            </a:tbl>
          </a:graphicData>
        </a:graphic>
      </p:graphicFrame>
      <p:sp>
        <p:nvSpPr>
          <p:cNvPr id="4" name="ZoneTexte 3">
            <a:extLst>
              <a:ext uri="{FF2B5EF4-FFF2-40B4-BE49-F238E27FC236}">
                <a16:creationId xmlns:a16="http://schemas.microsoft.com/office/drawing/2014/main" id="{CB818F60-4DCD-78C6-882B-E0440125D1E0}"/>
              </a:ext>
            </a:extLst>
          </p:cNvPr>
          <p:cNvSpPr txBox="1"/>
          <p:nvPr/>
        </p:nvSpPr>
        <p:spPr>
          <a:xfrm>
            <a:off x="783818" y="1411737"/>
            <a:ext cx="8502422" cy="923330"/>
          </a:xfrm>
          <a:prstGeom prst="rect">
            <a:avLst/>
          </a:prstGeom>
          <a:noFill/>
        </p:spPr>
        <p:txBody>
          <a:bodyPr wrap="square">
            <a:spAutoFit/>
          </a:bodyPr>
          <a:lstStyle/>
          <a:p>
            <a:pPr lvl="0"/>
            <a:r>
              <a:rPr lang="fr-FR" sz="1100" b="1" dirty="0">
                <a:solidFill>
                  <a:schemeClr val="accent2">
                    <a:lumMod val="75000"/>
                  </a:schemeClr>
                </a:solidFill>
                <a:latin typeface="Calibri" panose="020F0502020204030204" pitchFamily="34" charset="0"/>
                <a:cs typeface="Calibri" panose="020F0502020204030204" pitchFamily="34" charset="0"/>
              </a:rPr>
              <a:t>FICHE ACTION A3 Vaccination</a:t>
            </a:r>
          </a:p>
          <a:p>
            <a:endParaRPr lang="fr-FR" sz="500" dirty="0">
              <a:solidFill>
                <a:srgbClr val="FF0066"/>
              </a:solidFill>
              <a:latin typeface="Calibri" panose="020F0502020204030204" pitchFamily="34" charset="0"/>
              <a:ea typeface="Calibri" panose="020F0502020204030204" pitchFamily="34" charset="0"/>
              <a:cs typeface="Calibri" panose="020F0502020204030204" pitchFamily="34" charset="0"/>
            </a:endParaRPr>
          </a:p>
          <a:p>
            <a:r>
              <a:rPr lang="fr-FR" sz="1100" dirty="0">
                <a:solidFill>
                  <a:srgbClr val="FF0066"/>
                </a:solidFill>
                <a:latin typeface="Calibri" panose="020F0502020204030204" pitchFamily="34" charset="0"/>
                <a:ea typeface="Calibri" panose="020F0502020204030204" pitchFamily="34" charset="0"/>
                <a:cs typeface="Calibri" panose="020F0502020204030204" pitchFamily="34" charset="0"/>
              </a:rPr>
              <a:t>référents : </a:t>
            </a:r>
            <a:r>
              <a:rPr lang="fr-FR" sz="1100" dirty="0">
                <a:solidFill>
                  <a:srgbClr val="FF0066"/>
                </a:solidFill>
                <a:latin typeface="Calibri" panose="020F0502020204030204" pitchFamily="34" charset="0"/>
                <a:cs typeface="Calibri" panose="020F0502020204030204" pitchFamily="34" charset="0"/>
              </a:rPr>
              <a:t>Danielle Gadaud, Ligue, Dr Capponi Guillon et Catherine Vieillefont, CH Tulle</a:t>
            </a:r>
          </a:p>
          <a:p>
            <a:pPr lvl="0"/>
            <a:endParaRPr lang="fr-FR" sz="500" b="1" dirty="0">
              <a:solidFill>
                <a:schemeClr val="accent2">
                  <a:lumMod val="75000"/>
                </a:schemeClr>
              </a:solidFill>
              <a:latin typeface="Calibri" panose="020F0502020204030204" pitchFamily="34" charset="0"/>
              <a:cs typeface="Calibri" panose="020F0502020204030204" pitchFamily="34" charset="0"/>
            </a:endParaRPr>
          </a:p>
          <a:p>
            <a:pPr lvl="0"/>
            <a:r>
              <a:rPr lang="fr-FR" sz="1100" b="1" dirty="0">
                <a:solidFill>
                  <a:schemeClr val="accent2">
                    <a:lumMod val="75000"/>
                  </a:schemeClr>
                </a:solidFill>
                <a:latin typeface="Calibri" panose="020F0502020204030204" pitchFamily="34" charset="0"/>
                <a:cs typeface="Calibri" panose="020F0502020204030204" pitchFamily="34" charset="0"/>
              </a:rPr>
              <a:t>3- Sensibiliser et développer la vaccination</a:t>
            </a:r>
          </a:p>
          <a:p>
            <a:pPr lvl="0"/>
            <a:r>
              <a:rPr lang="fr-FR" sz="1100" b="1" dirty="0">
                <a:solidFill>
                  <a:schemeClr val="accent2">
                    <a:lumMod val="75000"/>
                  </a:schemeClr>
                </a:solidFill>
                <a:latin typeface="Calibri" panose="020F0502020204030204" pitchFamily="34" charset="0"/>
                <a:cs typeface="Calibri" panose="020F0502020204030204" pitchFamily="34" charset="0"/>
              </a:rPr>
              <a:t>3.1- </a:t>
            </a:r>
            <a:r>
              <a:rPr lang="fr-FR" sz="11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Former l’ensemble des professionnels</a:t>
            </a:r>
            <a:endParaRPr lang="fr-FR" sz="1100" b="1" dirty="0">
              <a:solidFill>
                <a:schemeClr val="accent2">
                  <a:lumMod val="75000"/>
                </a:schemeClr>
              </a:solidFill>
              <a:latin typeface="Calibri" panose="020F0502020204030204" pitchFamily="34" charset="0"/>
              <a:cs typeface="Calibri" panose="020F0502020204030204" pitchFamily="34" charset="0"/>
            </a:endParaRPr>
          </a:p>
        </p:txBody>
      </p:sp>
      <p:sp>
        <p:nvSpPr>
          <p:cNvPr id="3" name="ZoneTexte 2">
            <a:extLst>
              <a:ext uri="{FF2B5EF4-FFF2-40B4-BE49-F238E27FC236}">
                <a16:creationId xmlns:a16="http://schemas.microsoft.com/office/drawing/2014/main" id="{3AECF2A4-53E4-CF58-6AF7-92A424AA465C}"/>
              </a:ext>
            </a:extLst>
          </p:cNvPr>
          <p:cNvSpPr txBox="1"/>
          <p:nvPr/>
        </p:nvSpPr>
        <p:spPr>
          <a:xfrm>
            <a:off x="783818" y="3474796"/>
            <a:ext cx="4572000" cy="261610"/>
          </a:xfrm>
          <a:prstGeom prst="rect">
            <a:avLst/>
          </a:prstGeom>
          <a:noFill/>
        </p:spPr>
        <p:txBody>
          <a:bodyPr wrap="square">
            <a:spAutoFit/>
          </a:bodyPr>
          <a:lstStyle/>
          <a:p>
            <a:pPr lvl="0"/>
            <a:r>
              <a:rPr lang="fr-FR" sz="1100" b="1" dirty="0">
                <a:solidFill>
                  <a:schemeClr val="accent2">
                    <a:lumMod val="75000"/>
                  </a:schemeClr>
                </a:solidFill>
                <a:latin typeface=" calibri"/>
              </a:rPr>
              <a:t>3.2- </a:t>
            </a:r>
            <a:r>
              <a:rPr lang="fr-FR" sz="1100" b="1" dirty="0">
                <a:solidFill>
                  <a:schemeClr val="accent2">
                    <a:lumMod val="75000"/>
                  </a:schemeClr>
                </a:solidFill>
                <a:effectLst/>
                <a:latin typeface=" calibri"/>
                <a:ea typeface="Calibri" panose="020F0502020204030204" pitchFamily="34" charset="0"/>
                <a:cs typeface="Times New Roman" panose="02020603050405020304" pitchFamily="18" charset="0"/>
              </a:rPr>
              <a:t>Promouvoir les campagnes de vaccination</a:t>
            </a:r>
            <a:endParaRPr lang="fr-FR" sz="1100" b="1" dirty="0">
              <a:solidFill>
                <a:schemeClr val="accent2">
                  <a:lumMod val="75000"/>
                </a:schemeClr>
              </a:solidFill>
              <a:latin typeface=" calibri"/>
            </a:endParaRPr>
          </a:p>
        </p:txBody>
      </p:sp>
      <p:graphicFrame>
        <p:nvGraphicFramePr>
          <p:cNvPr id="5" name="Tableau 4">
            <a:extLst>
              <a:ext uri="{FF2B5EF4-FFF2-40B4-BE49-F238E27FC236}">
                <a16:creationId xmlns:a16="http://schemas.microsoft.com/office/drawing/2014/main" id="{7501B646-2565-C6A8-9B5F-BDE193C8679A}"/>
              </a:ext>
            </a:extLst>
          </p:cNvPr>
          <p:cNvGraphicFramePr>
            <a:graphicFrameLocks noGrp="1"/>
          </p:cNvGraphicFramePr>
          <p:nvPr>
            <p:extLst>
              <p:ext uri="{D42A27DB-BD31-4B8C-83A1-F6EECF244321}">
                <p14:modId xmlns:p14="http://schemas.microsoft.com/office/powerpoint/2010/main" val="2713887513"/>
              </p:ext>
            </p:extLst>
          </p:nvPr>
        </p:nvGraphicFramePr>
        <p:xfrm>
          <a:off x="1584128" y="3785918"/>
          <a:ext cx="7536868" cy="701040"/>
        </p:xfrm>
        <a:graphic>
          <a:graphicData uri="http://schemas.openxmlformats.org/drawingml/2006/table">
            <a:tbl>
              <a:tblPr firstRow="1" bandRow="1">
                <a:tableStyleId>{21E4AEA4-8DFA-4A89-87EB-49C32662AFE0}</a:tableStyleId>
              </a:tblPr>
              <a:tblGrid>
                <a:gridCol w="4153284">
                  <a:extLst>
                    <a:ext uri="{9D8B030D-6E8A-4147-A177-3AD203B41FA5}">
                      <a16:colId xmlns:a16="http://schemas.microsoft.com/office/drawing/2014/main" val="663078195"/>
                    </a:ext>
                  </a:extLst>
                </a:gridCol>
                <a:gridCol w="1299882">
                  <a:extLst>
                    <a:ext uri="{9D8B030D-6E8A-4147-A177-3AD203B41FA5}">
                      <a16:colId xmlns:a16="http://schemas.microsoft.com/office/drawing/2014/main" val="1476271452"/>
                    </a:ext>
                  </a:extLst>
                </a:gridCol>
                <a:gridCol w="923365">
                  <a:extLst>
                    <a:ext uri="{9D8B030D-6E8A-4147-A177-3AD203B41FA5}">
                      <a16:colId xmlns:a16="http://schemas.microsoft.com/office/drawing/2014/main" val="1048548178"/>
                    </a:ext>
                  </a:extLst>
                </a:gridCol>
                <a:gridCol w="1160337">
                  <a:extLst>
                    <a:ext uri="{9D8B030D-6E8A-4147-A177-3AD203B41FA5}">
                      <a16:colId xmlns:a16="http://schemas.microsoft.com/office/drawing/2014/main" val="450128597"/>
                    </a:ext>
                  </a:extLst>
                </a:gridCol>
              </a:tblGrid>
              <a:tr h="341148">
                <a:tc>
                  <a:txBody>
                    <a:bodyPr/>
                    <a:lstStyle/>
                    <a:p>
                      <a:r>
                        <a:rPr lang="fr-FR" sz="1100" b="0" kern="1200" dirty="0">
                          <a:solidFill>
                            <a:schemeClr val="dk1"/>
                          </a:solidFill>
                          <a:effectLst/>
                          <a:latin typeface="Calibri" panose="020F0502020204030204" pitchFamily="34" charset="0"/>
                          <a:cs typeface="Calibri" panose="020F0502020204030204" pitchFamily="34" charset="0"/>
                        </a:rPr>
                        <a:t>Création et/ou pérennisation d’évènements autour des vaccinations auprès du public</a:t>
                      </a:r>
                    </a:p>
                  </a:txBody>
                  <a:tcPr>
                    <a:solidFill>
                      <a:srgbClr val="E2F7FE"/>
                    </a:solidFill>
                  </a:tcPr>
                </a:tc>
                <a:tc>
                  <a:txBody>
                    <a:bodyPr/>
                    <a:lstStyle/>
                    <a:p>
                      <a:endParaRPr lang="fr-FR" sz="1200" dirty="0">
                        <a:latin typeface="Calibri" panose="020F0502020204030204" pitchFamily="34" charset="0"/>
                        <a:cs typeface="Calibri" panose="020F0502020204030204" pitchFamily="34" charset="0"/>
                      </a:endParaRPr>
                    </a:p>
                  </a:txBody>
                  <a:tcPr>
                    <a:solidFill>
                      <a:srgbClr val="E2F7FE"/>
                    </a:solidFill>
                  </a:tcPr>
                </a:tc>
                <a:tc>
                  <a:txBody>
                    <a:bodyPr/>
                    <a:lstStyle/>
                    <a:p>
                      <a:endParaRPr lang="fr-FR" sz="1200" dirty="0">
                        <a:solidFill>
                          <a:schemeClr val="accent2">
                            <a:lumMod val="75000"/>
                          </a:schemeClr>
                        </a:solidFill>
                        <a:highlight>
                          <a:srgbClr val="00AFDB"/>
                        </a:highlight>
                        <a:latin typeface="Calibri" panose="020F0502020204030204" pitchFamily="34" charset="0"/>
                        <a:cs typeface="Calibri" panose="020F0502020204030204" pitchFamily="34" charset="0"/>
                      </a:endParaRPr>
                    </a:p>
                  </a:txBody>
                  <a:tcPr>
                    <a:solidFill>
                      <a:srgbClr val="00AFDB"/>
                    </a:solidFill>
                  </a:tcPr>
                </a:tc>
                <a:tc>
                  <a:txBody>
                    <a:bodyPr/>
                    <a:lstStyle/>
                    <a:p>
                      <a:endParaRPr lang="fr-FR" sz="1200" dirty="0">
                        <a:latin typeface="Calibri" panose="020F0502020204030204" pitchFamily="34" charset="0"/>
                        <a:cs typeface="Calibri" panose="020F0502020204030204" pitchFamily="34" charset="0"/>
                      </a:endParaRPr>
                    </a:p>
                  </a:txBody>
                  <a:tcPr>
                    <a:solidFill>
                      <a:srgbClr val="E2F7FE"/>
                    </a:solidFill>
                  </a:tcPr>
                </a:tc>
                <a:extLst>
                  <a:ext uri="{0D108BD9-81ED-4DB2-BD59-A6C34878D82A}">
                    <a16:rowId xmlns:a16="http://schemas.microsoft.com/office/drawing/2014/main" val="984580928"/>
                  </a:ext>
                </a:extLst>
              </a:tr>
              <a:tr h="2368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0" kern="1200" dirty="0">
                          <a:solidFill>
                            <a:schemeClr val="dk1"/>
                          </a:solidFill>
                          <a:effectLst/>
                          <a:latin typeface="Calibri" panose="020F0502020204030204" pitchFamily="34" charset="0"/>
                          <a:cs typeface="Calibri" panose="020F0502020204030204" pitchFamily="34" charset="0"/>
                        </a:rPr>
                        <a:t>Mise en place d’un plan de communication </a:t>
                      </a:r>
                    </a:p>
                  </a:txBody>
                  <a:tcPr>
                    <a:solidFill>
                      <a:srgbClr val="E2F7FE"/>
                    </a:solidFill>
                  </a:tcPr>
                </a:tc>
                <a:tc>
                  <a:txBody>
                    <a:bodyPr/>
                    <a:lstStyle/>
                    <a:p>
                      <a:endParaRPr lang="fr-FR" sz="1200" dirty="0">
                        <a:latin typeface="Calibri" panose="020F0502020204030204" pitchFamily="34" charset="0"/>
                        <a:cs typeface="Calibri" panose="020F0502020204030204" pitchFamily="34" charset="0"/>
                      </a:endParaRPr>
                    </a:p>
                  </a:txBody>
                  <a:tcPr>
                    <a:solidFill>
                      <a:srgbClr val="E2F7FE"/>
                    </a:solidFill>
                  </a:tcPr>
                </a:tc>
                <a:tc>
                  <a:txBody>
                    <a:bodyPr/>
                    <a:lstStyle/>
                    <a:p>
                      <a:endParaRPr lang="fr-FR" sz="1200" dirty="0">
                        <a:solidFill>
                          <a:schemeClr val="accent2">
                            <a:lumMod val="75000"/>
                          </a:schemeClr>
                        </a:solidFill>
                        <a:highlight>
                          <a:srgbClr val="00AFDB"/>
                        </a:highlight>
                        <a:latin typeface="Calibri" panose="020F0502020204030204" pitchFamily="34" charset="0"/>
                        <a:cs typeface="Calibri" panose="020F0502020204030204" pitchFamily="34" charset="0"/>
                      </a:endParaRPr>
                    </a:p>
                  </a:txBody>
                  <a:tcPr>
                    <a:solidFill>
                      <a:srgbClr val="00AFDB"/>
                    </a:solidFill>
                  </a:tcPr>
                </a:tc>
                <a:tc>
                  <a:txBody>
                    <a:bodyPr/>
                    <a:lstStyle/>
                    <a:p>
                      <a:endParaRPr lang="fr-FR" sz="1200" dirty="0">
                        <a:latin typeface="Calibri" panose="020F0502020204030204" pitchFamily="34" charset="0"/>
                        <a:cs typeface="Calibri" panose="020F0502020204030204" pitchFamily="34" charset="0"/>
                      </a:endParaRPr>
                    </a:p>
                  </a:txBody>
                  <a:tcPr>
                    <a:solidFill>
                      <a:srgbClr val="E2F7FE"/>
                    </a:solidFill>
                  </a:tcPr>
                </a:tc>
                <a:extLst>
                  <a:ext uri="{0D108BD9-81ED-4DB2-BD59-A6C34878D82A}">
                    <a16:rowId xmlns:a16="http://schemas.microsoft.com/office/drawing/2014/main" val="1742673546"/>
                  </a:ext>
                </a:extLst>
              </a:tr>
            </a:tbl>
          </a:graphicData>
        </a:graphic>
      </p:graphicFrame>
      <p:sp>
        <p:nvSpPr>
          <p:cNvPr id="6" name="ZoneTexte 5">
            <a:extLst>
              <a:ext uri="{FF2B5EF4-FFF2-40B4-BE49-F238E27FC236}">
                <a16:creationId xmlns:a16="http://schemas.microsoft.com/office/drawing/2014/main" id="{DD2E1E64-AB13-7A57-9D54-F40D37D2A396}"/>
              </a:ext>
            </a:extLst>
          </p:cNvPr>
          <p:cNvSpPr txBox="1"/>
          <p:nvPr/>
        </p:nvSpPr>
        <p:spPr>
          <a:xfrm>
            <a:off x="1123874" y="4536470"/>
            <a:ext cx="6849612" cy="261610"/>
          </a:xfrm>
          <a:prstGeom prst="rect">
            <a:avLst/>
          </a:prstGeom>
          <a:noFill/>
        </p:spPr>
        <p:txBody>
          <a:bodyPr wrap="square">
            <a:spAutoFit/>
          </a:bodyPr>
          <a:lstStyle/>
          <a:p>
            <a:pPr lvl="0"/>
            <a:r>
              <a:rPr lang="fr-FR" sz="1100" b="1" dirty="0">
                <a:solidFill>
                  <a:schemeClr val="accent2">
                    <a:lumMod val="75000"/>
                  </a:schemeClr>
                </a:solidFill>
                <a:latin typeface="Calibri" panose="020F0502020204030204" pitchFamily="34" charset="0"/>
                <a:cs typeface="Calibri" panose="020F0502020204030204" pitchFamily="34" charset="0"/>
              </a:rPr>
              <a:t>3.3- </a:t>
            </a:r>
            <a:r>
              <a:rPr lang="fr-FR" sz="11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Maintenir les actions en lien avec la stratégie nationale et/ou régionale pour les campagnes de vaccination</a:t>
            </a:r>
            <a:endParaRPr lang="fr-FR" sz="1100" b="1" dirty="0">
              <a:solidFill>
                <a:schemeClr val="accent2">
                  <a:lumMod val="75000"/>
                </a:schemeClr>
              </a:solidFill>
              <a:latin typeface="Calibri" panose="020F0502020204030204" pitchFamily="34" charset="0"/>
              <a:cs typeface="Calibri" panose="020F0502020204030204" pitchFamily="34" charset="0"/>
            </a:endParaRPr>
          </a:p>
        </p:txBody>
      </p:sp>
      <p:graphicFrame>
        <p:nvGraphicFramePr>
          <p:cNvPr id="7" name="Tableau 6">
            <a:extLst>
              <a:ext uri="{FF2B5EF4-FFF2-40B4-BE49-F238E27FC236}">
                <a16:creationId xmlns:a16="http://schemas.microsoft.com/office/drawing/2014/main" id="{2475DF18-B805-377F-57E5-F9948E7DE07A}"/>
              </a:ext>
            </a:extLst>
          </p:cNvPr>
          <p:cNvGraphicFramePr>
            <a:graphicFrameLocks noGrp="1"/>
          </p:cNvGraphicFramePr>
          <p:nvPr>
            <p:extLst>
              <p:ext uri="{D42A27DB-BD31-4B8C-83A1-F6EECF244321}">
                <p14:modId xmlns:p14="http://schemas.microsoft.com/office/powerpoint/2010/main" val="1539207290"/>
              </p:ext>
            </p:extLst>
          </p:nvPr>
        </p:nvGraphicFramePr>
        <p:xfrm>
          <a:off x="1607132" y="4847592"/>
          <a:ext cx="7536868" cy="426720"/>
        </p:xfrm>
        <a:graphic>
          <a:graphicData uri="http://schemas.openxmlformats.org/drawingml/2006/table">
            <a:tbl>
              <a:tblPr firstRow="1" bandRow="1">
                <a:tableStyleId>{21E4AEA4-8DFA-4A89-87EB-49C32662AFE0}</a:tableStyleId>
              </a:tblPr>
              <a:tblGrid>
                <a:gridCol w="4153284">
                  <a:extLst>
                    <a:ext uri="{9D8B030D-6E8A-4147-A177-3AD203B41FA5}">
                      <a16:colId xmlns:a16="http://schemas.microsoft.com/office/drawing/2014/main" val="663078195"/>
                    </a:ext>
                  </a:extLst>
                </a:gridCol>
                <a:gridCol w="1335741">
                  <a:extLst>
                    <a:ext uri="{9D8B030D-6E8A-4147-A177-3AD203B41FA5}">
                      <a16:colId xmlns:a16="http://schemas.microsoft.com/office/drawing/2014/main" val="1476271452"/>
                    </a:ext>
                  </a:extLst>
                </a:gridCol>
                <a:gridCol w="896471">
                  <a:extLst>
                    <a:ext uri="{9D8B030D-6E8A-4147-A177-3AD203B41FA5}">
                      <a16:colId xmlns:a16="http://schemas.microsoft.com/office/drawing/2014/main" val="1048548178"/>
                    </a:ext>
                  </a:extLst>
                </a:gridCol>
                <a:gridCol w="1151372">
                  <a:extLst>
                    <a:ext uri="{9D8B030D-6E8A-4147-A177-3AD203B41FA5}">
                      <a16:colId xmlns:a16="http://schemas.microsoft.com/office/drawing/2014/main" val="450128597"/>
                    </a:ext>
                  </a:extLst>
                </a:gridCol>
              </a:tblGrid>
              <a:tr h="419623">
                <a:tc>
                  <a:txBody>
                    <a:bodyPr/>
                    <a:lstStyle/>
                    <a:p>
                      <a:r>
                        <a:rPr lang="fr-FR" sz="1100" b="0" kern="1200" dirty="0">
                          <a:solidFill>
                            <a:schemeClr val="dk1"/>
                          </a:solidFill>
                          <a:effectLst/>
                          <a:latin typeface="Calibri" panose="020F0502020204030204" pitchFamily="34" charset="0"/>
                          <a:ea typeface="+mn-ea"/>
                          <a:cs typeface="Calibri" panose="020F0502020204030204" pitchFamily="34" charset="0"/>
                        </a:rPr>
                        <a:t>Participation au déploiement du plan stratégique sur le territoire de l’agglomération</a:t>
                      </a:r>
                    </a:p>
                  </a:txBody>
                  <a:tcPr>
                    <a:solidFill>
                      <a:srgbClr val="E2F7FE"/>
                    </a:solidFill>
                  </a:tcPr>
                </a:tc>
                <a:tc>
                  <a:txBody>
                    <a:bodyPr/>
                    <a:lstStyle/>
                    <a:p>
                      <a:endParaRPr lang="fr-FR" sz="1200" dirty="0">
                        <a:latin typeface="Calibri" panose="020F0502020204030204" pitchFamily="34" charset="0"/>
                        <a:cs typeface="Calibri" panose="020F0502020204030204" pitchFamily="34" charset="0"/>
                      </a:endParaRPr>
                    </a:p>
                  </a:txBody>
                  <a:tcPr>
                    <a:solidFill>
                      <a:srgbClr val="E2F7FE"/>
                    </a:solidFill>
                  </a:tcPr>
                </a:tc>
                <a:tc>
                  <a:txBody>
                    <a:bodyPr/>
                    <a:lstStyle/>
                    <a:p>
                      <a:endParaRPr lang="fr-FR" sz="1200" dirty="0">
                        <a:solidFill>
                          <a:schemeClr val="accent2">
                            <a:lumMod val="75000"/>
                          </a:schemeClr>
                        </a:solidFill>
                        <a:highlight>
                          <a:srgbClr val="00AFDB"/>
                        </a:highlight>
                        <a:latin typeface="Calibri" panose="020F0502020204030204" pitchFamily="34" charset="0"/>
                        <a:cs typeface="Calibri" panose="020F0502020204030204" pitchFamily="34" charset="0"/>
                      </a:endParaRPr>
                    </a:p>
                  </a:txBody>
                  <a:tcPr>
                    <a:solidFill>
                      <a:srgbClr val="00AFDB"/>
                    </a:solidFill>
                  </a:tcPr>
                </a:tc>
                <a:tc>
                  <a:txBody>
                    <a:bodyPr/>
                    <a:lstStyle/>
                    <a:p>
                      <a:endParaRPr lang="fr-FR" sz="1200" dirty="0">
                        <a:latin typeface="Calibri" panose="020F0502020204030204" pitchFamily="34" charset="0"/>
                        <a:cs typeface="Calibri" panose="020F0502020204030204" pitchFamily="34" charset="0"/>
                      </a:endParaRPr>
                    </a:p>
                  </a:txBody>
                  <a:tcPr>
                    <a:solidFill>
                      <a:srgbClr val="E2F7FE"/>
                    </a:solidFill>
                  </a:tcPr>
                </a:tc>
                <a:extLst>
                  <a:ext uri="{0D108BD9-81ED-4DB2-BD59-A6C34878D82A}">
                    <a16:rowId xmlns:a16="http://schemas.microsoft.com/office/drawing/2014/main" val="984580928"/>
                  </a:ext>
                </a:extLst>
              </a:tr>
            </a:tbl>
          </a:graphicData>
        </a:graphic>
      </p:graphicFrame>
      <p:sp>
        <p:nvSpPr>
          <p:cNvPr id="10" name="ZoneTexte 9">
            <a:extLst>
              <a:ext uri="{FF2B5EF4-FFF2-40B4-BE49-F238E27FC236}">
                <a16:creationId xmlns:a16="http://schemas.microsoft.com/office/drawing/2014/main" id="{6D6A0971-5D73-4CA6-E2DA-B16218246215}"/>
              </a:ext>
            </a:extLst>
          </p:cNvPr>
          <p:cNvSpPr txBox="1"/>
          <p:nvPr/>
        </p:nvSpPr>
        <p:spPr>
          <a:xfrm>
            <a:off x="1777086" y="5406631"/>
            <a:ext cx="7343910" cy="307777"/>
          </a:xfrm>
          <a:prstGeom prst="rect">
            <a:avLst/>
          </a:prstGeom>
          <a:solidFill>
            <a:schemeClr val="accent1"/>
          </a:solidFill>
        </p:spPr>
        <p:txBody>
          <a:bodyPr wrap="square">
            <a:spAutoFit/>
          </a:bodyPr>
          <a:lstStyle/>
          <a:p>
            <a:pPr algn="just"/>
            <a:r>
              <a:rPr lang="fr-FR" sz="1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Actions de s</a:t>
            </a:r>
            <a:r>
              <a:rPr lang="fr-FR" sz="1400" b="1" dirty="0">
                <a:solidFill>
                  <a:schemeClr val="bg1"/>
                </a:solidFill>
                <a:latin typeface="Calibri" panose="020F0502020204030204" pitchFamily="34" charset="0"/>
                <a:cs typeface="Calibri" panose="020F0502020204030204" pitchFamily="34" charset="0"/>
              </a:rPr>
              <a:t>ensibilisation à la vaccination : centre hospitalier Tulle, CPTS et Ligue contre le cancer</a:t>
            </a:r>
          </a:p>
        </p:txBody>
      </p:sp>
      <p:sp>
        <p:nvSpPr>
          <p:cNvPr id="11" name="ZoneTexte 10">
            <a:extLst>
              <a:ext uri="{FF2B5EF4-FFF2-40B4-BE49-F238E27FC236}">
                <a16:creationId xmlns:a16="http://schemas.microsoft.com/office/drawing/2014/main" id="{0F501C93-53A8-384D-14ED-D01DF03D9D74}"/>
              </a:ext>
            </a:extLst>
          </p:cNvPr>
          <p:cNvSpPr txBox="1"/>
          <p:nvPr/>
        </p:nvSpPr>
        <p:spPr>
          <a:xfrm>
            <a:off x="1777086" y="5755377"/>
            <a:ext cx="5819910" cy="307777"/>
          </a:xfrm>
          <a:prstGeom prst="rect">
            <a:avLst/>
          </a:prstGeom>
          <a:solidFill>
            <a:schemeClr val="accent1"/>
          </a:solidFill>
        </p:spPr>
        <p:txBody>
          <a:bodyPr wrap="square">
            <a:spAutoFit/>
          </a:bodyPr>
          <a:lstStyle/>
          <a:p>
            <a:pPr algn="just"/>
            <a:r>
              <a:rPr lang="fr-FR" sz="1400" b="1" dirty="0">
                <a:solidFill>
                  <a:schemeClr val="bg1"/>
                </a:solidFill>
                <a:latin typeface=" calibri"/>
              </a:rPr>
              <a:t>Renforcement campagne invitation vaccination VAG </a:t>
            </a:r>
            <a:r>
              <a:rPr lang="fr-FR" sz="1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par la MSA du Limousin</a:t>
            </a:r>
            <a:endParaRPr lang="fr-FR" sz="1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ZoneTexte 12">
            <a:extLst>
              <a:ext uri="{FF2B5EF4-FFF2-40B4-BE49-F238E27FC236}">
                <a16:creationId xmlns:a16="http://schemas.microsoft.com/office/drawing/2014/main" id="{FE8F2E2D-92FB-2D13-284C-ACEC9E293D23}"/>
              </a:ext>
            </a:extLst>
          </p:cNvPr>
          <p:cNvSpPr txBox="1"/>
          <p:nvPr/>
        </p:nvSpPr>
        <p:spPr>
          <a:xfrm>
            <a:off x="1777087" y="6104123"/>
            <a:ext cx="3467266" cy="307777"/>
          </a:xfrm>
          <a:prstGeom prst="rect">
            <a:avLst/>
          </a:prstGeom>
          <a:solidFill>
            <a:schemeClr val="accent1"/>
          </a:solidFill>
        </p:spPr>
        <p:txBody>
          <a:bodyPr wrap="square" rtlCol="0">
            <a:spAutoFit/>
          </a:bodyPr>
          <a:lstStyle/>
          <a:p>
            <a:r>
              <a:rPr lang="fr-FR" sz="1400" b="1" dirty="0">
                <a:solidFill>
                  <a:schemeClr val="bg1"/>
                </a:solidFill>
                <a:latin typeface="Calibri" panose="020F0502020204030204" pitchFamily="34" charset="0"/>
                <a:ea typeface="Calibri" panose="020F0502020204030204" pitchFamily="34" charset="0"/>
                <a:cs typeface="Calibri" panose="020F0502020204030204" pitchFamily="34" charset="0"/>
              </a:rPr>
              <a:t>Semaine Européenne de la Vaccination - SEV </a:t>
            </a:r>
          </a:p>
        </p:txBody>
      </p:sp>
    </p:spTree>
    <p:extLst>
      <p:ext uri="{BB962C8B-B14F-4D97-AF65-F5344CB8AC3E}">
        <p14:creationId xmlns:p14="http://schemas.microsoft.com/office/powerpoint/2010/main" val="2060139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C3711-13D7-8806-A2E6-3FCD725153E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E00F882-FE1E-A46C-CE73-7FBB54C61EA2}"/>
              </a:ext>
            </a:extLst>
          </p:cNvPr>
          <p:cNvSpPr>
            <a:spLocks noGrp="1"/>
          </p:cNvSpPr>
          <p:nvPr>
            <p:ph type="title" idx="4294967295"/>
          </p:nvPr>
        </p:nvSpPr>
        <p:spPr>
          <a:xfrm>
            <a:off x="1088348" y="653064"/>
            <a:ext cx="6378575" cy="1293813"/>
          </a:xfrm>
        </p:spPr>
        <p:txBody>
          <a:bodyPr/>
          <a:lstStyle/>
          <a:p>
            <a:pPr algn="ctr"/>
            <a:r>
              <a:rPr lang="fr-FR" b="1" dirty="0">
                <a:solidFill>
                  <a:srgbClr val="C80064"/>
                </a:solidFill>
                <a:latin typeface="Myriad Pro Cond" panose="020B0506030403020204" pitchFamily="34" charset="0"/>
              </a:rPr>
              <a:t>Parcours de Santé</a:t>
            </a:r>
          </a:p>
        </p:txBody>
      </p:sp>
      <p:sp>
        <p:nvSpPr>
          <p:cNvPr id="3" name="ZoneTexte 2">
            <a:extLst>
              <a:ext uri="{FF2B5EF4-FFF2-40B4-BE49-F238E27FC236}">
                <a16:creationId xmlns:a16="http://schemas.microsoft.com/office/drawing/2014/main" id="{8CB40FFB-4BB1-9AE9-48B1-D5863B36A760}"/>
              </a:ext>
            </a:extLst>
          </p:cNvPr>
          <p:cNvSpPr txBox="1"/>
          <p:nvPr/>
        </p:nvSpPr>
        <p:spPr>
          <a:xfrm>
            <a:off x="3499420" y="1802944"/>
            <a:ext cx="4556231" cy="369332"/>
          </a:xfrm>
          <a:prstGeom prst="rect">
            <a:avLst/>
          </a:prstGeom>
          <a:solidFill>
            <a:schemeClr val="accent2">
              <a:lumMod val="75000"/>
            </a:schemeClr>
          </a:solidFill>
        </p:spPr>
        <p:txBody>
          <a:bodyPr wrap="square" rtlCol="0">
            <a:spAutoFit/>
          </a:bodyPr>
          <a:lstStyle/>
          <a:p>
            <a:pPr algn="ctr"/>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Semaine Européenne de la Vaccination  </a:t>
            </a:r>
          </a:p>
        </p:txBody>
      </p:sp>
      <p:sp>
        <p:nvSpPr>
          <p:cNvPr id="5" name="ZoneTexte 4">
            <a:extLst>
              <a:ext uri="{FF2B5EF4-FFF2-40B4-BE49-F238E27FC236}">
                <a16:creationId xmlns:a16="http://schemas.microsoft.com/office/drawing/2014/main" id="{9B0759D9-3222-8733-4551-B6C1E82C85A9}"/>
              </a:ext>
            </a:extLst>
          </p:cNvPr>
          <p:cNvSpPr txBox="1"/>
          <p:nvPr/>
        </p:nvSpPr>
        <p:spPr>
          <a:xfrm>
            <a:off x="3499419" y="2305689"/>
            <a:ext cx="4556231" cy="1077218"/>
          </a:xfrm>
          <a:prstGeom prst="rect">
            <a:avLst/>
          </a:prstGeom>
          <a:noFill/>
        </p:spPr>
        <p:txBody>
          <a:bodyPr wrap="square">
            <a:spAutoFit/>
          </a:bodyPr>
          <a:lstStyle/>
          <a:p>
            <a:pPr algn="ctr"/>
            <a:r>
              <a:rPr lang="fr-FR" sz="1600" b="1" dirty="0">
                <a:latin typeface="Calibri" panose="020F0502020204030204" pitchFamily="34" charset="0"/>
                <a:ea typeface="Calibri" panose="020F0502020204030204" pitchFamily="34" charset="0"/>
                <a:cs typeface="Calibri" panose="020F0502020204030204" pitchFamily="34" charset="0"/>
              </a:rPr>
              <a:t>Du 18/04 au 26/05/25</a:t>
            </a:r>
          </a:p>
          <a:p>
            <a:pPr algn="ctr"/>
            <a:r>
              <a:rPr lang="fr-FR" sz="1600" b="1" dirty="0">
                <a:latin typeface="Calibri" panose="020F0502020204030204" pitchFamily="34" charset="0"/>
                <a:ea typeface="Calibri" panose="020F0502020204030204" pitchFamily="34" charset="0"/>
                <a:cs typeface="Calibri" panose="020F0502020204030204" pitchFamily="34" charset="0"/>
              </a:rPr>
              <a:t>Campagne de vaccination + sensibilisation</a:t>
            </a:r>
          </a:p>
          <a:p>
            <a:pPr algn="ctr"/>
            <a:r>
              <a:rPr lang="fr-FR" sz="1600" b="1" dirty="0">
                <a:latin typeface="Calibri" panose="020F0502020204030204" pitchFamily="34" charset="0"/>
                <a:ea typeface="Calibri" panose="020F0502020204030204" pitchFamily="34" charset="0"/>
                <a:cs typeface="Calibri" panose="020F0502020204030204" pitchFamily="34" charset="0"/>
              </a:rPr>
              <a:t>Tulle </a:t>
            </a:r>
          </a:p>
          <a:p>
            <a:pPr algn="ctr"/>
            <a:r>
              <a:rPr lang="fr-FR" sz="1600" b="1" dirty="0">
                <a:latin typeface="Calibri" panose="020F0502020204030204" pitchFamily="34" charset="0"/>
                <a:ea typeface="Calibri" panose="020F0502020204030204" pitchFamily="34" charset="0"/>
                <a:cs typeface="Calibri" panose="020F0502020204030204" pitchFamily="34" charset="0"/>
              </a:rPr>
              <a:t>CH Tulle</a:t>
            </a:r>
          </a:p>
        </p:txBody>
      </p:sp>
      <p:sp>
        <p:nvSpPr>
          <p:cNvPr id="7" name="ZoneTexte 6">
            <a:extLst>
              <a:ext uri="{FF2B5EF4-FFF2-40B4-BE49-F238E27FC236}">
                <a16:creationId xmlns:a16="http://schemas.microsoft.com/office/drawing/2014/main" id="{26E4E45F-615C-6369-1427-B99F16A4F40E}"/>
              </a:ext>
            </a:extLst>
          </p:cNvPr>
          <p:cNvSpPr txBox="1"/>
          <p:nvPr/>
        </p:nvSpPr>
        <p:spPr>
          <a:xfrm>
            <a:off x="2034988" y="3459649"/>
            <a:ext cx="3524030" cy="3247043"/>
          </a:xfrm>
          <a:prstGeom prst="rect">
            <a:avLst/>
          </a:prstGeom>
          <a:noFill/>
          <a:ln w="28575">
            <a:noFill/>
          </a:ln>
        </p:spPr>
        <p:txBody>
          <a:bodyPr wrap="square">
            <a:spAutoFit/>
          </a:bodyPr>
          <a:lstStyle/>
          <a:p>
            <a:pPr marL="285750" indent="-285750">
              <a:buFont typeface="Arial" panose="020B0604020202020204" pitchFamily="34" charset="0"/>
              <a:buChar char="•"/>
            </a:pPr>
            <a:r>
              <a:rPr lang="fr-FR" sz="1200" dirty="0">
                <a:latin typeface="Calibri" panose="020F0502020204030204" pitchFamily="34" charset="0"/>
                <a:ea typeface="Calibri" panose="020F0502020204030204" pitchFamily="34" charset="0"/>
                <a:cs typeface="Calibri" panose="020F0502020204030204" pitchFamily="34" charset="0"/>
              </a:rPr>
              <a:t>déplacement d'un </a:t>
            </a:r>
            <a:r>
              <a:rPr lang="fr-FR" sz="1200" b="1" dirty="0">
                <a:solidFill>
                  <a:schemeClr val="accent1"/>
                </a:solidFill>
                <a:latin typeface="Calibri" panose="020F0502020204030204" pitchFamily="34" charset="0"/>
                <a:ea typeface="Calibri" panose="020F0502020204030204" pitchFamily="34" charset="0"/>
                <a:cs typeface="Calibri" panose="020F0502020204030204" pitchFamily="34" charset="0"/>
              </a:rPr>
              <a:t>médecin + IDE </a:t>
            </a:r>
            <a:r>
              <a:rPr lang="fr-FR" sz="1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pass</a:t>
            </a:r>
            <a:r>
              <a:rPr lang="fr-FR" sz="1200" b="1" dirty="0">
                <a:solidFill>
                  <a:schemeClr val="accent1"/>
                </a:solidFill>
                <a:latin typeface="Calibri" panose="020F0502020204030204" pitchFamily="34" charset="0"/>
                <a:ea typeface="Calibri" panose="020F0502020204030204" pitchFamily="34" charset="0"/>
                <a:cs typeface="Calibri" panose="020F0502020204030204" pitchFamily="34" charset="0"/>
              </a:rPr>
              <a:t> + animatrice santé publique </a:t>
            </a:r>
          </a:p>
          <a:p>
            <a:endParaRPr lang="fr-FR" sz="900" b="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200" dirty="0">
                <a:solidFill>
                  <a:schemeClr val="accent1"/>
                </a:solidFill>
                <a:latin typeface="Calibri" panose="020F0502020204030204" pitchFamily="34" charset="0"/>
                <a:ea typeface="Calibri" panose="020F0502020204030204" pitchFamily="34" charset="0"/>
                <a:cs typeface="Calibri" panose="020F0502020204030204" pitchFamily="34" charset="0"/>
              </a:rPr>
              <a:t>dans </a:t>
            </a:r>
            <a:r>
              <a:rPr lang="fr-FR" sz="1200" b="1" dirty="0">
                <a:solidFill>
                  <a:schemeClr val="accent1"/>
                </a:solidFill>
                <a:latin typeface="Calibri" panose="020F0502020204030204" pitchFamily="34" charset="0"/>
                <a:ea typeface="Calibri" panose="020F0502020204030204" pitchFamily="34" charset="0"/>
                <a:cs typeface="Calibri" panose="020F0502020204030204" pitchFamily="34" charset="0"/>
              </a:rPr>
              <a:t>7 structures </a:t>
            </a:r>
            <a:r>
              <a:rPr lang="fr-FR" sz="1200" dirty="0">
                <a:latin typeface="Calibri" panose="020F0502020204030204" pitchFamily="34" charset="0"/>
                <a:ea typeface="Calibri" panose="020F0502020204030204" pitchFamily="34" charset="0"/>
                <a:cs typeface="Calibri" panose="020F0502020204030204" pitchFamily="34" charset="0"/>
              </a:rPr>
              <a:t>: CCAS/Mission locale/secours catholique/GEM Cérébrolésés/ ADAHJ-service habitat jeunes/accueil de jour de la Croix-Rouge/CADA – identifiées </a:t>
            </a:r>
            <a:r>
              <a:rPr lang="fr-FR" sz="1200" b="1" dirty="0">
                <a:solidFill>
                  <a:schemeClr val="accent1"/>
                </a:solidFill>
                <a:latin typeface="Calibri" panose="020F0502020204030204" pitchFamily="34" charset="0"/>
                <a:ea typeface="Calibri" panose="020F0502020204030204" pitchFamily="34" charset="0"/>
                <a:cs typeface="Calibri" panose="020F0502020204030204" pitchFamily="34" charset="0"/>
              </a:rPr>
              <a:t>après recensement des besoins </a:t>
            </a:r>
          </a:p>
          <a:p>
            <a:endParaRPr lang="fr-FR" sz="800" b="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200" b="1" dirty="0">
                <a:solidFill>
                  <a:schemeClr val="accent1"/>
                </a:solidFill>
                <a:latin typeface="Calibri" panose="020F0502020204030204" pitchFamily="34" charset="0"/>
                <a:ea typeface="Calibri" panose="020F0502020204030204" pitchFamily="34" charset="0"/>
                <a:cs typeface="Calibri" panose="020F0502020204030204" pitchFamily="34" charset="0"/>
              </a:rPr>
              <a:t>objectifs</a:t>
            </a:r>
            <a:r>
              <a:rPr lang="fr-FR" sz="12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fr-FR" sz="1200" dirty="0">
                <a:latin typeface="Calibri" panose="020F0502020204030204" pitchFamily="34" charset="0"/>
                <a:ea typeface="Calibri" panose="020F0502020204030204" pitchFamily="34" charset="0"/>
                <a:cs typeface="Calibri" panose="020F0502020204030204" pitchFamily="34" charset="0"/>
              </a:rPr>
              <a:t> sensibiliser à la vaccination + vérifier les carnets vaccinaux et les mettre à jour + vaccination si accord de la personne </a:t>
            </a:r>
          </a:p>
          <a:p>
            <a:endParaRPr lang="fr-FR" sz="8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200" dirty="0">
                <a:latin typeface="Calibri" panose="020F0502020204030204" pitchFamily="34" charset="0"/>
                <a:ea typeface="Calibri" panose="020F0502020204030204" pitchFamily="34" charset="0"/>
                <a:cs typeface="Calibri" panose="020F0502020204030204" pitchFamily="34" charset="0"/>
              </a:rPr>
              <a:t>publics en situation de précarité et rupture de soins </a:t>
            </a:r>
          </a:p>
          <a:p>
            <a:endParaRPr lang="fr-FR" sz="800" dirty="0">
              <a:latin typeface="Calibri" panose="020F0502020204030204" pitchFamily="34" charset="0"/>
              <a:ea typeface="Calibri" panose="020F0502020204030204" pitchFamily="34" charset="0"/>
              <a:cs typeface="Calibri" panose="020F0502020204030204" pitchFamily="34" charset="0"/>
            </a:endParaRPr>
          </a:p>
          <a:p>
            <a:pPr marL="171450" indent="-171450">
              <a:buFont typeface="Wingdings" panose="05000000000000000000" pitchFamily="2" charset="2"/>
              <a:buChar char="è"/>
            </a:pPr>
            <a:r>
              <a:rPr lang="fr-FR" sz="1200" b="1" dirty="0">
                <a:solidFill>
                  <a:schemeClr val="accent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28 </a:t>
            </a:r>
            <a:r>
              <a:rPr lang="fr-FR" sz="1200" b="1" dirty="0">
                <a:solidFill>
                  <a:schemeClr val="accent1"/>
                </a:solidFill>
                <a:latin typeface="Calibri" panose="020F0502020204030204" pitchFamily="34" charset="0"/>
                <a:ea typeface="Calibri" panose="020F0502020204030204" pitchFamily="34" charset="0"/>
                <a:cs typeface="Calibri" panose="020F0502020204030204" pitchFamily="34" charset="0"/>
              </a:rPr>
              <a:t>personnes vaccinées – 42 vaccins injectés </a:t>
            </a:r>
          </a:p>
          <a:p>
            <a:pPr marL="171450" indent="-171450">
              <a:buFont typeface="Wingdings" panose="05000000000000000000" pitchFamily="2" charset="2"/>
              <a:buChar char="è"/>
            </a:pPr>
            <a:r>
              <a:rPr lang="fr-FR" sz="1200" b="1" dirty="0">
                <a:solidFill>
                  <a:schemeClr val="accent1"/>
                </a:solidFill>
                <a:latin typeface="Calibri" panose="020F0502020204030204" pitchFamily="34" charset="0"/>
                <a:ea typeface="Calibri" panose="020F0502020204030204" pitchFamily="34" charset="0"/>
                <a:cs typeface="Calibri" panose="020F0502020204030204" pitchFamily="34" charset="0"/>
              </a:rPr>
              <a:t>63 personnes informées </a:t>
            </a:r>
          </a:p>
        </p:txBody>
      </p:sp>
      <p:sp>
        <p:nvSpPr>
          <p:cNvPr id="4" name="Flèche : droite 3">
            <a:extLst>
              <a:ext uri="{FF2B5EF4-FFF2-40B4-BE49-F238E27FC236}">
                <a16:creationId xmlns:a16="http://schemas.microsoft.com/office/drawing/2014/main" id="{7A679C71-685A-035B-97C5-813656DEC59D}"/>
              </a:ext>
            </a:extLst>
          </p:cNvPr>
          <p:cNvSpPr/>
          <p:nvPr/>
        </p:nvSpPr>
        <p:spPr>
          <a:xfrm rot="19844905">
            <a:off x="5689888" y="4070076"/>
            <a:ext cx="791469" cy="399951"/>
          </a:xfrm>
          <a:prstGeom prst="right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6B825841-3B5E-9C60-3D33-F0F44B4A517F}"/>
              </a:ext>
            </a:extLst>
          </p:cNvPr>
          <p:cNvSpPr txBox="1"/>
          <p:nvPr/>
        </p:nvSpPr>
        <p:spPr>
          <a:xfrm>
            <a:off x="6611841" y="2936429"/>
            <a:ext cx="2286000" cy="2308324"/>
          </a:xfrm>
          <a:prstGeom prst="rect">
            <a:avLst/>
          </a:prstGeom>
          <a:noFill/>
          <a:ln w="28575">
            <a:solidFill>
              <a:schemeClr val="accent2">
                <a:lumMod val="75000"/>
              </a:schemeClr>
            </a:solidFill>
          </a:ln>
        </p:spPr>
        <p:txBody>
          <a:bodyPr wrap="square">
            <a:spAutoFit/>
          </a:bodyPr>
          <a:lstStyle/>
          <a:p>
            <a:r>
              <a:rPr lang="fr-FR" sz="1200" b="1" cap="all" dirty="0">
                <a:solidFill>
                  <a:schemeClr val="accent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Perspectives 2026 : </a:t>
            </a:r>
          </a:p>
          <a:p>
            <a:r>
              <a:rPr lang="fr-FR" sz="1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fr-FR" sz="1200" b="1" dirty="0">
                <a:solidFill>
                  <a:schemeClr val="accent2">
                    <a:lumMod val="75000"/>
                  </a:schemeClr>
                </a:solidFill>
                <a:latin typeface=" calibri"/>
              </a:rPr>
              <a:t>nouveaux rendez-vous avec les structures pour mettre à jour les carnets de vaccinations suite aux sérologies demandées par le Dr Capponi-Guillon </a:t>
            </a:r>
            <a:endParaRPr lang="fr-FR" sz="1200" b="1" dirty="0">
              <a:solidFill>
                <a:schemeClr val="accent2">
                  <a:lumMod val="75000"/>
                </a:schemeClr>
              </a:solidFill>
              <a:latin typeface=" calibri"/>
              <a:ea typeface="Calibri" panose="020F0502020204030204" pitchFamily="34" charset="0"/>
              <a:cs typeface="Calibri" panose="020F0502020204030204" pitchFamily="34" charset="0"/>
              <a:sym typeface="Wingdings" panose="05000000000000000000" pitchFamily="2" charset="2"/>
            </a:endParaRPr>
          </a:p>
          <a:p>
            <a:r>
              <a:rPr lang="fr-FR" sz="1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fr-FR" sz="1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Nouvelle campagne</a:t>
            </a:r>
          </a:p>
          <a:p>
            <a:r>
              <a:rPr lang="fr-FR" sz="1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fr-FR" sz="1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Réflexion sur d’autres campagnes à mener sur ce même format à destination des publics précaires et vulnérables – sur l’Agglo également </a:t>
            </a:r>
          </a:p>
        </p:txBody>
      </p:sp>
      <p:sp>
        <p:nvSpPr>
          <p:cNvPr id="6" name="ZoneTexte 5">
            <a:extLst>
              <a:ext uri="{FF2B5EF4-FFF2-40B4-BE49-F238E27FC236}">
                <a16:creationId xmlns:a16="http://schemas.microsoft.com/office/drawing/2014/main" id="{BC008632-0E36-C82C-E5DA-6CF9651AE4A8}"/>
              </a:ext>
            </a:extLst>
          </p:cNvPr>
          <p:cNvSpPr txBox="1"/>
          <p:nvPr/>
        </p:nvSpPr>
        <p:spPr>
          <a:xfrm>
            <a:off x="6611841" y="5378166"/>
            <a:ext cx="2286000" cy="1384995"/>
          </a:xfrm>
          <a:prstGeom prst="rect">
            <a:avLst/>
          </a:prstGeom>
          <a:noFill/>
          <a:ln w="28575">
            <a:solidFill>
              <a:schemeClr val="accent2">
                <a:lumMod val="75000"/>
              </a:schemeClr>
            </a:solidFill>
          </a:ln>
        </p:spPr>
        <p:txBody>
          <a:bodyPr wrap="square">
            <a:spAutoFit/>
          </a:bodyPr>
          <a:lstStyle/>
          <a:p>
            <a:r>
              <a:rPr lang="fr-FR" sz="1200" b="1" cap="all" dirty="0">
                <a:solidFill>
                  <a:schemeClr val="accent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Pistes de réflexions : </a:t>
            </a:r>
          </a:p>
          <a:p>
            <a:r>
              <a:rPr lang="fr-FR" sz="1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Partenariat avec la CPAM : </a:t>
            </a:r>
          </a:p>
          <a:p>
            <a:pPr marL="285750" indent="-285750">
              <a:buFont typeface="Wingdings" panose="05000000000000000000" pitchFamily="2" charset="2"/>
              <a:buChar char="Ø"/>
            </a:pPr>
            <a:r>
              <a:rPr lang="fr-FR" sz="1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centre de soins infirmiers de la CPAM : formés à la vaccination</a:t>
            </a:r>
          </a:p>
          <a:p>
            <a:pPr marL="285750" indent="-285750">
              <a:buFont typeface="Wingdings" panose="05000000000000000000" pitchFamily="2" charset="2"/>
              <a:buChar char="Ø"/>
            </a:pPr>
            <a:r>
              <a:rPr lang="fr-FR" sz="1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Mon bilan prévention santé</a:t>
            </a:r>
          </a:p>
          <a:p>
            <a:pPr marL="285750" indent="-285750">
              <a:buFont typeface="Wingdings" panose="05000000000000000000" pitchFamily="2" charset="2"/>
              <a:buChar char="Ø"/>
            </a:pPr>
            <a:r>
              <a:rPr lang="fr-FR" sz="1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Accès aux droits </a:t>
            </a:r>
          </a:p>
        </p:txBody>
      </p:sp>
      <p:sp>
        <p:nvSpPr>
          <p:cNvPr id="9" name="Flèche : droite 8">
            <a:extLst>
              <a:ext uri="{FF2B5EF4-FFF2-40B4-BE49-F238E27FC236}">
                <a16:creationId xmlns:a16="http://schemas.microsoft.com/office/drawing/2014/main" id="{85CC60A4-AA54-923C-A11A-DC783196ED29}"/>
              </a:ext>
            </a:extLst>
          </p:cNvPr>
          <p:cNvSpPr/>
          <p:nvPr/>
        </p:nvSpPr>
        <p:spPr>
          <a:xfrm rot="1713844">
            <a:off x="5689695" y="5178191"/>
            <a:ext cx="791469" cy="399951"/>
          </a:xfrm>
          <a:prstGeom prst="right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1" name="Image 10">
            <a:extLst>
              <a:ext uri="{FF2B5EF4-FFF2-40B4-BE49-F238E27FC236}">
                <a16:creationId xmlns:a16="http://schemas.microsoft.com/office/drawing/2014/main" id="{909ED931-5198-D13C-2595-38112B469DC1}"/>
              </a:ext>
            </a:extLst>
          </p:cNvPr>
          <p:cNvPicPr>
            <a:picLocks noChangeAspect="1"/>
          </p:cNvPicPr>
          <p:nvPr/>
        </p:nvPicPr>
        <p:blipFill>
          <a:blip r:embed="rId3"/>
          <a:srcRect l="7257" t="25386" r="35960" b="8366"/>
          <a:stretch>
            <a:fillRect/>
          </a:stretch>
        </p:blipFill>
        <p:spPr>
          <a:xfrm>
            <a:off x="168315" y="3176382"/>
            <a:ext cx="1307056" cy="2049516"/>
          </a:xfrm>
          <a:prstGeom prst="rect">
            <a:avLst/>
          </a:prstGeom>
        </p:spPr>
      </p:pic>
      <p:pic>
        <p:nvPicPr>
          <p:cNvPr id="15" name="Image 14">
            <a:extLst>
              <a:ext uri="{FF2B5EF4-FFF2-40B4-BE49-F238E27FC236}">
                <a16:creationId xmlns:a16="http://schemas.microsoft.com/office/drawing/2014/main" id="{F9988402-62EC-CC65-3CDB-C168CF724C23}"/>
              </a:ext>
            </a:extLst>
          </p:cNvPr>
          <p:cNvPicPr>
            <a:picLocks noChangeAspect="1"/>
          </p:cNvPicPr>
          <p:nvPr/>
        </p:nvPicPr>
        <p:blipFill>
          <a:blip r:embed="rId4"/>
          <a:srcRect t="12077" r="9664" b="12436"/>
          <a:stretch>
            <a:fillRect/>
          </a:stretch>
        </p:blipFill>
        <p:spPr>
          <a:xfrm>
            <a:off x="353544" y="4916255"/>
            <a:ext cx="1597732" cy="1790437"/>
          </a:xfrm>
          <a:prstGeom prst="rect">
            <a:avLst/>
          </a:prstGeom>
        </p:spPr>
      </p:pic>
      <p:sp>
        <p:nvSpPr>
          <p:cNvPr id="19" name="Ellipse 18">
            <a:extLst>
              <a:ext uri="{FF2B5EF4-FFF2-40B4-BE49-F238E27FC236}">
                <a16:creationId xmlns:a16="http://schemas.microsoft.com/office/drawing/2014/main" id="{8DAEB7C1-D93D-3EDE-D61C-9C9BC6BC036A}"/>
              </a:ext>
            </a:extLst>
          </p:cNvPr>
          <p:cNvSpPr/>
          <p:nvPr/>
        </p:nvSpPr>
        <p:spPr>
          <a:xfrm rot="20431418">
            <a:off x="356192" y="1881222"/>
            <a:ext cx="2641770" cy="1412373"/>
          </a:xfrm>
          <a:prstGeom prst="ellipse">
            <a:avLst/>
          </a:prstGeom>
          <a:solidFill>
            <a:srgbClr val="00AFDB"/>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indent="0" algn="ctr">
              <a:buNone/>
            </a:pPr>
            <a:r>
              <a:rPr lang="fr-FR" sz="1600" b="1" i="0" u="none" strike="noStrike" spc="50" baseline="0" dirty="0">
                <a:ln w="0"/>
                <a:solidFill>
                  <a:schemeClr val="bg2"/>
                </a:solidFill>
                <a:effectLst>
                  <a:innerShdw blurRad="63500" dist="50800" dir="13500000">
                    <a:srgbClr val="000000">
                      <a:alpha val="50000"/>
                    </a:srgbClr>
                  </a:innerShdw>
                </a:effectLst>
                <a:latin typeface="Calibri" panose="020F0502020204030204" pitchFamily="34" charset="0"/>
              </a:rPr>
              <a:t>Une première opération qui a rencontré un franc succès ! </a:t>
            </a:r>
          </a:p>
        </p:txBody>
      </p:sp>
    </p:spTree>
    <p:extLst>
      <p:ext uri="{BB962C8B-B14F-4D97-AF65-F5344CB8AC3E}">
        <p14:creationId xmlns:p14="http://schemas.microsoft.com/office/powerpoint/2010/main" val="2468273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D3320C2F-29A9-132B-09B6-2901EA0A61B1}"/>
              </a:ext>
            </a:extLst>
          </p:cNvPr>
          <p:cNvSpPr txBox="1">
            <a:spLocks/>
          </p:cNvSpPr>
          <p:nvPr/>
        </p:nvSpPr>
        <p:spPr>
          <a:xfrm>
            <a:off x="684833" y="485435"/>
            <a:ext cx="6378575" cy="1293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b="1" dirty="0">
                <a:solidFill>
                  <a:srgbClr val="C80064"/>
                </a:solidFill>
                <a:latin typeface="Myriad Pro Cond" panose="020B0506030403020204" pitchFamily="34" charset="0"/>
              </a:rPr>
              <a:t>AXE A / Parcours de Santé</a:t>
            </a:r>
          </a:p>
        </p:txBody>
      </p:sp>
      <p:graphicFrame>
        <p:nvGraphicFramePr>
          <p:cNvPr id="12" name="Tableau 11">
            <a:extLst>
              <a:ext uri="{FF2B5EF4-FFF2-40B4-BE49-F238E27FC236}">
                <a16:creationId xmlns:a16="http://schemas.microsoft.com/office/drawing/2014/main" id="{E9B4BE47-D304-60FF-F755-A987FE9FA2C3}"/>
              </a:ext>
            </a:extLst>
          </p:cNvPr>
          <p:cNvGraphicFramePr>
            <a:graphicFrameLocks noGrp="1"/>
          </p:cNvGraphicFramePr>
          <p:nvPr>
            <p:extLst>
              <p:ext uri="{D42A27DB-BD31-4B8C-83A1-F6EECF244321}">
                <p14:modId xmlns:p14="http://schemas.microsoft.com/office/powerpoint/2010/main" val="585756644"/>
              </p:ext>
            </p:extLst>
          </p:nvPr>
        </p:nvGraphicFramePr>
        <p:xfrm>
          <a:off x="1854909" y="2398082"/>
          <a:ext cx="7209183" cy="1102927"/>
        </p:xfrm>
        <a:graphic>
          <a:graphicData uri="http://schemas.openxmlformats.org/drawingml/2006/table">
            <a:tbl>
              <a:tblPr firstRow="1" bandRow="1">
                <a:tableStyleId>{21E4AEA4-8DFA-4A89-87EB-49C32662AFE0}</a:tableStyleId>
              </a:tblPr>
              <a:tblGrid>
                <a:gridCol w="4530055">
                  <a:extLst>
                    <a:ext uri="{9D8B030D-6E8A-4147-A177-3AD203B41FA5}">
                      <a16:colId xmlns:a16="http://schemas.microsoft.com/office/drawing/2014/main" val="663078195"/>
                    </a:ext>
                  </a:extLst>
                </a:gridCol>
                <a:gridCol w="973123">
                  <a:extLst>
                    <a:ext uri="{9D8B030D-6E8A-4147-A177-3AD203B41FA5}">
                      <a16:colId xmlns:a16="http://schemas.microsoft.com/office/drawing/2014/main" val="1476271452"/>
                    </a:ext>
                  </a:extLst>
                </a:gridCol>
                <a:gridCol w="872455">
                  <a:extLst>
                    <a:ext uri="{9D8B030D-6E8A-4147-A177-3AD203B41FA5}">
                      <a16:colId xmlns:a16="http://schemas.microsoft.com/office/drawing/2014/main" val="1048548178"/>
                    </a:ext>
                  </a:extLst>
                </a:gridCol>
                <a:gridCol w="833550">
                  <a:extLst>
                    <a:ext uri="{9D8B030D-6E8A-4147-A177-3AD203B41FA5}">
                      <a16:colId xmlns:a16="http://schemas.microsoft.com/office/drawing/2014/main" val="450128597"/>
                    </a:ext>
                  </a:extLst>
                </a:gridCol>
              </a:tblGrid>
              <a:tr h="370840">
                <a:tc rowSpan="2">
                  <a:txBody>
                    <a:bodyPr/>
                    <a:lstStyle/>
                    <a:p>
                      <a:pPr algn="ctr"/>
                      <a:endParaRPr lang="fr-FR" sz="1200" dirty="0">
                        <a:latin typeface="Calibri" panose="020F0502020204030204" pitchFamily="34" charset="0"/>
                        <a:cs typeface="Calibri" panose="020F0502020204030204" pitchFamily="34" charset="0"/>
                      </a:endParaRPr>
                    </a:p>
                    <a:p>
                      <a:pPr algn="ctr"/>
                      <a:r>
                        <a:rPr lang="fr-FR" sz="1200" dirty="0">
                          <a:latin typeface="Calibri" panose="020F0502020204030204" pitchFamily="34" charset="0"/>
                          <a:cs typeface="Calibri" panose="020F0502020204030204" pitchFamily="34" charset="0"/>
                        </a:rPr>
                        <a:t>ACTION</a:t>
                      </a:r>
                    </a:p>
                  </a:txBody>
                  <a:tcPr/>
                </a:tc>
                <a:tc gridSpan="3">
                  <a:txBody>
                    <a:bodyPr/>
                    <a:lstStyle/>
                    <a:p>
                      <a:pPr algn="ctr"/>
                      <a:r>
                        <a:rPr lang="fr-FR" sz="1400" dirty="0">
                          <a:latin typeface="Calibri" panose="020F0502020204030204" pitchFamily="34" charset="0"/>
                          <a:cs typeface="Calibri" panose="020F0502020204030204" pitchFamily="34" charset="0"/>
                        </a:rPr>
                        <a:t>ETAT D’AVANCEMENT</a:t>
                      </a:r>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2287672304"/>
                  </a:ext>
                </a:extLst>
              </a:tr>
              <a:tr h="305367">
                <a:tc vMerge="1">
                  <a:txBody>
                    <a:bodyPr/>
                    <a:lstStyle/>
                    <a:p>
                      <a:endParaRPr lang="fr-FR" dirty="0"/>
                    </a:p>
                  </a:txBody>
                  <a:tcPr/>
                </a:tc>
                <a:tc>
                  <a:txBody>
                    <a:bodyPr/>
                    <a:lstStyle/>
                    <a:p>
                      <a:pPr algn="ctr"/>
                      <a:r>
                        <a:rPr lang="fr-FR" sz="1200" b="1" dirty="0">
                          <a:latin typeface="Calibri" panose="020F0502020204030204" pitchFamily="34" charset="0"/>
                          <a:cs typeface="Calibri" panose="020F0502020204030204" pitchFamily="34" charset="0"/>
                        </a:rPr>
                        <a:t>Non initiée </a:t>
                      </a:r>
                    </a:p>
                  </a:txBody>
                  <a:tcPr/>
                </a:tc>
                <a:tc>
                  <a:txBody>
                    <a:bodyPr/>
                    <a:lstStyle/>
                    <a:p>
                      <a:pPr algn="ctr"/>
                      <a:r>
                        <a:rPr lang="fr-FR" sz="1200" b="1" dirty="0">
                          <a:latin typeface="Calibri" panose="020F0502020204030204" pitchFamily="34" charset="0"/>
                          <a:cs typeface="Calibri" panose="020F0502020204030204" pitchFamily="34" charset="0"/>
                        </a:rPr>
                        <a:t>en cours</a:t>
                      </a:r>
                    </a:p>
                  </a:txBody>
                  <a:tcPr/>
                </a:tc>
                <a:tc>
                  <a:txBody>
                    <a:bodyPr/>
                    <a:lstStyle/>
                    <a:p>
                      <a:pPr algn="ctr"/>
                      <a:r>
                        <a:rPr lang="fr-FR" sz="1200" b="1" dirty="0">
                          <a:latin typeface="Calibri" panose="020F0502020204030204" pitchFamily="34" charset="0"/>
                          <a:cs typeface="Calibri" panose="020F0502020204030204" pitchFamily="34" charset="0"/>
                        </a:rPr>
                        <a:t>terminée</a:t>
                      </a:r>
                    </a:p>
                  </a:txBody>
                  <a:tcPr/>
                </a:tc>
                <a:extLst>
                  <a:ext uri="{0D108BD9-81ED-4DB2-BD59-A6C34878D82A}">
                    <a16:rowId xmlns:a16="http://schemas.microsoft.com/office/drawing/2014/main" val="3547526300"/>
                  </a:ext>
                </a:extLst>
              </a:tr>
              <a:tr h="341148">
                <a:tc>
                  <a:txBody>
                    <a:bodyPr/>
                    <a:lstStyle/>
                    <a:p>
                      <a:pPr algn="just"/>
                      <a:r>
                        <a:rPr lang="fr-FR" sz="1100" kern="1200" dirty="0">
                          <a:solidFill>
                            <a:schemeClr val="dk1"/>
                          </a:solidFill>
                          <a:effectLst/>
                          <a:latin typeface="Calibri" panose="020F0502020204030204" pitchFamily="34" charset="0"/>
                          <a:ea typeface="+mn-ea"/>
                          <a:cs typeface="Calibri" panose="020F0502020204030204" pitchFamily="34" charset="0"/>
                        </a:rPr>
                        <a:t>Déploiement sur le territoire du plan de formation régional auprès des professionnels impliqués des secteurs santé, médicosocial et social </a:t>
                      </a:r>
                    </a:p>
                  </a:txBody>
                  <a:tcPr/>
                </a:tc>
                <a:tc>
                  <a:txBody>
                    <a:bodyPr/>
                    <a:lstStyle/>
                    <a:p>
                      <a:endParaRPr lang="fr-FR" sz="1100" dirty="0"/>
                    </a:p>
                  </a:txBody>
                  <a:tcPr/>
                </a:tc>
                <a:tc>
                  <a:txBody>
                    <a:bodyPr/>
                    <a:lstStyle/>
                    <a:p>
                      <a:endParaRPr lang="fr-FR" sz="1100" dirty="0">
                        <a:solidFill>
                          <a:schemeClr val="accent2">
                            <a:lumMod val="75000"/>
                          </a:schemeClr>
                        </a:solidFill>
                        <a:highlight>
                          <a:srgbClr val="00AFDB"/>
                        </a:highlight>
                      </a:endParaRPr>
                    </a:p>
                  </a:txBody>
                  <a:tcPr>
                    <a:solidFill>
                      <a:srgbClr val="00AFDB"/>
                    </a:solidFill>
                  </a:tcPr>
                </a:tc>
                <a:tc>
                  <a:txBody>
                    <a:bodyPr/>
                    <a:lstStyle/>
                    <a:p>
                      <a:endParaRPr lang="fr-FR" sz="1100" dirty="0"/>
                    </a:p>
                  </a:txBody>
                  <a:tcPr/>
                </a:tc>
                <a:extLst>
                  <a:ext uri="{0D108BD9-81ED-4DB2-BD59-A6C34878D82A}">
                    <a16:rowId xmlns:a16="http://schemas.microsoft.com/office/drawing/2014/main" val="984580928"/>
                  </a:ext>
                </a:extLst>
              </a:tr>
            </a:tbl>
          </a:graphicData>
        </a:graphic>
      </p:graphicFrame>
      <p:sp>
        <p:nvSpPr>
          <p:cNvPr id="4" name="ZoneTexte 3">
            <a:extLst>
              <a:ext uri="{FF2B5EF4-FFF2-40B4-BE49-F238E27FC236}">
                <a16:creationId xmlns:a16="http://schemas.microsoft.com/office/drawing/2014/main" id="{CB818F60-4DCD-78C6-882B-E0440125D1E0}"/>
              </a:ext>
            </a:extLst>
          </p:cNvPr>
          <p:cNvSpPr txBox="1"/>
          <p:nvPr/>
        </p:nvSpPr>
        <p:spPr>
          <a:xfrm>
            <a:off x="893580" y="1417128"/>
            <a:ext cx="8300601" cy="754053"/>
          </a:xfrm>
          <a:prstGeom prst="rect">
            <a:avLst/>
          </a:prstGeom>
          <a:noFill/>
        </p:spPr>
        <p:txBody>
          <a:bodyPr wrap="square">
            <a:spAutoFit/>
          </a:bodyPr>
          <a:lstStyle/>
          <a:p>
            <a:pPr lvl="0"/>
            <a:r>
              <a:rPr lang="fr-FR" sz="1100" b="1" dirty="0">
                <a:solidFill>
                  <a:schemeClr val="accent2">
                    <a:lumMod val="75000"/>
                  </a:schemeClr>
                </a:solidFill>
                <a:latin typeface="Calibri" panose="020F0502020204030204" pitchFamily="34" charset="0"/>
                <a:cs typeface="Calibri" panose="020F0502020204030204" pitchFamily="34" charset="0"/>
              </a:rPr>
              <a:t>FICHE ACTION A4 Dépistage des cancers</a:t>
            </a:r>
          </a:p>
          <a:p>
            <a:pPr lvl="0"/>
            <a:endParaRPr lang="fr-FR" sz="500" b="1" dirty="0">
              <a:solidFill>
                <a:schemeClr val="accent2">
                  <a:lumMod val="75000"/>
                </a:schemeClr>
              </a:solidFill>
              <a:latin typeface="Calibri" panose="020F0502020204030204" pitchFamily="34" charset="0"/>
              <a:cs typeface="Calibri" panose="020F0502020204030204" pitchFamily="34" charset="0"/>
            </a:endParaRPr>
          </a:p>
          <a:p>
            <a:r>
              <a:rPr lang="fr-FR" sz="1100" dirty="0">
                <a:solidFill>
                  <a:schemeClr val="accent1"/>
                </a:solidFill>
                <a:latin typeface="Calibri" panose="020F0502020204030204" pitchFamily="34" charset="0"/>
                <a:ea typeface="Calibri" panose="020F0502020204030204" pitchFamily="34" charset="0"/>
                <a:cs typeface="Calibri" panose="020F0502020204030204" pitchFamily="34" charset="0"/>
              </a:rPr>
              <a:t>Référentes : </a:t>
            </a:r>
            <a:r>
              <a:rPr lang="fr-FR" sz="1100" dirty="0">
                <a:solidFill>
                  <a:schemeClr val="accent1"/>
                </a:solidFill>
                <a:latin typeface="Calibri" panose="020F0502020204030204" pitchFamily="34" charset="0"/>
                <a:cs typeface="Calibri" panose="020F0502020204030204" pitchFamily="34" charset="0"/>
              </a:rPr>
              <a:t>Danielle Gadaud, Ligue et Anaïs </a:t>
            </a:r>
            <a:r>
              <a:rPr lang="fr-FR" sz="1100" dirty="0" err="1">
                <a:solidFill>
                  <a:schemeClr val="accent1"/>
                </a:solidFill>
                <a:latin typeface="Calibri" panose="020F0502020204030204" pitchFamily="34" charset="0"/>
                <a:cs typeface="Calibri" panose="020F0502020204030204" pitchFamily="34" charset="0"/>
              </a:rPr>
              <a:t>Cartegnie</a:t>
            </a:r>
            <a:r>
              <a:rPr lang="fr-FR" sz="1100" dirty="0">
                <a:solidFill>
                  <a:schemeClr val="accent1"/>
                </a:solidFill>
                <a:latin typeface="Calibri" panose="020F0502020204030204" pitchFamily="34" charset="0"/>
                <a:cs typeface="Calibri" panose="020F0502020204030204" pitchFamily="34" charset="0"/>
              </a:rPr>
              <a:t>, CPTS Corrèze-Vézère</a:t>
            </a:r>
          </a:p>
          <a:p>
            <a:pPr lvl="0"/>
            <a:endParaRPr lang="fr-FR" sz="500" b="1" dirty="0">
              <a:solidFill>
                <a:schemeClr val="accent2">
                  <a:lumMod val="75000"/>
                </a:schemeClr>
              </a:solidFill>
              <a:latin typeface="Calibri" panose="020F0502020204030204" pitchFamily="34" charset="0"/>
              <a:cs typeface="Calibri" panose="020F0502020204030204" pitchFamily="34" charset="0"/>
            </a:endParaRPr>
          </a:p>
          <a:p>
            <a:pPr lvl="0"/>
            <a:r>
              <a:rPr lang="fr-FR" sz="1100" b="1" dirty="0">
                <a:solidFill>
                  <a:schemeClr val="accent2">
                    <a:lumMod val="75000"/>
                  </a:schemeClr>
                </a:solidFill>
                <a:latin typeface="Calibri" panose="020F0502020204030204" pitchFamily="34" charset="0"/>
                <a:cs typeface="Calibri" panose="020F0502020204030204" pitchFamily="34" charset="0"/>
              </a:rPr>
              <a:t>4- Améliorer l’accès aux dépistages des cancers</a:t>
            </a:r>
            <a:endParaRPr lang="fr-FR" sz="800" b="1" dirty="0">
              <a:solidFill>
                <a:schemeClr val="accent2">
                  <a:lumMod val="75000"/>
                </a:schemeClr>
              </a:solidFill>
              <a:latin typeface="Calibri" panose="020F0502020204030204" pitchFamily="34" charset="0"/>
              <a:cs typeface="Calibri" panose="020F0502020204030204" pitchFamily="34" charset="0"/>
            </a:endParaRPr>
          </a:p>
        </p:txBody>
      </p:sp>
      <p:sp>
        <p:nvSpPr>
          <p:cNvPr id="3" name="ZoneTexte 2">
            <a:extLst>
              <a:ext uri="{FF2B5EF4-FFF2-40B4-BE49-F238E27FC236}">
                <a16:creationId xmlns:a16="http://schemas.microsoft.com/office/drawing/2014/main" id="{0078D702-97CC-07AA-66B3-6087678D246B}"/>
              </a:ext>
            </a:extLst>
          </p:cNvPr>
          <p:cNvSpPr txBox="1"/>
          <p:nvPr/>
        </p:nvSpPr>
        <p:spPr>
          <a:xfrm>
            <a:off x="1849194" y="3506956"/>
            <a:ext cx="6799277" cy="261610"/>
          </a:xfrm>
          <a:prstGeom prst="rect">
            <a:avLst/>
          </a:prstGeom>
          <a:noFill/>
        </p:spPr>
        <p:txBody>
          <a:bodyPr wrap="square">
            <a:spAutoFit/>
          </a:bodyPr>
          <a:lstStyle/>
          <a:p>
            <a:pPr lvl="0"/>
            <a:r>
              <a:rPr lang="fr-FR" sz="1100" b="1" dirty="0">
                <a:solidFill>
                  <a:schemeClr val="accent2">
                    <a:lumMod val="75000"/>
                  </a:schemeClr>
                </a:solidFill>
                <a:latin typeface="Calibri" panose="020F0502020204030204" pitchFamily="34" charset="0"/>
                <a:cs typeface="Calibri" panose="020F0502020204030204" pitchFamily="34" charset="0"/>
              </a:rPr>
              <a:t>4.2- </a:t>
            </a:r>
            <a:r>
              <a:rPr lang="fr-FR" sz="11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Promouvoir les campagnes de dépistage sur le territoire</a:t>
            </a:r>
            <a:endParaRPr lang="fr-FR" sz="1100" b="1" dirty="0">
              <a:solidFill>
                <a:schemeClr val="accent2">
                  <a:lumMod val="75000"/>
                </a:schemeClr>
              </a:solidFill>
              <a:latin typeface="Calibri" panose="020F0502020204030204" pitchFamily="34" charset="0"/>
              <a:cs typeface="Calibri" panose="020F0502020204030204" pitchFamily="34" charset="0"/>
            </a:endParaRPr>
          </a:p>
        </p:txBody>
      </p:sp>
      <p:graphicFrame>
        <p:nvGraphicFramePr>
          <p:cNvPr id="5" name="Tableau 4">
            <a:extLst>
              <a:ext uri="{FF2B5EF4-FFF2-40B4-BE49-F238E27FC236}">
                <a16:creationId xmlns:a16="http://schemas.microsoft.com/office/drawing/2014/main" id="{A36D4FCF-CCC5-AA3E-DD0C-2D80559CF305}"/>
              </a:ext>
            </a:extLst>
          </p:cNvPr>
          <p:cNvGraphicFramePr>
            <a:graphicFrameLocks noGrp="1"/>
          </p:cNvGraphicFramePr>
          <p:nvPr>
            <p:extLst>
              <p:ext uri="{D42A27DB-BD31-4B8C-83A1-F6EECF244321}">
                <p14:modId xmlns:p14="http://schemas.microsoft.com/office/powerpoint/2010/main" val="3370310483"/>
              </p:ext>
            </p:extLst>
          </p:nvPr>
        </p:nvGraphicFramePr>
        <p:xfrm>
          <a:off x="1857602" y="3743802"/>
          <a:ext cx="7209183" cy="426720"/>
        </p:xfrm>
        <a:graphic>
          <a:graphicData uri="http://schemas.openxmlformats.org/drawingml/2006/table">
            <a:tbl>
              <a:tblPr firstRow="1" bandRow="1">
                <a:tableStyleId>{21E4AEA4-8DFA-4A89-87EB-49C32662AFE0}</a:tableStyleId>
              </a:tblPr>
              <a:tblGrid>
                <a:gridCol w="4527440">
                  <a:extLst>
                    <a:ext uri="{9D8B030D-6E8A-4147-A177-3AD203B41FA5}">
                      <a16:colId xmlns:a16="http://schemas.microsoft.com/office/drawing/2014/main" val="663078195"/>
                    </a:ext>
                  </a:extLst>
                </a:gridCol>
                <a:gridCol w="956345">
                  <a:extLst>
                    <a:ext uri="{9D8B030D-6E8A-4147-A177-3AD203B41FA5}">
                      <a16:colId xmlns:a16="http://schemas.microsoft.com/office/drawing/2014/main" val="1476271452"/>
                    </a:ext>
                  </a:extLst>
                </a:gridCol>
                <a:gridCol w="847288">
                  <a:extLst>
                    <a:ext uri="{9D8B030D-6E8A-4147-A177-3AD203B41FA5}">
                      <a16:colId xmlns:a16="http://schemas.microsoft.com/office/drawing/2014/main" val="1048548178"/>
                    </a:ext>
                  </a:extLst>
                </a:gridCol>
                <a:gridCol w="878110">
                  <a:extLst>
                    <a:ext uri="{9D8B030D-6E8A-4147-A177-3AD203B41FA5}">
                      <a16:colId xmlns:a16="http://schemas.microsoft.com/office/drawing/2014/main" val="450128597"/>
                    </a:ext>
                  </a:extLst>
                </a:gridCol>
              </a:tblGrid>
              <a:tr h="3411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0" kern="1200" dirty="0">
                          <a:solidFill>
                            <a:schemeClr val="dk1"/>
                          </a:solidFill>
                          <a:effectLst/>
                          <a:latin typeface="Calibri" panose="020F0502020204030204" pitchFamily="34" charset="0"/>
                          <a:ea typeface="+mn-ea"/>
                          <a:cs typeface="Calibri" panose="020F0502020204030204" pitchFamily="34" charset="0"/>
                        </a:rPr>
                        <a:t>Création/pérennisation d’évènements autour des dépistages organisés auprès du grand public et plan de communication</a:t>
                      </a:r>
                    </a:p>
                  </a:txBody>
                  <a:tcPr>
                    <a:solidFill>
                      <a:srgbClr val="E2F7FE"/>
                    </a:solidFill>
                  </a:tcPr>
                </a:tc>
                <a:tc>
                  <a:txBody>
                    <a:bodyPr/>
                    <a:lstStyle/>
                    <a:p>
                      <a:endParaRPr lang="fr-FR" sz="1200" dirty="0"/>
                    </a:p>
                  </a:txBody>
                  <a:tcPr>
                    <a:solidFill>
                      <a:srgbClr val="E2F7FE"/>
                    </a:solidFill>
                  </a:tcPr>
                </a:tc>
                <a:tc>
                  <a:txBody>
                    <a:bodyPr/>
                    <a:lstStyle/>
                    <a:p>
                      <a:endParaRPr lang="fr-FR" sz="1200" dirty="0">
                        <a:solidFill>
                          <a:schemeClr val="accent2">
                            <a:lumMod val="75000"/>
                          </a:schemeClr>
                        </a:solidFill>
                        <a:highlight>
                          <a:srgbClr val="00AFDB"/>
                        </a:highlight>
                      </a:endParaRPr>
                    </a:p>
                  </a:txBody>
                  <a:tcPr>
                    <a:solidFill>
                      <a:srgbClr val="00AFDB"/>
                    </a:solidFill>
                  </a:tcPr>
                </a:tc>
                <a:tc>
                  <a:txBody>
                    <a:bodyPr/>
                    <a:lstStyle/>
                    <a:p>
                      <a:endParaRPr lang="fr-FR" sz="1200" dirty="0"/>
                    </a:p>
                  </a:txBody>
                  <a:tcPr>
                    <a:solidFill>
                      <a:srgbClr val="E2F7FE"/>
                    </a:solidFill>
                  </a:tcPr>
                </a:tc>
                <a:extLst>
                  <a:ext uri="{0D108BD9-81ED-4DB2-BD59-A6C34878D82A}">
                    <a16:rowId xmlns:a16="http://schemas.microsoft.com/office/drawing/2014/main" val="1743215220"/>
                  </a:ext>
                </a:extLst>
              </a:tr>
            </a:tbl>
          </a:graphicData>
        </a:graphic>
      </p:graphicFrame>
      <p:sp>
        <p:nvSpPr>
          <p:cNvPr id="6" name="ZoneTexte 5">
            <a:extLst>
              <a:ext uri="{FF2B5EF4-FFF2-40B4-BE49-F238E27FC236}">
                <a16:creationId xmlns:a16="http://schemas.microsoft.com/office/drawing/2014/main" id="{90882FB6-607C-EE04-A8D9-951756382DA5}"/>
              </a:ext>
            </a:extLst>
          </p:cNvPr>
          <p:cNvSpPr txBox="1"/>
          <p:nvPr/>
        </p:nvSpPr>
        <p:spPr>
          <a:xfrm>
            <a:off x="1849194" y="4242068"/>
            <a:ext cx="7209183" cy="430887"/>
          </a:xfrm>
          <a:prstGeom prst="rect">
            <a:avLst/>
          </a:prstGeom>
          <a:noFill/>
        </p:spPr>
        <p:txBody>
          <a:bodyPr wrap="square">
            <a:spAutoFit/>
          </a:bodyPr>
          <a:lstStyle/>
          <a:p>
            <a:pPr lvl="0"/>
            <a:r>
              <a:rPr lang="fr-FR" sz="1100" b="1" dirty="0">
                <a:solidFill>
                  <a:schemeClr val="accent2">
                    <a:lumMod val="75000"/>
                  </a:schemeClr>
                </a:solidFill>
                <a:latin typeface="Calibri" panose="020F0502020204030204" pitchFamily="34" charset="0"/>
                <a:cs typeface="Calibri" panose="020F0502020204030204" pitchFamily="34" charset="0"/>
              </a:rPr>
              <a:t>4.3- </a:t>
            </a:r>
            <a:r>
              <a:rPr lang="fr-FR" sz="11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Maintenir les actions en lien avec la stratégie décennale de lutte contre les cancers du Centre régional de coordination des dépistages des cancers de la Corrèze</a:t>
            </a:r>
            <a:endParaRPr lang="fr-FR" sz="1100" b="1" dirty="0">
              <a:solidFill>
                <a:schemeClr val="accent2">
                  <a:lumMod val="75000"/>
                </a:schemeClr>
              </a:solidFill>
              <a:latin typeface="Calibri" panose="020F0502020204030204" pitchFamily="34" charset="0"/>
              <a:cs typeface="Calibri" panose="020F0502020204030204" pitchFamily="34" charset="0"/>
            </a:endParaRPr>
          </a:p>
        </p:txBody>
      </p:sp>
      <p:graphicFrame>
        <p:nvGraphicFramePr>
          <p:cNvPr id="7" name="Tableau 6">
            <a:extLst>
              <a:ext uri="{FF2B5EF4-FFF2-40B4-BE49-F238E27FC236}">
                <a16:creationId xmlns:a16="http://schemas.microsoft.com/office/drawing/2014/main" id="{906D10ED-A351-5C5D-B7B4-13FCA0EE32AB}"/>
              </a:ext>
            </a:extLst>
          </p:cNvPr>
          <p:cNvGraphicFramePr>
            <a:graphicFrameLocks noGrp="1"/>
          </p:cNvGraphicFramePr>
          <p:nvPr>
            <p:extLst>
              <p:ext uri="{D42A27DB-BD31-4B8C-83A1-F6EECF244321}">
                <p14:modId xmlns:p14="http://schemas.microsoft.com/office/powerpoint/2010/main" val="1762280098"/>
              </p:ext>
            </p:extLst>
          </p:nvPr>
        </p:nvGraphicFramePr>
        <p:xfrm>
          <a:off x="1857601" y="4660555"/>
          <a:ext cx="7209183" cy="426720"/>
        </p:xfrm>
        <a:graphic>
          <a:graphicData uri="http://schemas.openxmlformats.org/drawingml/2006/table">
            <a:tbl>
              <a:tblPr firstRow="1" bandRow="1">
                <a:tableStyleId>{21E4AEA4-8DFA-4A89-87EB-49C32662AFE0}</a:tableStyleId>
              </a:tblPr>
              <a:tblGrid>
                <a:gridCol w="4405819">
                  <a:extLst>
                    <a:ext uri="{9D8B030D-6E8A-4147-A177-3AD203B41FA5}">
                      <a16:colId xmlns:a16="http://schemas.microsoft.com/office/drawing/2014/main" val="663078195"/>
                    </a:ext>
                  </a:extLst>
                </a:gridCol>
                <a:gridCol w="1114533">
                  <a:extLst>
                    <a:ext uri="{9D8B030D-6E8A-4147-A177-3AD203B41FA5}">
                      <a16:colId xmlns:a16="http://schemas.microsoft.com/office/drawing/2014/main" val="1476271452"/>
                    </a:ext>
                  </a:extLst>
                </a:gridCol>
                <a:gridCol w="779929">
                  <a:extLst>
                    <a:ext uri="{9D8B030D-6E8A-4147-A177-3AD203B41FA5}">
                      <a16:colId xmlns:a16="http://schemas.microsoft.com/office/drawing/2014/main" val="1048548178"/>
                    </a:ext>
                  </a:extLst>
                </a:gridCol>
                <a:gridCol w="908902">
                  <a:extLst>
                    <a:ext uri="{9D8B030D-6E8A-4147-A177-3AD203B41FA5}">
                      <a16:colId xmlns:a16="http://schemas.microsoft.com/office/drawing/2014/main" val="450128597"/>
                    </a:ext>
                  </a:extLst>
                </a:gridCol>
              </a:tblGrid>
              <a:tr h="341148">
                <a:tc>
                  <a:txBody>
                    <a:bodyPr/>
                    <a:lstStyle/>
                    <a:p>
                      <a:pPr algn="l"/>
                      <a:r>
                        <a:rPr lang="fr-FR" sz="1100" b="0" kern="1200" dirty="0">
                          <a:solidFill>
                            <a:schemeClr val="dk1"/>
                          </a:solidFill>
                          <a:effectLst/>
                          <a:latin typeface="Calibri" panose="020F0502020204030204" pitchFamily="34" charset="0"/>
                          <a:ea typeface="+mn-ea"/>
                          <a:cs typeface="Calibri" panose="020F0502020204030204" pitchFamily="34" charset="0"/>
                        </a:rPr>
                        <a:t>Participation au déploiement du plan stratégique du CRCDC Nouvelle-Aquitaine sur le territoire de l’agglomération de Tulle </a:t>
                      </a:r>
                    </a:p>
                  </a:txBody>
                  <a:tcPr>
                    <a:solidFill>
                      <a:srgbClr val="E2F7FE"/>
                    </a:solidFill>
                  </a:tcPr>
                </a:tc>
                <a:tc>
                  <a:txBody>
                    <a:bodyPr/>
                    <a:lstStyle/>
                    <a:p>
                      <a:endParaRPr lang="fr-FR" sz="1600" dirty="0"/>
                    </a:p>
                  </a:txBody>
                  <a:tcPr>
                    <a:solidFill>
                      <a:srgbClr val="E2F7FE"/>
                    </a:solidFill>
                  </a:tcPr>
                </a:tc>
                <a:tc>
                  <a:txBody>
                    <a:bodyPr/>
                    <a:lstStyle/>
                    <a:p>
                      <a:endParaRPr lang="fr-FR" sz="1100" b="0" dirty="0">
                        <a:solidFill>
                          <a:schemeClr val="tx1"/>
                        </a:solidFill>
                        <a:highlight>
                          <a:srgbClr val="00AFDB"/>
                        </a:highlight>
                        <a:latin typeface="Calibri" panose="020F0502020204030204" pitchFamily="34" charset="0"/>
                        <a:ea typeface="Calibri" panose="020F0502020204030204" pitchFamily="34" charset="0"/>
                        <a:cs typeface="Calibri" panose="020F0502020204030204" pitchFamily="34" charset="0"/>
                      </a:endParaRPr>
                    </a:p>
                  </a:txBody>
                  <a:tcPr>
                    <a:solidFill>
                      <a:srgbClr val="00AFDB"/>
                    </a:solidFill>
                  </a:tcPr>
                </a:tc>
                <a:tc>
                  <a:txBody>
                    <a:bodyPr/>
                    <a:lstStyle/>
                    <a:p>
                      <a:endParaRPr lang="fr-FR" sz="1600" dirty="0"/>
                    </a:p>
                  </a:txBody>
                  <a:tcPr>
                    <a:solidFill>
                      <a:srgbClr val="E2F7FE"/>
                    </a:solidFill>
                  </a:tcPr>
                </a:tc>
                <a:extLst>
                  <a:ext uri="{0D108BD9-81ED-4DB2-BD59-A6C34878D82A}">
                    <a16:rowId xmlns:a16="http://schemas.microsoft.com/office/drawing/2014/main" val="1743215220"/>
                  </a:ext>
                </a:extLst>
              </a:tr>
            </a:tbl>
          </a:graphicData>
        </a:graphic>
      </p:graphicFrame>
      <p:pic>
        <p:nvPicPr>
          <p:cNvPr id="11" name="Picture 3">
            <a:extLst>
              <a:ext uri="{FF2B5EF4-FFF2-40B4-BE49-F238E27FC236}">
                <a16:creationId xmlns:a16="http://schemas.microsoft.com/office/drawing/2014/main" id="{A18AB672-02A9-7149-B567-40E5B68E7F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04" t="16689" b="14594"/>
          <a:stretch/>
        </p:blipFill>
        <p:spPr bwMode="auto">
          <a:xfrm>
            <a:off x="1857601" y="5370598"/>
            <a:ext cx="1676829"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14">
            <a:extLst>
              <a:ext uri="{FF2B5EF4-FFF2-40B4-BE49-F238E27FC236}">
                <a16:creationId xmlns:a16="http://schemas.microsoft.com/office/drawing/2014/main" id="{1DB77450-1BC8-286F-00CD-110B5AECF7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2155" y="1640148"/>
            <a:ext cx="1597740" cy="666437"/>
          </a:xfrm>
          <a:prstGeom prst="rect">
            <a:avLst/>
          </a:prstGeom>
        </p:spPr>
      </p:pic>
      <p:pic>
        <p:nvPicPr>
          <p:cNvPr id="1028" name="Picture 4" descr="logo CPTS Corrèze Vézère">
            <a:extLst>
              <a:ext uri="{FF2B5EF4-FFF2-40B4-BE49-F238E27FC236}">
                <a16:creationId xmlns:a16="http://schemas.microsoft.com/office/drawing/2014/main" id="{EF419349-E198-6CB7-812A-042A69695A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7968" y="1640148"/>
            <a:ext cx="1393027" cy="68722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descr="Une image contenant Police, texte, Graphique, logo&#10;&#10;Le contenu généré par l’IA peut être incorrect.">
            <a:extLst>
              <a:ext uri="{FF2B5EF4-FFF2-40B4-BE49-F238E27FC236}">
                <a16:creationId xmlns:a16="http://schemas.microsoft.com/office/drawing/2014/main" id="{605A1180-64B8-0FDB-CACC-FED3F6BC39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301" y="3237498"/>
            <a:ext cx="1267941" cy="382893"/>
          </a:xfrm>
          <a:prstGeom prst="rect">
            <a:avLst/>
          </a:prstGeom>
        </p:spPr>
      </p:pic>
      <p:pic>
        <p:nvPicPr>
          <p:cNvPr id="14" name="Image 13">
            <a:extLst>
              <a:ext uri="{FF2B5EF4-FFF2-40B4-BE49-F238E27FC236}">
                <a16:creationId xmlns:a16="http://schemas.microsoft.com/office/drawing/2014/main" id="{B336EB17-C6C8-41A8-C4E7-780F4897DC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775" y="2421713"/>
            <a:ext cx="1257467" cy="515562"/>
          </a:xfrm>
          <a:prstGeom prst="rect">
            <a:avLst/>
          </a:prstGeom>
        </p:spPr>
      </p:pic>
      <p:pic>
        <p:nvPicPr>
          <p:cNvPr id="17" name="Image 16" descr="Une image contenant Police, Graphique, logo, symbole&#10;&#10;Le contenu généré par l’IA peut être incorrect.">
            <a:extLst>
              <a:ext uri="{FF2B5EF4-FFF2-40B4-BE49-F238E27FC236}">
                <a16:creationId xmlns:a16="http://schemas.microsoft.com/office/drawing/2014/main" id="{68248BFA-46BC-5870-7900-FD63D3BEBA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098" y="3920614"/>
            <a:ext cx="1155144" cy="785315"/>
          </a:xfrm>
          <a:prstGeom prst="rect">
            <a:avLst/>
          </a:prstGeom>
        </p:spPr>
      </p:pic>
      <p:pic>
        <p:nvPicPr>
          <p:cNvPr id="2" name="Picture 2" descr="Société | MSA DU LIMOUSIN">
            <a:extLst>
              <a:ext uri="{FF2B5EF4-FFF2-40B4-BE49-F238E27FC236}">
                <a16:creationId xmlns:a16="http://schemas.microsoft.com/office/drawing/2014/main" id="{AF009B72-5233-AC43-2310-40EB3CF313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62044" y="6028387"/>
            <a:ext cx="1267941" cy="540671"/>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31551F46-6FC3-3998-D67B-EF721271A694}"/>
              </a:ext>
            </a:extLst>
          </p:cNvPr>
          <p:cNvSpPr txBox="1"/>
          <p:nvPr/>
        </p:nvSpPr>
        <p:spPr>
          <a:xfrm>
            <a:off x="3737041" y="5153964"/>
            <a:ext cx="5316755" cy="461665"/>
          </a:xfrm>
          <a:prstGeom prst="rect">
            <a:avLst/>
          </a:prstGeom>
          <a:solidFill>
            <a:schemeClr val="accent1"/>
          </a:solidFill>
        </p:spPr>
        <p:txBody>
          <a:bodyPr wrap="square">
            <a:spAutoFit/>
          </a:bodyPr>
          <a:lstStyle/>
          <a:p>
            <a:pPr>
              <a:defRPr/>
            </a:pPr>
            <a:r>
              <a:rPr lang="fr-FR" sz="1200" b="1" dirty="0">
                <a:solidFill>
                  <a:schemeClr val="bg1"/>
                </a:solidFill>
                <a:latin typeface="Calibri" panose="020F0502020204030204" pitchFamily="34" charset="0"/>
                <a:ea typeface="Calibri" panose="020F0502020204030204" pitchFamily="34" charset="0"/>
                <a:cs typeface="Calibri" panose="020F0502020204030204" pitchFamily="34" charset="0"/>
              </a:rPr>
              <a:t>Actions de prévention et promotion dépistage des cancers : ateliers, stands, propositions de rendez-vous pour frottis, mammographies</a:t>
            </a:r>
          </a:p>
        </p:txBody>
      </p:sp>
      <p:sp>
        <p:nvSpPr>
          <p:cNvPr id="16" name="ZoneTexte 15">
            <a:extLst>
              <a:ext uri="{FF2B5EF4-FFF2-40B4-BE49-F238E27FC236}">
                <a16:creationId xmlns:a16="http://schemas.microsoft.com/office/drawing/2014/main" id="{49514DCD-2123-FEE6-AC26-02543ADA7902}"/>
              </a:ext>
            </a:extLst>
          </p:cNvPr>
          <p:cNvSpPr txBox="1"/>
          <p:nvPr/>
        </p:nvSpPr>
        <p:spPr>
          <a:xfrm>
            <a:off x="1857602" y="2171181"/>
            <a:ext cx="4598894" cy="261610"/>
          </a:xfrm>
          <a:prstGeom prst="rect">
            <a:avLst/>
          </a:prstGeom>
          <a:noFill/>
        </p:spPr>
        <p:txBody>
          <a:bodyPr wrap="square">
            <a:spAutoFit/>
          </a:bodyPr>
          <a:lstStyle/>
          <a:p>
            <a:pPr lvl="0"/>
            <a:r>
              <a:rPr lang="fr-FR" sz="1100" b="1" dirty="0">
                <a:solidFill>
                  <a:schemeClr val="accent2">
                    <a:lumMod val="75000"/>
                  </a:schemeClr>
                </a:solidFill>
                <a:latin typeface="Calibri" panose="020F0502020204030204" pitchFamily="34" charset="0"/>
                <a:cs typeface="Calibri" panose="020F0502020204030204" pitchFamily="34" charset="0"/>
              </a:rPr>
              <a:t>4.1- </a:t>
            </a:r>
            <a:r>
              <a:rPr lang="fr-FR" sz="11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Former l’ensemble des professionnels</a:t>
            </a:r>
            <a:endParaRPr lang="fr-FR" sz="1100" b="1" dirty="0">
              <a:solidFill>
                <a:schemeClr val="accent2">
                  <a:lumMod val="75000"/>
                </a:schemeClr>
              </a:solidFill>
              <a:latin typeface="Calibri" panose="020F0502020204030204" pitchFamily="34" charset="0"/>
              <a:cs typeface="Calibri" panose="020F0502020204030204" pitchFamily="34" charset="0"/>
            </a:endParaRPr>
          </a:p>
        </p:txBody>
      </p:sp>
      <p:sp>
        <p:nvSpPr>
          <p:cNvPr id="18" name="ZoneTexte 17">
            <a:extLst>
              <a:ext uri="{FF2B5EF4-FFF2-40B4-BE49-F238E27FC236}">
                <a16:creationId xmlns:a16="http://schemas.microsoft.com/office/drawing/2014/main" id="{D964608F-E391-6F2F-8810-19AF9165A6E4}"/>
              </a:ext>
            </a:extLst>
          </p:cNvPr>
          <p:cNvSpPr txBox="1"/>
          <p:nvPr/>
        </p:nvSpPr>
        <p:spPr>
          <a:xfrm>
            <a:off x="3914375" y="5658819"/>
            <a:ext cx="5133079" cy="276999"/>
          </a:xfrm>
          <a:prstGeom prst="rect">
            <a:avLst/>
          </a:prstGeom>
          <a:solidFill>
            <a:schemeClr val="accent1"/>
          </a:solidFill>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lang="fr-FR" sz="1200" b="1" dirty="0">
                <a:solidFill>
                  <a:schemeClr val="bg1"/>
                </a:solidFill>
                <a:latin typeface="Calibri" panose="020F0502020204030204" pitchFamily="34" charset="0"/>
                <a:ea typeface="Calibri" panose="020F0502020204030204" pitchFamily="34" charset="0"/>
                <a:cs typeface="Calibri" panose="020F0502020204030204" pitchFamily="34" charset="0"/>
              </a:rPr>
              <a:t>Développement du label Ma Ville se Ligue + convention Ma </a:t>
            </a:r>
            <a:r>
              <a:rPr lang="fr-FR" sz="1200" b="1" dirty="0" err="1">
                <a:solidFill>
                  <a:schemeClr val="bg1"/>
                </a:solidFill>
                <a:latin typeface="Calibri" panose="020F0502020204030204" pitchFamily="34" charset="0"/>
                <a:ea typeface="Calibri" panose="020F0502020204030204" pitchFamily="34" charset="0"/>
                <a:cs typeface="Calibri" panose="020F0502020204030204" pitchFamily="34" charset="0"/>
              </a:rPr>
              <a:t>comcom</a:t>
            </a:r>
            <a:r>
              <a:rPr lang="fr-FR" sz="1200" b="1" dirty="0">
                <a:solidFill>
                  <a:schemeClr val="bg1"/>
                </a:solidFill>
                <a:latin typeface="Calibri" panose="020F0502020204030204" pitchFamily="34" charset="0"/>
                <a:ea typeface="Calibri" panose="020F0502020204030204" pitchFamily="34" charset="0"/>
                <a:cs typeface="Calibri" panose="020F0502020204030204" pitchFamily="34" charset="0"/>
              </a:rPr>
              <a:t> se ligue </a:t>
            </a:r>
          </a:p>
        </p:txBody>
      </p:sp>
      <p:sp>
        <p:nvSpPr>
          <p:cNvPr id="19" name="ZoneTexte 18">
            <a:extLst>
              <a:ext uri="{FF2B5EF4-FFF2-40B4-BE49-F238E27FC236}">
                <a16:creationId xmlns:a16="http://schemas.microsoft.com/office/drawing/2014/main" id="{867BDA5A-9CDB-9AFF-6C3F-F0504E2EFE63}"/>
              </a:ext>
            </a:extLst>
          </p:cNvPr>
          <p:cNvSpPr txBox="1"/>
          <p:nvPr/>
        </p:nvSpPr>
        <p:spPr>
          <a:xfrm>
            <a:off x="4956240" y="6292059"/>
            <a:ext cx="4102137" cy="276999"/>
          </a:xfrm>
          <a:prstGeom prst="rect">
            <a:avLst/>
          </a:prstGeom>
          <a:solidFill>
            <a:schemeClr val="accent1"/>
          </a:solidFill>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lang="fr-FR" sz="1200" b="1" dirty="0">
                <a:solidFill>
                  <a:schemeClr val="bg1"/>
                </a:solidFill>
                <a:latin typeface="Calibri" panose="020F0502020204030204" pitchFamily="34" charset="0"/>
                <a:ea typeface="Calibri" panose="020F0502020204030204" pitchFamily="34" charset="0"/>
                <a:cs typeface="Calibri" panose="020F0502020204030204" pitchFamily="34" charset="0"/>
              </a:rPr>
              <a:t>MSA  renforcement participation dépistages sein et colorectal </a:t>
            </a:r>
          </a:p>
        </p:txBody>
      </p:sp>
      <p:sp>
        <p:nvSpPr>
          <p:cNvPr id="20" name="ZoneTexte 19">
            <a:extLst>
              <a:ext uri="{FF2B5EF4-FFF2-40B4-BE49-F238E27FC236}">
                <a16:creationId xmlns:a16="http://schemas.microsoft.com/office/drawing/2014/main" id="{4737FEEA-7CDE-2860-6410-79DA3FBF7166}"/>
              </a:ext>
            </a:extLst>
          </p:cNvPr>
          <p:cNvSpPr txBox="1"/>
          <p:nvPr/>
        </p:nvSpPr>
        <p:spPr>
          <a:xfrm>
            <a:off x="4380540" y="5975439"/>
            <a:ext cx="4666914" cy="276999"/>
          </a:xfrm>
          <a:prstGeom prst="rect">
            <a:avLst/>
          </a:prstGeom>
          <a:solidFill>
            <a:schemeClr val="accent1"/>
          </a:solidFill>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lang="fr-FR" sz="1200" b="1" dirty="0">
                <a:solidFill>
                  <a:schemeClr val="bg1"/>
                </a:solidFill>
                <a:latin typeface="Calibri" panose="020F0502020204030204" pitchFamily="34" charset="0"/>
                <a:ea typeface="Calibri" panose="020F0502020204030204" pitchFamily="34" charset="0"/>
                <a:cs typeface="Calibri" panose="020F0502020204030204" pitchFamily="34" charset="0"/>
              </a:rPr>
              <a:t>CPAM appels sortants incitation dépistage + collaboration radiologues   </a:t>
            </a:r>
          </a:p>
        </p:txBody>
      </p:sp>
    </p:spTree>
    <p:extLst>
      <p:ext uri="{BB962C8B-B14F-4D97-AF65-F5344CB8AC3E}">
        <p14:creationId xmlns:p14="http://schemas.microsoft.com/office/powerpoint/2010/main" val="2352061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088348" y="653064"/>
            <a:ext cx="6378575" cy="1293813"/>
          </a:xfrm>
        </p:spPr>
        <p:txBody>
          <a:bodyPr/>
          <a:lstStyle/>
          <a:p>
            <a:pPr algn="ctr"/>
            <a:r>
              <a:rPr lang="fr-FR" b="1" dirty="0">
                <a:solidFill>
                  <a:srgbClr val="C80064"/>
                </a:solidFill>
                <a:latin typeface="Myriad Pro Cond" panose="020B0506030403020204" pitchFamily="34" charset="0"/>
              </a:rPr>
              <a:t>Parcours de Santé</a:t>
            </a:r>
          </a:p>
        </p:txBody>
      </p:sp>
      <p:sp>
        <p:nvSpPr>
          <p:cNvPr id="16" name="Ellipse 15">
            <a:extLst>
              <a:ext uri="{FF2B5EF4-FFF2-40B4-BE49-F238E27FC236}">
                <a16:creationId xmlns:a16="http://schemas.microsoft.com/office/drawing/2014/main" id="{7A8C9875-56BC-89DC-7A98-8A0BDF6355C2}"/>
              </a:ext>
            </a:extLst>
          </p:cNvPr>
          <p:cNvSpPr/>
          <p:nvPr/>
        </p:nvSpPr>
        <p:spPr>
          <a:xfrm rot="19913804">
            <a:off x="102656" y="1865637"/>
            <a:ext cx="2781730" cy="1448880"/>
          </a:xfrm>
          <a:prstGeom prst="ellipse">
            <a:avLst/>
          </a:prstGeom>
          <a:solidFill>
            <a:srgbClr val="00B050"/>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indent="0" algn="ctr">
              <a:buNone/>
            </a:pPr>
            <a:r>
              <a:rPr lang="fr-FR" sz="2000" b="1" i="0" u="none" strike="noStrike" spc="50" baseline="0" dirty="0">
                <a:ln w="0"/>
                <a:solidFill>
                  <a:schemeClr val="bg2"/>
                </a:solidFill>
                <a:effectLst>
                  <a:innerShdw blurRad="63500" dist="50800" dir="13500000">
                    <a:srgbClr val="000000">
                      <a:alpha val="50000"/>
                    </a:srgbClr>
                  </a:innerShdw>
                </a:effectLst>
                <a:latin typeface="Calibri" panose="020F0502020204030204" pitchFamily="34" charset="0"/>
              </a:rPr>
              <a:t>Une première opération qui a rencontré un franc succès ! </a:t>
            </a:r>
          </a:p>
        </p:txBody>
      </p:sp>
      <p:sp>
        <p:nvSpPr>
          <p:cNvPr id="3" name="ZoneTexte 2">
            <a:extLst>
              <a:ext uri="{FF2B5EF4-FFF2-40B4-BE49-F238E27FC236}">
                <a16:creationId xmlns:a16="http://schemas.microsoft.com/office/drawing/2014/main" id="{B590B707-584B-9CBA-9CD3-361485965112}"/>
              </a:ext>
            </a:extLst>
          </p:cNvPr>
          <p:cNvSpPr txBox="1"/>
          <p:nvPr/>
        </p:nvSpPr>
        <p:spPr>
          <a:xfrm>
            <a:off x="4450702" y="1738744"/>
            <a:ext cx="1277039" cy="369332"/>
          </a:xfrm>
          <a:prstGeom prst="rect">
            <a:avLst/>
          </a:prstGeom>
          <a:solidFill>
            <a:schemeClr val="accent2">
              <a:lumMod val="75000"/>
            </a:schemeClr>
          </a:solidFill>
        </p:spPr>
        <p:txBody>
          <a:bodyPr wrap="square" rtlCol="0">
            <a:spAutoFit/>
          </a:bodyPr>
          <a:lstStyle/>
          <a:p>
            <a:pPr algn="ctr"/>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JUIN VERT </a:t>
            </a:r>
          </a:p>
        </p:txBody>
      </p:sp>
      <p:pic>
        <p:nvPicPr>
          <p:cNvPr id="5" name="Image 4" descr="Une image contenant plein air, habits, personne, chaussures&#10;&#10;Le contenu généré par l’IA peut être incorrect.">
            <a:extLst>
              <a:ext uri="{FF2B5EF4-FFF2-40B4-BE49-F238E27FC236}">
                <a16:creationId xmlns:a16="http://schemas.microsoft.com/office/drawing/2014/main" id="{647A8B24-5FBB-B11B-10EF-3EABF9065F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640" y="4042279"/>
            <a:ext cx="1988579" cy="2651439"/>
          </a:xfrm>
          <a:prstGeom prst="rect">
            <a:avLst/>
          </a:prstGeom>
        </p:spPr>
      </p:pic>
      <p:sp>
        <p:nvSpPr>
          <p:cNvPr id="8" name="ZoneTexte 7">
            <a:extLst>
              <a:ext uri="{FF2B5EF4-FFF2-40B4-BE49-F238E27FC236}">
                <a16:creationId xmlns:a16="http://schemas.microsoft.com/office/drawing/2014/main" id="{7806C1EC-491C-6696-CE7E-8AA2C5FA7A73}"/>
              </a:ext>
            </a:extLst>
          </p:cNvPr>
          <p:cNvSpPr txBox="1"/>
          <p:nvPr/>
        </p:nvSpPr>
        <p:spPr>
          <a:xfrm>
            <a:off x="2772499" y="2434038"/>
            <a:ext cx="4633443" cy="1354217"/>
          </a:xfrm>
          <a:prstGeom prst="rect">
            <a:avLst/>
          </a:prstGeom>
          <a:noFill/>
        </p:spPr>
        <p:txBody>
          <a:bodyPr wrap="square">
            <a:spAutoFit/>
          </a:bodyPr>
          <a:lstStyle/>
          <a:p>
            <a:pPr algn="ctr"/>
            <a:r>
              <a:rPr lang="fr-FR" sz="1600" b="1" dirty="0">
                <a:latin typeface="Calibri" panose="020F0502020204030204" pitchFamily="34" charset="0"/>
                <a:ea typeface="Calibri" panose="020F0502020204030204" pitchFamily="34" charset="0"/>
                <a:cs typeface="Calibri" panose="020F0502020204030204" pitchFamily="34" charset="0"/>
              </a:rPr>
              <a:t>21/06/25</a:t>
            </a:r>
          </a:p>
          <a:p>
            <a:pPr algn="ctr"/>
            <a:r>
              <a:rPr lang="fr-FR" sz="1600" b="1" dirty="0">
                <a:latin typeface="Calibri" panose="020F0502020204030204" pitchFamily="34" charset="0"/>
                <a:ea typeface="Calibri" panose="020F0502020204030204" pitchFamily="34" charset="0"/>
                <a:cs typeface="Calibri" panose="020F0502020204030204" pitchFamily="34" charset="0"/>
              </a:rPr>
              <a:t>Randonnée « Bouge ton col » + stand sensibilisation </a:t>
            </a:r>
          </a:p>
          <a:p>
            <a:pPr algn="ctr"/>
            <a:r>
              <a:rPr lang="fr-FR" sz="1600" b="1" dirty="0">
                <a:latin typeface="Calibri" panose="020F0502020204030204" pitchFamily="34" charset="0"/>
                <a:ea typeface="Calibri" panose="020F0502020204030204" pitchFamily="34" charset="0"/>
                <a:cs typeface="Calibri" panose="020F0502020204030204" pitchFamily="34" charset="0"/>
              </a:rPr>
              <a:t>Uzerche </a:t>
            </a:r>
          </a:p>
          <a:p>
            <a:pPr algn="ctr"/>
            <a:r>
              <a:rPr lang="fr-FR" sz="1600" b="1" dirty="0">
                <a:latin typeface="Calibri" panose="020F0502020204030204" pitchFamily="34" charset="0"/>
                <a:ea typeface="Calibri" panose="020F0502020204030204" pitchFamily="34" charset="0"/>
                <a:cs typeface="Calibri" panose="020F0502020204030204" pitchFamily="34" charset="0"/>
              </a:rPr>
              <a:t>CPTS Corrèze-Vézère en partenariat avec </a:t>
            </a:r>
          </a:p>
          <a:p>
            <a:pPr algn="ctr"/>
            <a:r>
              <a:rPr lang="fr-FR" sz="1600" b="1" dirty="0">
                <a:latin typeface="Calibri" panose="020F0502020204030204" pitchFamily="34" charset="0"/>
                <a:ea typeface="Calibri" panose="020F0502020204030204" pitchFamily="34" charset="0"/>
                <a:cs typeface="Calibri" panose="020F0502020204030204" pitchFamily="34" charset="0"/>
              </a:rPr>
              <a:t>CH de Tulle/Ligue/CPAM/RPNA/Ville de Tulle</a:t>
            </a:r>
          </a:p>
        </p:txBody>
      </p:sp>
      <p:sp>
        <p:nvSpPr>
          <p:cNvPr id="10" name="ZoneTexte 9">
            <a:extLst>
              <a:ext uri="{FF2B5EF4-FFF2-40B4-BE49-F238E27FC236}">
                <a16:creationId xmlns:a16="http://schemas.microsoft.com/office/drawing/2014/main" id="{C0408493-AE5C-9FA5-EC4A-2DBA361924C9}"/>
              </a:ext>
            </a:extLst>
          </p:cNvPr>
          <p:cNvSpPr txBox="1"/>
          <p:nvPr/>
        </p:nvSpPr>
        <p:spPr>
          <a:xfrm>
            <a:off x="2249831" y="4042279"/>
            <a:ext cx="6220070" cy="2462213"/>
          </a:xfrm>
          <a:prstGeom prst="rect">
            <a:avLst/>
          </a:prstGeom>
          <a:noFill/>
          <a:ln w="28575">
            <a:noFill/>
          </a:ln>
        </p:spPr>
        <p:txBody>
          <a:bodyPr wrap="square">
            <a:spAutoFit/>
          </a:bodyPr>
          <a:lstStyle/>
          <a:p>
            <a:pPr marL="285750" indent="-285750">
              <a:buFont typeface="Arial" panose="020B0604020202020204" pitchFamily="34" charset="0"/>
              <a:buChar char="•"/>
            </a:pPr>
            <a:r>
              <a:rPr lang="fr-FR" sz="1400" b="1" dirty="0">
                <a:solidFill>
                  <a:schemeClr val="accent1"/>
                </a:solidFill>
                <a:latin typeface="Calibri" panose="020F0502020204030204" pitchFamily="34" charset="0"/>
                <a:ea typeface="Calibri" panose="020F0502020204030204" pitchFamily="34" charset="0"/>
                <a:cs typeface="Calibri" panose="020F0502020204030204" pitchFamily="34" charset="0"/>
              </a:rPr>
              <a:t>objectifs :</a:t>
            </a:r>
            <a:r>
              <a:rPr lang="fr-FR" sz="1400" b="1" dirty="0">
                <a:latin typeface="Calibri" panose="020F0502020204030204" pitchFamily="34" charset="0"/>
                <a:ea typeface="Calibri" panose="020F0502020204030204" pitchFamily="34" charset="0"/>
                <a:cs typeface="Calibri" panose="020F0502020204030204" pitchFamily="34" charset="0"/>
              </a:rPr>
              <a:t> </a:t>
            </a:r>
            <a:r>
              <a:rPr lang="fr-FR" sz="1400" dirty="0">
                <a:latin typeface="Calibri" panose="020F0502020204030204" pitchFamily="34" charset="0"/>
                <a:ea typeface="Calibri" panose="020F0502020204030204" pitchFamily="34" charset="0"/>
                <a:cs typeface="Calibri" panose="020F0502020204030204" pitchFamily="34" charset="0"/>
              </a:rPr>
              <a:t>promotion dépistage cancer col utérus + vaccination HPV</a:t>
            </a:r>
          </a:p>
          <a:p>
            <a:endParaRPr lang="fr-FR" sz="1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400" b="1" dirty="0">
                <a:solidFill>
                  <a:schemeClr val="accent1"/>
                </a:solidFill>
                <a:latin typeface="Calibri" panose="020F0502020204030204" pitchFamily="34" charset="0"/>
                <a:ea typeface="Calibri" panose="020F0502020204030204" pitchFamily="34" charset="0"/>
                <a:cs typeface="Calibri" panose="020F0502020204030204" pitchFamily="34" charset="0"/>
              </a:rPr>
              <a:t>Présence des sage-femmes et autres professionnels de santé </a:t>
            </a:r>
          </a:p>
          <a:p>
            <a:endParaRPr lang="fr-FR" sz="1400" b="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400" b="1" dirty="0">
                <a:solidFill>
                  <a:schemeClr val="accent1"/>
                </a:solidFill>
                <a:latin typeface="Calibri" panose="020F0502020204030204" pitchFamily="34" charset="0"/>
                <a:ea typeface="Calibri" panose="020F0502020204030204" pitchFamily="34" charset="0"/>
                <a:cs typeface="Calibri" panose="020F0502020204030204" pitchFamily="34" charset="0"/>
              </a:rPr>
              <a:t>Mise à disposition de l’annuaire créé par la CPTS recensant les pros de santé (sur le territoire de la CPTS) réalisant les dépistage HPV</a:t>
            </a:r>
          </a:p>
          <a:p>
            <a:endParaRPr lang="fr-FR" sz="1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400" b="1" dirty="0">
                <a:solidFill>
                  <a:schemeClr val="accent1"/>
                </a:solidFill>
                <a:latin typeface="Calibri" panose="020F0502020204030204" pitchFamily="34" charset="0"/>
                <a:ea typeface="Calibri" panose="020F0502020204030204" pitchFamily="34" charset="0"/>
                <a:cs typeface="Calibri" panose="020F0502020204030204" pitchFamily="34" charset="0"/>
              </a:rPr>
              <a:t>Tout public </a:t>
            </a:r>
          </a:p>
          <a:p>
            <a:endParaRPr lang="fr-FR" sz="1400" dirty="0">
              <a:latin typeface="Calibri" panose="020F0502020204030204" pitchFamily="34" charset="0"/>
              <a:ea typeface="Calibri" panose="020F0502020204030204" pitchFamily="34" charset="0"/>
              <a:cs typeface="Calibri" panose="020F0502020204030204" pitchFamily="34" charset="0"/>
            </a:endParaRPr>
          </a:p>
          <a:p>
            <a:r>
              <a:rPr lang="fr-FR" sz="1400" b="1" dirty="0">
                <a:solidFill>
                  <a:schemeClr val="accent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fr-FR" sz="1400" b="1" dirty="0">
                <a:solidFill>
                  <a:schemeClr val="accent1"/>
                </a:solidFill>
                <a:latin typeface="Calibri" panose="020F0502020204030204" pitchFamily="34" charset="0"/>
                <a:ea typeface="Calibri" panose="020F0502020204030204" pitchFamily="34" charset="0"/>
                <a:cs typeface="Calibri" panose="020F0502020204030204" pitchFamily="34" charset="0"/>
              </a:rPr>
              <a:t>Randonnée</a:t>
            </a:r>
            <a:r>
              <a:rPr lang="fr-FR" sz="14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fr-FR" sz="1400" dirty="0">
                <a:latin typeface="Calibri" panose="020F0502020204030204" pitchFamily="34" charset="0"/>
                <a:ea typeface="Calibri" panose="020F0502020204030204" pitchFamily="34" charset="0"/>
                <a:cs typeface="Calibri" panose="020F0502020204030204" pitchFamily="34" charset="0"/>
              </a:rPr>
              <a:t>: 84 participants </a:t>
            </a:r>
          </a:p>
          <a:p>
            <a:pPr marL="285750" indent="-285750">
              <a:buFont typeface="Wingdings" panose="05000000000000000000" pitchFamily="2" charset="2"/>
              <a:buChar char="è"/>
            </a:pPr>
            <a:r>
              <a:rPr lang="fr-FR" sz="1400" b="1" dirty="0">
                <a:solidFill>
                  <a:schemeClr val="accent1"/>
                </a:solidFill>
                <a:latin typeface="Calibri" panose="020F0502020204030204" pitchFamily="34" charset="0"/>
                <a:ea typeface="Calibri" panose="020F0502020204030204" pitchFamily="34" charset="0"/>
                <a:cs typeface="Calibri" panose="020F0502020204030204" pitchFamily="34" charset="0"/>
              </a:rPr>
              <a:t>Stand</a:t>
            </a:r>
            <a:r>
              <a:rPr lang="fr-FR" sz="1400" b="1" dirty="0">
                <a:latin typeface="Calibri" panose="020F0502020204030204" pitchFamily="34" charset="0"/>
                <a:ea typeface="Calibri" panose="020F0502020204030204" pitchFamily="34" charset="0"/>
                <a:cs typeface="Calibri" panose="020F0502020204030204" pitchFamily="34" charset="0"/>
              </a:rPr>
              <a:t> : </a:t>
            </a:r>
            <a:r>
              <a:rPr lang="fr-FR" sz="1400" dirty="0">
                <a:latin typeface="Calibri" panose="020F0502020204030204" pitchFamily="34" charset="0"/>
                <a:ea typeface="Calibri" panose="020F0502020204030204" pitchFamily="34" charset="0"/>
                <a:cs typeface="Calibri" panose="020F0502020204030204" pitchFamily="34" charset="0"/>
              </a:rPr>
              <a:t>10 personnes (pros, étudiants, jeunes hommes)</a:t>
            </a:r>
          </a:p>
        </p:txBody>
      </p:sp>
      <p:pic>
        <p:nvPicPr>
          <p:cNvPr id="4" name="Image 3" descr="Une image contenant texte, capture d’écran, arbre, affiche&#10;&#10;Le contenu généré par l’IA peut être incorrect.">
            <a:extLst>
              <a:ext uri="{FF2B5EF4-FFF2-40B4-BE49-F238E27FC236}">
                <a16:creationId xmlns:a16="http://schemas.microsoft.com/office/drawing/2014/main" id="{52F07D37-571E-A552-C206-5D3DE17B63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9006" y="1740726"/>
            <a:ext cx="1677951" cy="2372531"/>
          </a:xfrm>
          <a:prstGeom prst="rect">
            <a:avLst/>
          </a:prstGeom>
        </p:spPr>
      </p:pic>
      <p:pic>
        <p:nvPicPr>
          <p:cNvPr id="6" name="Image 5" descr="Une image contenant chaussures, habits, personne, plein air&#10;&#10;Le contenu généré par l’IA peut être incorrect.">
            <a:extLst>
              <a:ext uri="{FF2B5EF4-FFF2-40B4-BE49-F238E27FC236}">
                <a16:creationId xmlns:a16="http://schemas.microsoft.com/office/drawing/2014/main" id="{A9F848AB-E15E-D5E6-03AB-2EF3BAB4F349}"/>
              </a:ext>
            </a:extLst>
          </p:cNvPr>
          <p:cNvPicPr>
            <a:picLocks noChangeAspect="1"/>
          </p:cNvPicPr>
          <p:nvPr/>
        </p:nvPicPr>
        <p:blipFill>
          <a:blip r:embed="rId5" cstate="print">
            <a:extLst>
              <a:ext uri="{28A0092B-C50C-407E-A947-70E740481C1C}">
                <a14:useLocalDpi xmlns:a14="http://schemas.microsoft.com/office/drawing/2010/main" val="0"/>
              </a:ext>
            </a:extLst>
          </a:blip>
          <a:srcRect b="31164"/>
          <a:stretch>
            <a:fillRect/>
          </a:stretch>
        </p:blipFill>
        <p:spPr>
          <a:xfrm>
            <a:off x="7363155" y="5206549"/>
            <a:ext cx="1703802" cy="1563775"/>
          </a:xfrm>
          <a:prstGeom prst="rect">
            <a:avLst/>
          </a:prstGeom>
        </p:spPr>
      </p:pic>
    </p:spTree>
    <p:extLst>
      <p:ext uri="{BB962C8B-B14F-4D97-AF65-F5344CB8AC3E}">
        <p14:creationId xmlns:p14="http://schemas.microsoft.com/office/powerpoint/2010/main" val="3607258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72420-311C-52CC-F4E4-0C0EB08F6CA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C7044EB-2E8C-15F1-510B-D2D509E1E91C}"/>
              </a:ext>
            </a:extLst>
          </p:cNvPr>
          <p:cNvSpPr>
            <a:spLocks noGrp="1"/>
          </p:cNvSpPr>
          <p:nvPr>
            <p:ph type="title" idx="4294967295"/>
          </p:nvPr>
        </p:nvSpPr>
        <p:spPr>
          <a:xfrm>
            <a:off x="1088348" y="653064"/>
            <a:ext cx="6378575" cy="1293813"/>
          </a:xfrm>
        </p:spPr>
        <p:txBody>
          <a:bodyPr/>
          <a:lstStyle/>
          <a:p>
            <a:pPr algn="ctr"/>
            <a:r>
              <a:rPr lang="fr-FR" b="1" dirty="0">
                <a:solidFill>
                  <a:srgbClr val="C80064"/>
                </a:solidFill>
                <a:latin typeface="Myriad Pro Cond" panose="020B0506030403020204" pitchFamily="34" charset="0"/>
              </a:rPr>
              <a:t>Parcours de Santé</a:t>
            </a:r>
          </a:p>
        </p:txBody>
      </p:sp>
      <p:sp>
        <p:nvSpPr>
          <p:cNvPr id="3" name="ZoneTexte 2">
            <a:extLst>
              <a:ext uri="{FF2B5EF4-FFF2-40B4-BE49-F238E27FC236}">
                <a16:creationId xmlns:a16="http://schemas.microsoft.com/office/drawing/2014/main" id="{D24A0DA8-A17A-A910-D9CD-6920B7D5DA09}"/>
              </a:ext>
            </a:extLst>
          </p:cNvPr>
          <p:cNvSpPr txBox="1"/>
          <p:nvPr/>
        </p:nvSpPr>
        <p:spPr>
          <a:xfrm>
            <a:off x="4456431" y="1789835"/>
            <a:ext cx="1828353" cy="369332"/>
          </a:xfrm>
          <a:prstGeom prst="rect">
            <a:avLst/>
          </a:prstGeom>
          <a:solidFill>
            <a:schemeClr val="accent2">
              <a:lumMod val="75000"/>
            </a:schemeClr>
          </a:solidFill>
        </p:spPr>
        <p:txBody>
          <a:bodyPr wrap="square" rtlCol="0">
            <a:spAutoFit/>
          </a:bodyPr>
          <a:lstStyle/>
          <a:p>
            <a:pPr algn="ctr"/>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Octobre rose</a:t>
            </a:r>
          </a:p>
        </p:txBody>
      </p:sp>
      <p:sp>
        <p:nvSpPr>
          <p:cNvPr id="8" name="ZoneTexte 7">
            <a:extLst>
              <a:ext uri="{FF2B5EF4-FFF2-40B4-BE49-F238E27FC236}">
                <a16:creationId xmlns:a16="http://schemas.microsoft.com/office/drawing/2014/main" id="{6485BE01-6A55-7E73-616C-226017C6BCBB}"/>
              </a:ext>
            </a:extLst>
          </p:cNvPr>
          <p:cNvSpPr txBox="1"/>
          <p:nvPr/>
        </p:nvSpPr>
        <p:spPr>
          <a:xfrm>
            <a:off x="2155169" y="2314050"/>
            <a:ext cx="6430878" cy="1200329"/>
          </a:xfrm>
          <a:prstGeom prst="rect">
            <a:avLst/>
          </a:prstGeom>
          <a:noFill/>
        </p:spPr>
        <p:txBody>
          <a:bodyPr wrap="square">
            <a:spAutoFit/>
          </a:bodyPr>
          <a:lstStyle/>
          <a:p>
            <a:pPr algn="ctr"/>
            <a:r>
              <a:rPr lang="fr-FR" b="1" dirty="0">
                <a:latin typeface="Calibri" panose="020F0502020204030204" pitchFamily="34" charset="0"/>
                <a:ea typeface="Calibri" panose="020F0502020204030204" pitchFamily="34" charset="0"/>
                <a:cs typeface="Calibri" panose="020F0502020204030204" pitchFamily="34" charset="0"/>
              </a:rPr>
              <a:t>06/10/25</a:t>
            </a:r>
          </a:p>
          <a:p>
            <a:pPr algn="ctr"/>
            <a:r>
              <a:rPr lang="fr-FR" b="1" dirty="0">
                <a:latin typeface="Calibri" panose="020F0502020204030204" pitchFamily="34" charset="0"/>
                <a:ea typeface="Calibri" panose="020F0502020204030204" pitchFamily="34" charset="0"/>
                <a:cs typeface="Calibri" panose="020F0502020204030204" pitchFamily="34" charset="0"/>
              </a:rPr>
              <a:t>« Parcours d’une patiente touchée par un cancer du sein »</a:t>
            </a:r>
          </a:p>
          <a:p>
            <a:pPr algn="ctr"/>
            <a:r>
              <a:rPr lang="fr-FR" b="1" dirty="0">
                <a:latin typeface="Calibri" panose="020F0502020204030204" pitchFamily="34" charset="0"/>
                <a:ea typeface="Calibri" panose="020F0502020204030204" pitchFamily="34" charset="0"/>
                <a:cs typeface="Calibri" panose="020F0502020204030204" pitchFamily="34" charset="0"/>
              </a:rPr>
              <a:t>Partenariat CPTS Cœur de Corrèze/CPTS Corrèze-Vézère/CH Tulle/Ville de Tulle/Ligue Tulle</a:t>
            </a:r>
          </a:p>
        </p:txBody>
      </p:sp>
      <p:sp>
        <p:nvSpPr>
          <p:cNvPr id="6" name="ZoneTexte 5">
            <a:extLst>
              <a:ext uri="{FF2B5EF4-FFF2-40B4-BE49-F238E27FC236}">
                <a16:creationId xmlns:a16="http://schemas.microsoft.com/office/drawing/2014/main" id="{E2AC6BF8-D2B7-2763-D1F8-82EE5822CC63}"/>
              </a:ext>
            </a:extLst>
          </p:cNvPr>
          <p:cNvSpPr txBox="1"/>
          <p:nvPr/>
        </p:nvSpPr>
        <p:spPr>
          <a:xfrm>
            <a:off x="2428240" y="3626701"/>
            <a:ext cx="6157807" cy="1323439"/>
          </a:xfrm>
          <a:prstGeom prst="rect">
            <a:avLst/>
          </a:prstGeom>
          <a:noFill/>
          <a:ln w="28575">
            <a:noFill/>
          </a:ln>
        </p:spPr>
        <p:txBody>
          <a:bodyPr wrap="square">
            <a:spAutoFit/>
          </a:bodyPr>
          <a:lstStyle/>
          <a:p>
            <a:pPr marL="285750" indent="-285750">
              <a:buFont typeface="Arial" panose="020B0604020202020204" pitchFamily="34" charset="0"/>
              <a:buChar char="•"/>
            </a:pPr>
            <a:r>
              <a:rPr lang="fr-FR" sz="1600" dirty="0">
                <a:latin typeface="Calibri" panose="020F0502020204030204" pitchFamily="34" charset="0"/>
                <a:ea typeface="Calibri" panose="020F0502020204030204" pitchFamily="34" charset="0"/>
                <a:cs typeface="Calibri" panose="020F0502020204030204" pitchFamily="34" charset="0"/>
              </a:rPr>
              <a:t>rencontre avec Laurence Jacquet, autrice de « L’Odyssée d’une Pénélope » et ancienne patiente, à la Librairie Trarieux </a:t>
            </a:r>
          </a:p>
          <a:p>
            <a:pPr marL="285750" indent="-285750">
              <a:buFont typeface="Arial" panose="020B0604020202020204" pitchFamily="34" charset="0"/>
              <a:buChar char="•"/>
            </a:pPr>
            <a:r>
              <a:rPr lang="fr-FR" sz="1600" dirty="0">
                <a:latin typeface="Calibri" panose="020F0502020204030204" pitchFamily="34" charset="0"/>
                <a:ea typeface="Calibri" panose="020F0502020204030204" pitchFamily="34" charset="0"/>
                <a:cs typeface="Calibri" panose="020F0502020204030204" pitchFamily="34" charset="0"/>
              </a:rPr>
              <a:t>table ronde rassemblant professionnels et anciennes patientes </a:t>
            </a:r>
          </a:p>
          <a:p>
            <a:pPr marL="285750" indent="-285750">
              <a:buFont typeface="Arial" panose="020B0604020202020204" pitchFamily="34" charset="0"/>
              <a:buChar char="•"/>
            </a:pPr>
            <a:r>
              <a:rPr lang="fr-FR" sz="1600" dirty="0">
                <a:latin typeface="Calibri" panose="020F0502020204030204" pitchFamily="34" charset="0"/>
                <a:ea typeface="Calibri" panose="020F0502020204030204" pitchFamily="34" charset="0"/>
                <a:cs typeface="Calibri" panose="020F0502020204030204" pitchFamily="34" charset="0"/>
              </a:rPr>
              <a:t>représentation théâtrale « L’Odyssée d’une Pénélope »</a:t>
            </a:r>
          </a:p>
          <a:p>
            <a:pPr marL="285750" indent="-285750">
              <a:buFont typeface="Arial" panose="020B0604020202020204" pitchFamily="34" charset="0"/>
              <a:buChar char="•"/>
            </a:pPr>
            <a:r>
              <a:rPr lang="fr-FR" sz="1600" dirty="0">
                <a:latin typeface="Calibri" panose="020F0502020204030204" pitchFamily="34" charset="0"/>
                <a:ea typeface="Calibri" panose="020F0502020204030204" pitchFamily="34" charset="0"/>
                <a:cs typeface="Calibri" panose="020F0502020204030204" pitchFamily="34" charset="0"/>
              </a:rPr>
              <a:t>stands partenaires : CPTS/PEPS19/LIGUE CONTRE LE CANCER</a:t>
            </a:r>
            <a:endParaRPr lang="fr-FR" sz="1600"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pic>
        <p:nvPicPr>
          <p:cNvPr id="11" name="Image 10" descr="Une image contenant fleur, rose, pétale, Fleurs coupées&#10;&#10;Le contenu généré par l’IA peut être incorrect.">
            <a:extLst>
              <a:ext uri="{FF2B5EF4-FFF2-40B4-BE49-F238E27FC236}">
                <a16:creationId xmlns:a16="http://schemas.microsoft.com/office/drawing/2014/main" id="{3BD07730-C833-E57A-154A-C56B965E25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4486" y="5067668"/>
            <a:ext cx="2254325" cy="1690744"/>
          </a:xfrm>
          <a:prstGeom prst="rect">
            <a:avLst/>
          </a:prstGeom>
        </p:spPr>
      </p:pic>
      <p:pic>
        <p:nvPicPr>
          <p:cNvPr id="13" name="Image 12" descr="Une image contenant habits, personne, homme, intérieur&#10;&#10;Le contenu généré par l’IA peut être incorrect.">
            <a:extLst>
              <a:ext uri="{FF2B5EF4-FFF2-40B4-BE49-F238E27FC236}">
                <a16:creationId xmlns:a16="http://schemas.microsoft.com/office/drawing/2014/main" id="{27499061-432D-F44D-EAD8-A33F9CF57D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3317" y="5067668"/>
            <a:ext cx="2254325" cy="1690744"/>
          </a:xfrm>
          <a:prstGeom prst="rect">
            <a:avLst/>
          </a:prstGeom>
        </p:spPr>
      </p:pic>
      <p:pic>
        <p:nvPicPr>
          <p:cNvPr id="15" name="Image 14" descr="Une image contenant texte, fleur, Fleurs coupées, rose&#10;&#10;Le contenu généré par l’IA peut être incorrect.">
            <a:extLst>
              <a:ext uri="{FF2B5EF4-FFF2-40B4-BE49-F238E27FC236}">
                <a16:creationId xmlns:a16="http://schemas.microsoft.com/office/drawing/2014/main" id="{2508F5BC-C0AA-8A7F-8077-0FE01D58DE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695" y="4035668"/>
            <a:ext cx="1626951" cy="2169268"/>
          </a:xfrm>
          <a:prstGeom prst="rect">
            <a:avLst/>
          </a:prstGeom>
        </p:spPr>
      </p:pic>
      <p:pic>
        <p:nvPicPr>
          <p:cNvPr id="18" name="Image 17" descr="Une image contenant texte, habits, intérieur, table&#10;&#10;Le contenu généré par l’IA peut être incorrect.">
            <a:extLst>
              <a:ext uri="{FF2B5EF4-FFF2-40B4-BE49-F238E27FC236}">
                <a16:creationId xmlns:a16="http://schemas.microsoft.com/office/drawing/2014/main" id="{34C74B60-6A70-A727-1F07-103E45EE0B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694" y="1801358"/>
            <a:ext cx="1626951" cy="2169268"/>
          </a:xfrm>
          <a:prstGeom prst="rect">
            <a:avLst/>
          </a:prstGeom>
        </p:spPr>
      </p:pic>
      <p:pic>
        <p:nvPicPr>
          <p:cNvPr id="5" name="Image 4" descr="Une image contenant habits, personne, homme, intérieur&#10;&#10;Le contenu généré par l’IA peut être incorrect.">
            <a:extLst>
              <a:ext uri="{FF2B5EF4-FFF2-40B4-BE49-F238E27FC236}">
                <a16:creationId xmlns:a16="http://schemas.microsoft.com/office/drawing/2014/main" id="{68BC7591-65A7-51B3-3297-E2106DB13A5D}"/>
              </a:ext>
            </a:extLst>
          </p:cNvPr>
          <p:cNvPicPr>
            <a:picLocks noChangeAspect="1"/>
          </p:cNvPicPr>
          <p:nvPr/>
        </p:nvPicPr>
        <p:blipFill>
          <a:blip r:embed="rId7" cstate="print">
            <a:extLst>
              <a:ext uri="{28A0092B-C50C-407E-A947-70E740481C1C}">
                <a14:useLocalDpi xmlns:a14="http://schemas.microsoft.com/office/drawing/2010/main" val="0"/>
              </a:ext>
            </a:extLst>
          </a:blip>
          <a:srcRect t="20392" b="15033"/>
          <a:stretch>
            <a:fillRect/>
          </a:stretch>
        </p:blipFill>
        <p:spPr>
          <a:xfrm>
            <a:off x="1808253" y="5503202"/>
            <a:ext cx="2591728" cy="1255210"/>
          </a:xfrm>
          <a:prstGeom prst="rect">
            <a:avLst/>
          </a:prstGeom>
        </p:spPr>
      </p:pic>
    </p:spTree>
    <p:extLst>
      <p:ext uri="{BB962C8B-B14F-4D97-AF65-F5344CB8AC3E}">
        <p14:creationId xmlns:p14="http://schemas.microsoft.com/office/powerpoint/2010/main" val="352546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555942" y="581660"/>
            <a:ext cx="8548687" cy="1293813"/>
          </a:xfrm>
        </p:spPr>
        <p:txBody>
          <a:bodyPr>
            <a:normAutofit/>
          </a:bodyPr>
          <a:lstStyle/>
          <a:p>
            <a:pPr algn="ctr"/>
            <a:r>
              <a:rPr lang="fr-FR" sz="3800" b="1" dirty="0">
                <a:solidFill>
                  <a:srgbClr val="C80064"/>
                </a:solidFill>
              </a:rPr>
              <a:t>Prévention et Promotion santé</a:t>
            </a:r>
          </a:p>
        </p:txBody>
      </p:sp>
      <p:graphicFrame>
        <p:nvGraphicFramePr>
          <p:cNvPr id="7" name="Espace réservé du contenu 6"/>
          <p:cNvGraphicFramePr>
            <a:graphicFrameLocks noGrp="1"/>
          </p:cNvGraphicFramePr>
          <p:nvPr>
            <p:ph idx="4294967295"/>
          </p:nvPr>
        </p:nvGraphicFramePr>
        <p:xfrm>
          <a:off x="291934" y="2193925"/>
          <a:ext cx="8437562" cy="4575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me 5"/>
          <p:cNvGraphicFramePr/>
          <p:nvPr/>
        </p:nvGraphicFramePr>
        <p:xfrm>
          <a:off x="291934" y="1726900"/>
          <a:ext cx="8712531" cy="648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152342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B818F60-4DCD-78C6-882B-E0440125D1E0}"/>
              </a:ext>
            </a:extLst>
          </p:cNvPr>
          <p:cNvSpPr txBox="1"/>
          <p:nvPr/>
        </p:nvSpPr>
        <p:spPr>
          <a:xfrm>
            <a:off x="807865" y="2073455"/>
            <a:ext cx="5496429" cy="430887"/>
          </a:xfrm>
          <a:prstGeom prst="rect">
            <a:avLst/>
          </a:prstGeom>
          <a:noFill/>
        </p:spPr>
        <p:txBody>
          <a:bodyPr wrap="square">
            <a:spAutoFit/>
          </a:bodyPr>
          <a:lstStyle/>
          <a:p>
            <a:pPr lvl="0"/>
            <a:r>
              <a:rPr lang="fr-FR" sz="1100" b="1" dirty="0">
                <a:solidFill>
                  <a:schemeClr val="accent2">
                    <a:lumMod val="75000"/>
                  </a:schemeClr>
                </a:solidFill>
                <a:latin typeface="Calibri" panose="020F0502020204030204" pitchFamily="34" charset="0"/>
                <a:cs typeface="Calibri" panose="020F0502020204030204" pitchFamily="34" charset="0"/>
              </a:rPr>
              <a:t>FICHE ACTION B1 </a:t>
            </a:r>
            <a:r>
              <a:rPr lang="fr-FR" sz="11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Développer un mode de vie favorable à la santé </a:t>
            </a:r>
          </a:p>
          <a:p>
            <a:pPr lvl="0"/>
            <a:r>
              <a:rPr lang="fr-FR" sz="11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par la promotion d’une alimentation équilibrée et par l’activité physique adaptée</a:t>
            </a:r>
          </a:p>
        </p:txBody>
      </p:sp>
      <p:sp>
        <p:nvSpPr>
          <p:cNvPr id="2" name="Titre 1">
            <a:extLst>
              <a:ext uri="{FF2B5EF4-FFF2-40B4-BE49-F238E27FC236}">
                <a16:creationId xmlns:a16="http://schemas.microsoft.com/office/drawing/2014/main" id="{1A769375-9547-59E4-7CA6-41408648634D}"/>
              </a:ext>
            </a:extLst>
          </p:cNvPr>
          <p:cNvSpPr txBox="1">
            <a:spLocks/>
          </p:cNvSpPr>
          <p:nvPr/>
        </p:nvSpPr>
        <p:spPr>
          <a:xfrm>
            <a:off x="807865" y="731466"/>
            <a:ext cx="6763020" cy="1293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b="1" dirty="0">
                <a:solidFill>
                  <a:srgbClr val="C80064"/>
                </a:solidFill>
              </a:rPr>
              <a:t>AXE B / Prévention et Promotion de la santé</a:t>
            </a:r>
          </a:p>
        </p:txBody>
      </p:sp>
      <p:sp>
        <p:nvSpPr>
          <p:cNvPr id="6" name="ZoneTexte 5">
            <a:extLst>
              <a:ext uri="{FF2B5EF4-FFF2-40B4-BE49-F238E27FC236}">
                <a16:creationId xmlns:a16="http://schemas.microsoft.com/office/drawing/2014/main" id="{A3E19F55-D2CC-4AFF-637B-C4C0FBD38FDE}"/>
              </a:ext>
            </a:extLst>
          </p:cNvPr>
          <p:cNvSpPr txBox="1"/>
          <p:nvPr/>
        </p:nvSpPr>
        <p:spPr>
          <a:xfrm>
            <a:off x="807865" y="1817529"/>
            <a:ext cx="7292339" cy="26161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100" dirty="0">
                <a:solidFill>
                  <a:srgbClr val="FF0066"/>
                </a:solidFill>
                <a:latin typeface="Calibri" panose="020F0502020204030204" pitchFamily="34" charset="0"/>
                <a:ea typeface="Calibri" panose="020F0502020204030204" pitchFamily="34" charset="0"/>
                <a:cs typeface="Calibri" panose="020F0502020204030204" pitchFamily="34" charset="0"/>
              </a:rPr>
              <a:t>Pilote d’axe : Catherine Vieillefont, CH Tulle</a:t>
            </a:r>
          </a:p>
        </p:txBody>
      </p:sp>
      <p:sp>
        <p:nvSpPr>
          <p:cNvPr id="8" name="ZoneTexte 7">
            <a:extLst>
              <a:ext uri="{FF2B5EF4-FFF2-40B4-BE49-F238E27FC236}">
                <a16:creationId xmlns:a16="http://schemas.microsoft.com/office/drawing/2014/main" id="{C34A177B-9492-9A3C-AAE2-EC7EDEBB10D3}"/>
              </a:ext>
            </a:extLst>
          </p:cNvPr>
          <p:cNvSpPr txBox="1"/>
          <p:nvPr/>
        </p:nvSpPr>
        <p:spPr>
          <a:xfrm>
            <a:off x="807865" y="2486693"/>
            <a:ext cx="6104050" cy="26161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100" dirty="0">
                <a:solidFill>
                  <a:srgbClr val="FF0066"/>
                </a:solidFill>
                <a:latin typeface="Calibri" panose="020F0502020204030204" pitchFamily="34" charset="0"/>
                <a:ea typeface="Calibri" panose="020F0502020204030204" pitchFamily="34" charset="0"/>
                <a:cs typeface="Calibri" panose="020F0502020204030204" pitchFamily="34" charset="0"/>
              </a:rPr>
              <a:t>Référente : Catherine Vieillefont, CH Tulle</a:t>
            </a:r>
          </a:p>
        </p:txBody>
      </p:sp>
      <p:sp>
        <p:nvSpPr>
          <p:cNvPr id="10" name="ZoneTexte 9">
            <a:extLst>
              <a:ext uri="{FF2B5EF4-FFF2-40B4-BE49-F238E27FC236}">
                <a16:creationId xmlns:a16="http://schemas.microsoft.com/office/drawing/2014/main" id="{E4CAA452-B188-3C36-86C1-494CDEC55200}"/>
              </a:ext>
            </a:extLst>
          </p:cNvPr>
          <p:cNvSpPr txBox="1"/>
          <p:nvPr/>
        </p:nvSpPr>
        <p:spPr>
          <a:xfrm>
            <a:off x="807864" y="3956710"/>
            <a:ext cx="5373191" cy="261610"/>
          </a:xfrm>
          <a:prstGeom prst="rect">
            <a:avLst/>
          </a:prstGeom>
          <a:solidFill>
            <a:schemeClr val="accent1"/>
          </a:solidFill>
        </p:spPr>
        <p:txBody>
          <a:bodyPr wrap="square">
            <a:spAutoFit/>
          </a:bodyPr>
          <a:lstStyle/>
          <a:p>
            <a:r>
              <a:rPr lang="fr-FR" sz="1100" b="1" dirty="0">
                <a:solidFill>
                  <a:schemeClr val="bg1"/>
                </a:solidFill>
                <a:latin typeface="Calibri" panose="020F0502020204030204" pitchFamily="34" charset="0"/>
                <a:ea typeface="Calibri" panose="020F0502020204030204" pitchFamily="34" charset="0"/>
                <a:cs typeface="Calibri" panose="020F0502020204030204" pitchFamily="34" charset="0"/>
              </a:rPr>
              <a:t>projet cycle d’ateliers nutrition et activité physique avec le centre de Loisirs du Chambon </a:t>
            </a:r>
          </a:p>
        </p:txBody>
      </p:sp>
      <p:sp>
        <p:nvSpPr>
          <p:cNvPr id="13" name="ZoneTexte 12">
            <a:extLst>
              <a:ext uri="{FF2B5EF4-FFF2-40B4-BE49-F238E27FC236}">
                <a16:creationId xmlns:a16="http://schemas.microsoft.com/office/drawing/2014/main" id="{5C10D50A-C6FC-A409-7F26-41177A4CEF1D}"/>
              </a:ext>
            </a:extLst>
          </p:cNvPr>
          <p:cNvSpPr txBox="1"/>
          <p:nvPr/>
        </p:nvSpPr>
        <p:spPr>
          <a:xfrm>
            <a:off x="807864" y="4240617"/>
            <a:ext cx="5373191" cy="261610"/>
          </a:xfrm>
          <a:prstGeom prst="rect">
            <a:avLst/>
          </a:prstGeom>
          <a:solidFill>
            <a:schemeClr val="accent1"/>
          </a:solidFill>
        </p:spPr>
        <p:txBody>
          <a:bodyPr wrap="square">
            <a:spAutoFit/>
          </a:bodyPr>
          <a:lstStyle/>
          <a:p>
            <a:r>
              <a:rPr lang="fr-FR" sz="1100" b="1" dirty="0">
                <a:solidFill>
                  <a:schemeClr val="bg1"/>
                </a:solidFill>
                <a:latin typeface="Calibri" panose="020F0502020204030204" pitchFamily="34" charset="0"/>
                <a:ea typeface="Calibri" panose="020F0502020204030204" pitchFamily="34" charset="0"/>
                <a:cs typeface="Calibri" panose="020F0502020204030204" pitchFamily="34" charset="0"/>
              </a:rPr>
              <a:t>Journées d’échanges, ateliers autour de l’alimentation saine et durable   </a:t>
            </a:r>
          </a:p>
        </p:txBody>
      </p:sp>
      <p:sp>
        <p:nvSpPr>
          <p:cNvPr id="14" name="ZoneTexte 13">
            <a:extLst>
              <a:ext uri="{FF2B5EF4-FFF2-40B4-BE49-F238E27FC236}">
                <a16:creationId xmlns:a16="http://schemas.microsoft.com/office/drawing/2014/main" id="{AD574DCA-5299-909C-5148-7939D2D2E2F4}"/>
              </a:ext>
            </a:extLst>
          </p:cNvPr>
          <p:cNvSpPr txBox="1"/>
          <p:nvPr/>
        </p:nvSpPr>
        <p:spPr>
          <a:xfrm>
            <a:off x="807864" y="4524524"/>
            <a:ext cx="5695305" cy="261610"/>
          </a:xfrm>
          <a:prstGeom prst="rect">
            <a:avLst/>
          </a:prstGeom>
          <a:solidFill>
            <a:schemeClr val="accent1"/>
          </a:solidFill>
        </p:spPr>
        <p:txBody>
          <a:bodyPr wrap="square">
            <a:spAutoFit/>
          </a:bodyPr>
          <a:lstStyle/>
          <a:p>
            <a:r>
              <a:rPr lang="fr-FR" sz="1100" b="1" dirty="0">
                <a:solidFill>
                  <a:schemeClr val="bg1"/>
                </a:solidFill>
                <a:latin typeface="Calibri" panose="020F0502020204030204" pitchFamily="34" charset="0"/>
                <a:ea typeface="Calibri" panose="020F0502020204030204" pitchFamily="34" charset="0"/>
                <a:cs typeface="Calibri" panose="020F0502020204030204" pitchFamily="34" charset="0"/>
              </a:rPr>
              <a:t>Actions de prévention et promotion : Journée mondiale du diabète et Mon territoire a du goût  </a:t>
            </a:r>
          </a:p>
        </p:txBody>
      </p:sp>
      <p:graphicFrame>
        <p:nvGraphicFramePr>
          <p:cNvPr id="17" name="Tableau 16">
            <a:extLst>
              <a:ext uri="{FF2B5EF4-FFF2-40B4-BE49-F238E27FC236}">
                <a16:creationId xmlns:a16="http://schemas.microsoft.com/office/drawing/2014/main" id="{C0667CE0-6E90-F9C0-CA74-4F93A8021821}"/>
              </a:ext>
            </a:extLst>
          </p:cNvPr>
          <p:cNvGraphicFramePr>
            <a:graphicFrameLocks noGrp="1"/>
          </p:cNvGraphicFramePr>
          <p:nvPr>
            <p:extLst>
              <p:ext uri="{D42A27DB-BD31-4B8C-83A1-F6EECF244321}">
                <p14:modId xmlns:p14="http://schemas.microsoft.com/office/powerpoint/2010/main" val="1934197612"/>
              </p:ext>
            </p:extLst>
          </p:nvPr>
        </p:nvGraphicFramePr>
        <p:xfrm>
          <a:off x="1540620" y="4828451"/>
          <a:ext cx="7603380" cy="1021080"/>
        </p:xfrm>
        <a:graphic>
          <a:graphicData uri="http://schemas.openxmlformats.org/drawingml/2006/table">
            <a:tbl>
              <a:tblPr firstRow="1" bandRow="1">
                <a:tableStyleId>{F5AB1C69-6EDB-4FF4-983F-18BD219EF322}</a:tableStyleId>
              </a:tblPr>
              <a:tblGrid>
                <a:gridCol w="4785420">
                  <a:extLst>
                    <a:ext uri="{9D8B030D-6E8A-4147-A177-3AD203B41FA5}">
                      <a16:colId xmlns:a16="http://schemas.microsoft.com/office/drawing/2014/main" val="2043722923"/>
                    </a:ext>
                  </a:extLst>
                </a:gridCol>
                <a:gridCol w="1135804">
                  <a:extLst>
                    <a:ext uri="{9D8B030D-6E8A-4147-A177-3AD203B41FA5}">
                      <a16:colId xmlns:a16="http://schemas.microsoft.com/office/drawing/2014/main" val="2331583439"/>
                    </a:ext>
                  </a:extLst>
                </a:gridCol>
                <a:gridCol w="800572">
                  <a:extLst>
                    <a:ext uri="{9D8B030D-6E8A-4147-A177-3AD203B41FA5}">
                      <a16:colId xmlns:a16="http://schemas.microsoft.com/office/drawing/2014/main" val="2416136523"/>
                    </a:ext>
                  </a:extLst>
                </a:gridCol>
                <a:gridCol w="881584">
                  <a:extLst>
                    <a:ext uri="{9D8B030D-6E8A-4147-A177-3AD203B41FA5}">
                      <a16:colId xmlns:a16="http://schemas.microsoft.com/office/drawing/2014/main" val="2467541645"/>
                    </a:ext>
                  </a:extLst>
                </a:gridCol>
              </a:tblGrid>
              <a:tr h="4911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kern="1200" dirty="0">
                          <a:solidFill>
                            <a:schemeClr val="dk1"/>
                          </a:solidFill>
                          <a:effectLst/>
                          <a:latin typeface="Calibri" panose="020F0502020204030204" pitchFamily="34" charset="0"/>
                          <a:cs typeface="Calibri" panose="020F0502020204030204" pitchFamily="34" charset="0"/>
                        </a:rPr>
                        <a:t>Déployer le programme </a:t>
                      </a:r>
                      <a:r>
                        <a:rPr lang="fr-FR" sz="1100" b="1" kern="1200" dirty="0">
                          <a:solidFill>
                            <a:schemeClr val="dk1"/>
                          </a:solidFill>
                          <a:effectLst/>
                          <a:latin typeface="Calibri" panose="020F0502020204030204" pitchFamily="34" charset="0"/>
                          <a:cs typeface="Calibri" panose="020F0502020204030204" pitchFamily="34" charset="0"/>
                        </a:rPr>
                        <a:t>ICAPS</a:t>
                      </a:r>
                      <a:r>
                        <a:rPr lang="fr-FR" sz="1100" kern="1200" dirty="0">
                          <a:solidFill>
                            <a:schemeClr val="dk1"/>
                          </a:solidFill>
                          <a:effectLst/>
                          <a:latin typeface="Calibri" panose="020F0502020204030204" pitchFamily="34" charset="0"/>
                          <a:cs typeface="Calibri" panose="020F0502020204030204" pitchFamily="34" charset="0"/>
                        </a:rPr>
                        <a:t> (Intervention auprès des Collégiens centrée sur l’Activité Physique et la Sédentarité) dans un collège rural et un collège urbain sur Tulle agglo</a:t>
                      </a:r>
                      <a:endParaRPr lang="fr-FR" sz="1100" kern="1200" dirty="0">
                        <a:solidFill>
                          <a:schemeClr val="dk1"/>
                        </a:solidFill>
                        <a:effectLst/>
                        <a:latin typeface="Calibri" panose="020F0502020204030204" pitchFamily="34" charset="0"/>
                        <a:ea typeface="+mn-ea"/>
                        <a:cs typeface="Calibri" panose="020F0502020204030204" pitchFamily="34" charset="0"/>
                      </a:endParaRPr>
                    </a:p>
                  </a:txBody>
                  <a:tcPr>
                    <a:solidFill>
                      <a:srgbClr val="FDE5CB"/>
                    </a:solidFill>
                  </a:tcPr>
                </a:tc>
                <a:tc>
                  <a:txBody>
                    <a:bodyPr/>
                    <a:lstStyle/>
                    <a:p>
                      <a:pPr algn="ctr"/>
                      <a:r>
                        <a:rPr lang="fr-FR" sz="1100" b="1" dirty="0">
                          <a:solidFill>
                            <a:schemeClr val="accent1"/>
                          </a:solidFill>
                          <a:latin typeface="Calibri" panose="020F0502020204030204" pitchFamily="34" charset="0"/>
                          <a:ea typeface="Calibri" panose="020F0502020204030204" pitchFamily="34" charset="0"/>
                          <a:cs typeface="Calibri" panose="020F0502020204030204" pitchFamily="34" charset="0"/>
                        </a:rPr>
                        <a:t>Stand-by</a:t>
                      </a:r>
                      <a:endParaRPr lang="fr-FR" sz="1100" dirty="0">
                        <a:solidFill>
                          <a:schemeClr val="accent1"/>
                        </a:solidFill>
                      </a:endParaRPr>
                    </a:p>
                  </a:txBody>
                  <a:tcPr anchor="ctr">
                    <a:solidFill>
                      <a:schemeClr val="accent3">
                        <a:lumMod val="60000"/>
                        <a:lumOff val="40000"/>
                      </a:schemeClr>
                    </a:solidFill>
                  </a:tcPr>
                </a:tc>
                <a:tc>
                  <a:txBody>
                    <a:bodyPr/>
                    <a:lstStyle/>
                    <a:p>
                      <a:pPr algn="ctr"/>
                      <a:endParaRPr lang="fr-FR" sz="1100" b="1" dirty="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1100" dirty="0">
                        <a:solidFill>
                          <a:schemeClr val="accent2">
                            <a:lumMod val="75000"/>
                          </a:schemeClr>
                        </a:solidFill>
                        <a:highlight>
                          <a:srgbClr val="00AFDB"/>
                        </a:highlight>
                      </a:endParaRPr>
                    </a:p>
                  </a:txBody>
                  <a:tcPr anchor="ctr">
                    <a:solidFill>
                      <a:srgbClr val="FEF8E8"/>
                    </a:solidFill>
                  </a:tcPr>
                </a:tc>
                <a:tc>
                  <a:txBody>
                    <a:bodyPr/>
                    <a:lstStyle/>
                    <a:p>
                      <a:endParaRPr lang="fr-FR" sz="1100" dirty="0"/>
                    </a:p>
                  </a:txBody>
                  <a:tcPr>
                    <a:solidFill>
                      <a:srgbClr val="FEF8E8"/>
                    </a:solidFill>
                  </a:tcPr>
                </a:tc>
                <a:extLst>
                  <a:ext uri="{0D108BD9-81ED-4DB2-BD59-A6C34878D82A}">
                    <a16:rowId xmlns:a16="http://schemas.microsoft.com/office/drawing/2014/main" val="2167618916"/>
                  </a:ext>
                </a:extLst>
              </a:tr>
              <a:tr h="352637">
                <a:tc>
                  <a:txBody>
                    <a:bodyPr/>
                    <a:lstStyle/>
                    <a:p>
                      <a:r>
                        <a:rPr lang="fr-FR" sz="1100" kern="1200" dirty="0">
                          <a:solidFill>
                            <a:schemeClr val="dk1"/>
                          </a:solidFill>
                          <a:effectLst/>
                          <a:latin typeface="Calibri" panose="020F0502020204030204" pitchFamily="34" charset="0"/>
                          <a:cs typeface="Calibri" panose="020F0502020204030204" pitchFamily="34" charset="0"/>
                        </a:rPr>
                        <a:t>Développer la pratique d’activité physique sur prescription médicale </a:t>
                      </a:r>
                    </a:p>
                    <a:p>
                      <a:r>
                        <a:rPr lang="fr-FR" sz="1100" kern="1200" dirty="0">
                          <a:solidFill>
                            <a:schemeClr val="dk1"/>
                          </a:solidFill>
                          <a:effectLst/>
                          <a:latin typeface="Calibri" panose="020F0502020204030204" pitchFamily="34" charset="0"/>
                          <a:cs typeface="Calibri" panose="020F0502020204030204" pitchFamily="34" charset="0"/>
                        </a:rPr>
                        <a:t>(dispositif </a:t>
                      </a:r>
                      <a:r>
                        <a:rPr lang="fr-FR" sz="1100" b="1" kern="1200" dirty="0">
                          <a:solidFill>
                            <a:schemeClr val="dk1"/>
                          </a:solidFill>
                          <a:effectLst/>
                          <a:latin typeface="Calibri" panose="020F0502020204030204" pitchFamily="34" charset="0"/>
                          <a:cs typeface="Calibri" panose="020F0502020204030204" pitchFamily="34" charset="0"/>
                        </a:rPr>
                        <a:t>Prescription d’exercice physique pour la santé- PEPS</a:t>
                      </a:r>
                      <a:r>
                        <a:rPr lang="fr-FR" sz="1100" kern="1200" dirty="0">
                          <a:solidFill>
                            <a:schemeClr val="dk1"/>
                          </a:solidFill>
                          <a:effectLst/>
                          <a:latin typeface="Calibri" panose="020F0502020204030204" pitchFamily="34" charset="0"/>
                          <a:cs typeface="Calibri" panose="020F0502020204030204" pitchFamily="34" charset="0"/>
                        </a:rPr>
                        <a:t>)</a:t>
                      </a:r>
                      <a:endParaRPr lang="fr-FR" sz="110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endParaRPr lang="fr-FR" sz="1100" dirty="0"/>
                    </a:p>
                  </a:txBody>
                  <a:tcPr>
                    <a:solidFill>
                      <a:srgbClr val="FEF8E8"/>
                    </a:solidFill>
                  </a:tcPr>
                </a:tc>
                <a:tc>
                  <a:txBody>
                    <a:bodyPr/>
                    <a:lstStyle/>
                    <a:p>
                      <a:endParaRPr lang="fr-FR" sz="1100" dirty="0">
                        <a:solidFill>
                          <a:schemeClr val="accent2">
                            <a:lumMod val="75000"/>
                          </a:schemeClr>
                        </a:solidFill>
                        <a:highlight>
                          <a:srgbClr val="00AFDB"/>
                        </a:highlight>
                      </a:endParaRPr>
                    </a:p>
                  </a:txBody>
                  <a:tcPr>
                    <a:solidFill>
                      <a:schemeClr val="accent3">
                        <a:lumMod val="60000"/>
                        <a:lumOff val="40000"/>
                      </a:schemeClr>
                    </a:solidFill>
                  </a:tcPr>
                </a:tc>
                <a:tc>
                  <a:txBody>
                    <a:bodyPr/>
                    <a:lstStyle/>
                    <a:p>
                      <a:endParaRPr lang="fr-FR" sz="1100" dirty="0"/>
                    </a:p>
                  </a:txBody>
                  <a:tcPr>
                    <a:solidFill>
                      <a:srgbClr val="FEF8E8"/>
                    </a:solidFill>
                  </a:tcPr>
                </a:tc>
                <a:extLst>
                  <a:ext uri="{0D108BD9-81ED-4DB2-BD59-A6C34878D82A}">
                    <a16:rowId xmlns:a16="http://schemas.microsoft.com/office/drawing/2014/main" val="492947610"/>
                  </a:ext>
                </a:extLst>
              </a:tr>
            </a:tbl>
          </a:graphicData>
        </a:graphic>
      </p:graphicFrame>
      <p:sp>
        <p:nvSpPr>
          <p:cNvPr id="19" name="ZoneTexte 18">
            <a:extLst>
              <a:ext uri="{FF2B5EF4-FFF2-40B4-BE49-F238E27FC236}">
                <a16:creationId xmlns:a16="http://schemas.microsoft.com/office/drawing/2014/main" id="{953D514B-ECE5-DAC9-0C04-7D708F7E60BC}"/>
              </a:ext>
            </a:extLst>
          </p:cNvPr>
          <p:cNvSpPr txBox="1"/>
          <p:nvPr/>
        </p:nvSpPr>
        <p:spPr>
          <a:xfrm>
            <a:off x="7216589" y="4353868"/>
            <a:ext cx="1927412" cy="430887"/>
          </a:xfrm>
          <a:prstGeom prst="rect">
            <a:avLst/>
          </a:prstGeom>
          <a:solidFill>
            <a:schemeClr val="accent1"/>
          </a:solidFill>
        </p:spPr>
        <p:txBody>
          <a:bodyPr wrap="square" anchor="ctr">
            <a:spAutoFit/>
          </a:bodyPr>
          <a:lstStyle/>
          <a:p>
            <a:pPr algn="ctr"/>
            <a:r>
              <a:rPr lang="fr-FR" sz="1100" b="1" dirty="0">
                <a:solidFill>
                  <a:schemeClr val="bg1"/>
                </a:solidFill>
                <a:latin typeface="Calibri" panose="020F0502020204030204" pitchFamily="34" charset="0"/>
                <a:ea typeface="Calibri" panose="020F0502020204030204" pitchFamily="34" charset="0"/>
                <a:cs typeface="Calibri" panose="020F0502020204030204" pitchFamily="34" charset="0"/>
              </a:rPr>
              <a:t>Lancement d’ateliers </a:t>
            </a:r>
          </a:p>
          <a:p>
            <a:pPr algn="ctr"/>
            <a:r>
              <a:rPr lang="fr-FR" sz="1100" b="1" dirty="0">
                <a:solidFill>
                  <a:schemeClr val="bg1"/>
                </a:solidFill>
                <a:latin typeface="Calibri" panose="020F0502020204030204" pitchFamily="34" charset="0"/>
                <a:ea typeface="Calibri" panose="020F0502020204030204" pitchFamily="34" charset="0"/>
                <a:cs typeface="Calibri" panose="020F0502020204030204" pitchFamily="34" charset="0"/>
              </a:rPr>
              <a:t>activité physique adaptée</a:t>
            </a:r>
          </a:p>
        </p:txBody>
      </p:sp>
      <p:graphicFrame>
        <p:nvGraphicFramePr>
          <p:cNvPr id="3" name="Tableau 2">
            <a:extLst>
              <a:ext uri="{FF2B5EF4-FFF2-40B4-BE49-F238E27FC236}">
                <a16:creationId xmlns:a16="http://schemas.microsoft.com/office/drawing/2014/main" id="{E9B4BE47-D304-60FF-F755-A987FE9FA2C3}"/>
              </a:ext>
            </a:extLst>
          </p:cNvPr>
          <p:cNvGraphicFramePr>
            <a:graphicFrameLocks noGrp="1"/>
          </p:cNvGraphicFramePr>
          <p:nvPr>
            <p:extLst>
              <p:ext uri="{D42A27DB-BD31-4B8C-83A1-F6EECF244321}">
                <p14:modId xmlns:p14="http://schemas.microsoft.com/office/powerpoint/2010/main" val="1136203276"/>
              </p:ext>
            </p:extLst>
          </p:nvPr>
        </p:nvGraphicFramePr>
        <p:xfrm>
          <a:off x="807865" y="2760268"/>
          <a:ext cx="8258495" cy="935287"/>
        </p:xfrm>
        <a:graphic>
          <a:graphicData uri="http://schemas.openxmlformats.org/drawingml/2006/table">
            <a:tbl>
              <a:tblPr firstRow="1" bandRow="1">
                <a:tableStyleId>{F5AB1C69-6EDB-4FF4-983F-18BD219EF322}</a:tableStyleId>
              </a:tblPr>
              <a:tblGrid>
                <a:gridCol w="5423676">
                  <a:extLst>
                    <a:ext uri="{9D8B030D-6E8A-4147-A177-3AD203B41FA5}">
                      <a16:colId xmlns:a16="http://schemas.microsoft.com/office/drawing/2014/main" val="663078195"/>
                    </a:ext>
                  </a:extLst>
                </a:gridCol>
                <a:gridCol w="1007727">
                  <a:extLst>
                    <a:ext uri="{9D8B030D-6E8A-4147-A177-3AD203B41FA5}">
                      <a16:colId xmlns:a16="http://schemas.microsoft.com/office/drawing/2014/main" val="1476271452"/>
                    </a:ext>
                  </a:extLst>
                </a:gridCol>
                <a:gridCol w="866456">
                  <a:extLst>
                    <a:ext uri="{9D8B030D-6E8A-4147-A177-3AD203B41FA5}">
                      <a16:colId xmlns:a16="http://schemas.microsoft.com/office/drawing/2014/main" val="1048548178"/>
                    </a:ext>
                  </a:extLst>
                </a:gridCol>
                <a:gridCol w="960636">
                  <a:extLst>
                    <a:ext uri="{9D8B030D-6E8A-4147-A177-3AD203B41FA5}">
                      <a16:colId xmlns:a16="http://schemas.microsoft.com/office/drawing/2014/main" val="450128597"/>
                    </a:ext>
                  </a:extLst>
                </a:gridCol>
              </a:tblGrid>
              <a:tr h="370840">
                <a:tc rowSpan="2">
                  <a:txBody>
                    <a:bodyPr/>
                    <a:lstStyle/>
                    <a:p>
                      <a:pPr algn="ctr"/>
                      <a:endParaRPr lang="fr-FR" sz="1200" dirty="0">
                        <a:latin typeface="Calibri" panose="020F0502020204030204" pitchFamily="34" charset="0"/>
                        <a:cs typeface="Calibri" panose="020F0502020204030204" pitchFamily="34" charset="0"/>
                      </a:endParaRPr>
                    </a:p>
                    <a:p>
                      <a:pPr algn="ctr"/>
                      <a:r>
                        <a:rPr lang="fr-FR" sz="1200" dirty="0">
                          <a:latin typeface="Calibri" panose="020F0502020204030204" pitchFamily="34" charset="0"/>
                          <a:cs typeface="Calibri" panose="020F0502020204030204" pitchFamily="34" charset="0"/>
                        </a:rPr>
                        <a:t>ACTION</a:t>
                      </a:r>
                    </a:p>
                  </a:txBody>
                  <a:tcPr/>
                </a:tc>
                <a:tc gridSpan="3">
                  <a:txBody>
                    <a:bodyPr/>
                    <a:lstStyle/>
                    <a:p>
                      <a:pPr algn="ctr"/>
                      <a:r>
                        <a:rPr lang="fr-FR" sz="1200" dirty="0">
                          <a:latin typeface="Calibri" panose="020F0502020204030204" pitchFamily="34" charset="0"/>
                          <a:cs typeface="Calibri" panose="020F0502020204030204" pitchFamily="34" charset="0"/>
                        </a:rPr>
                        <a:t>ETAT D’AVANCEMENT</a:t>
                      </a:r>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2287672304"/>
                  </a:ext>
                </a:extLst>
              </a:tr>
              <a:tr h="305367">
                <a:tc vMerge="1">
                  <a:txBody>
                    <a:bodyPr/>
                    <a:lstStyle/>
                    <a:p>
                      <a:endParaRPr lang="fr-FR" dirty="0"/>
                    </a:p>
                  </a:txBody>
                  <a:tcPr/>
                </a:tc>
                <a:tc>
                  <a:txBody>
                    <a:bodyPr/>
                    <a:lstStyle/>
                    <a:p>
                      <a:pPr algn="ctr"/>
                      <a:r>
                        <a:rPr lang="fr-FR" sz="1200" b="1" dirty="0">
                          <a:latin typeface="Calibri" panose="020F0502020204030204" pitchFamily="34" charset="0"/>
                          <a:cs typeface="Calibri" panose="020F0502020204030204" pitchFamily="34" charset="0"/>
                        </a:rPr>
                        <a:t>Non initiée </a:t>
                      </a:r>
                    </a:p>
                  </a:txBody>
                  <a:tcPr/>
                </a:tc>
                <a:tc>
                  <a:txBody>
                    <a:bodyPr/>
                    <a:lstStyle/>
                    <a:p>
                      <a:pPr algn="ctr"/>
                      <a:r>
                        <a:rPr lang="fr-FR" sz="1200" b="1" dirty="0">
                          <a:latin typeface="Calibri" panose="020F0502020204030204" pitchFamily="34" charset="0"/>
                          <a:cs typeface="Calibri" panose="020F0502020204030204" pitchFamily="34" charset="0"/>
                        </a:rPr>
                        <a:t>en cours</a:t>
                      </a:r>
                    </a:p>
                  </a:txBody>
                  <a:tcPr/>
                </a:tc>
                <a:tc>
                  <a:txBody>
                    <a:bodyPr/>
                    <a:lstStyle/>
                    <a:p>
                      <a:pPr algn="ctr"/>
                      <a:r>
                        <a:rPr lang="fr-FR" sz="1200" b="1" dirty="0">
                          <a:latin typeface="Calibri" panose="020F0502020204030204" pitchFamily="34" charset="0"/>
                          <a:cs typeface="Calibri" panose="020F0502020204030204" pitchFamily="34" charset="0"/>
                        </a:rPr>
                        <a:t>terminée</a:t>
                      </a:r>
                    </a:p>
                  </a:txBody>
                  <a:tcPr/>
                </a:tc>
                <a:extLst>
                  <a:ext uri="{0D108BD9-81ED-4DB2-BD59-A6C34878D82A}">
                    <a16:rowId xmlns:a16="http://schemas.microsoft.com/office/drawing/2014/main" val="3547526300"/>
                  </a:ext>
                </a:extLst>
              </a:tr>
              <a:tr h="256984">
                <a:tc>
                  <a:txBody>
                    <a:bodyPr/>
                    <a:lstStyle/>
                    <a:p>
                      <a:r>
                        <a:rPr lang="fr-FR" sz="1100" kern="1200" dirty="0">
                          <a:solidFill>
                            <a:schemeClr val="dk1"/>
                          </a:solidFill>
                          <a:effectLst/>
                          <a:latin typeface="Calibri" panose="020F0502020204030204" pitchFamily="34" charset="0"/>
                          <a:cs typeface="Calibri" panose="020F0502020204030204" pitchFamily="34" charset="0"/>
                        </a:rPr>
                        <a:t>Mettre en place un programme d’ateliers sur l’alimentation équilibrée à l’école</a:t>
                      </a:r>
                      <a:endParaRPr lang="fr-FR" sz="110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endParaRPr lang="fr-FR" sz="1100" dirty="0"/>
                    </a:p>
                  </a:txBody>
                  <a:tcPr>
                    <a:solidFill>
                      <a:srgbClr val="FEF8E8"/>
                    </a:solidFill>
                  </a:tcPr>
                </a:tc>
                <a:tc>
                  <a:txBody>
                    <a:bodyPr/>
                    <a:lstStyle/>
                    <a:p>
                      <a:endParaRPr lang="fr-FR" sz="1100" dirty="0">
                        <a:solidFill>
                          <a:schemeClr val="accent2">
                            <a:lumMod val="75000"/>
                          </a:schemeClr>
                        </a:solidFill>
                        <a:highlight>
                          <a:srgbClr val="00AFDB"/>
                        </a:highlight>
                      </a:endParaRPr>
                    </a:p>
                  </a:txBody>
                  <a:tcPr>
                    <a:solidFill>
                      <a:schemeClr val="accent3">
                        <a:lumMod val="60000"/>
                        <a:lumOff val="40000"/>
                      </a:schemeClr>
                    </a:solidFill>
                  </a:tcPr>
                </a:tc>
                <a:tc>
                  <a:txBody>
                    <a:bodyPr/>
                    <a:lstStyle/>
                    <a:p>
                      <a:endParaRPr lang="fr-FR" sz="1100" dirty="0"/>
                    </a:p>
                  </a:txBody>
                  <a:tcPr>
                    <a:solidFill>
                      <a:srgbClr val="FEF8E8"/>
                    </a:solidFill>
                  </a:tcPr>
                </a:tc>
                <a:extLst>
                  <a:ext uri="{0D108BD9-81ED-4DB2-BD59-A6C34878D82A}">
                    <a16:rowId xmlns:a16="http://schemas.microsoft.com/office/drawing/2014/main" val="1743215220"/>
                  </a:ext>
                </a:extLst>
              </a:tr>
            </a:tbl>
          </a:graphicData>
        </a:graphic>
      </p:graphicFrame>
      <p:pic>
        <p:nvPicPr>
          <p:cNvPr id="11" name="Image 10" descr="Une image contenant arbre, plein air, roue, Roue de vélo&#10;&#10;Le contenu généré par l’IA peut être incorrect.">
            <a:extLst>
              <a:ext uri="{FF2B5EF4-FFF2-40B4-BE49-F238E27FC236}">
                <a16:creationId xmlns:a16="http://schemas.microsoft.com/office/drawing/2014/main" id="{20D72989-D895-50B8-1605-ABF6E622759E}"/>
              </a:ext>
            </a:extLst>
          </p:cNvPr>
          <p:cNvPicPr>
            <a:picLocks noChangeAspect="1"/>
          </p:cNvPicPr>
          <p:nvPr/>
        </p:nvPicPr>
        <p:blipFill>
          <a:blip r:embed="rId2" cstate="print">
            <a:extLst>
              <a:ext uri="{28A0092B-C50C-407E-A947-70E740481C1C}">
                <a14:useLocalDpi xmlns:a14="http://schemas.microsoft.com/office/drawing/2010/main" val="0"/>
              </a:ext>
            </a:extLst>
          </a:blip>
          <a:srcRect l="11442" b="8474"/>
          <a:stretch>
            <a:fillRect/>
          </a:stretch>
        </p:blipFill>
        <p:spPr>
          <a:xfrm>
            <a:off x="5682564" y="1370874"/>
            <a:ext cx="1641209" cy="1356987"/>
          </a:xfrm>
          <a:prstGeom prst="rect">
            <a:avLst/>
          </a:prstGeom>
        </p:spPr>
      </p:pic>
      <p:sp>
        <p:nvSpPr>
          <p:cNvPr id="7" name="ZoneTexte 6">
            <a:extLst>
              <a:ext uri="{FF2B5EF4-FFF2-40B4-BE49-F238E27FC236}">
                <a16:creationId xmlns:a16="http://schemas.microsoft.com/office/drawing/2014/main" id="{A0A72493-7AAD-8CF8-34BA-9C68F75D317E}"/>
              </a:ext>
            </a:extLst>
          </p:cNvPr>
          <p:cNvSpPr txBox="1"/>
          <p:nvPr/>
        </p:nvSpPr>
        <p:spPr>
          <a:xfrm>
            <a:off x="807864" y="3677378"/>
            <a:ext cx="6274253" cy="261610"/>
          </a:xfrm>
          <a:prstGeom prst="rect">
            <a:avLst/>
          </a:prstGeom>
          <a:solidFill>
            <a:schemeClr val="accent1"/>
          </a:solidFill>
        </p:spPr>
        <p:txBody>
          <a:bodyPr wrap="square">
            <a:spAutoFit/>
          </a:bodyPr>
          <a:lstStyle/>
          <a:p>
            <a:r>
              <a:rPr lang="fr-FR" sz="1100" b="1" dirty="0">
                <a:solidFill>
                  <a:schemeClr val="bg1"/>
                </a:solidFill>
                <a:latin typeface="Calibri" panose="020F0502020204030204" pitchFamily="34" charset="0"/>
                <a:ea typeface="Calibri" panose="020F0502020204030204" pitchFamily="34" charset="0"/>
                <a:cs typeface="Calibri" panose="020F0502020204030204" pitchFamily="34" charset="0"/>
              </a:rPr>
              <a:t>Nombreuses actions et réflexions menées dans le cadre de la restauration scolaire à Tulle et sur l’Agglo</a:t>
            </a:r>
          </a:p>
        </p:txBody>
      </p:sp>
      <p:sp>
        <p:nvSpPr>
          <p:cNvPr id="9" name="Ellipse 8">
            <a:extLst>
              <a:ext uri="{FF2B5EF4-FFF2-40B4-BE49-F238E27FC236}">
                <a16:creationId xmlns:a16="http://schemas.microsoft.com/office/drawing/2014/main" id="{FDFC1951-B370-92D9-2DA3-D52F69FAB269}"/>
              </a:ext>
            </a:extLst>
          </p:cNvPr>
          <p:cNvSpPr/>
          <p:nvPr/>
        </p:nvSpPr>
        <p:spPr>
          <a:xfrm rot="1129284">
            <a:off x="6796162" y="1412196"/>
            <a:ext cx="2350136" cy="1226164"/>
          </a:xfrm>
          <a:prstGeom prst="ellipse">
            <a:avLst/>
          </a:prstGeom>
          <a:solidFill>
            <a:schemeClr val="accent2">
              <a:lumMod val="75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fr-FR" sz="1100" b="1" dirty="0">
                <a:latin typeface="Calibri" panose="020F0502020204030204" pitchFamily="34" charset="0"/>
                <a:ea typeface="Calibri" panose="020F0502020204030204" pitchFamily="34" charset="0"/>
                <a:cs typeface="Calibri" panose="020F0502020204030204" pitchFamily="34" charset="0"/>
              </a:rPr>
              <a:t>La Flamme du Cœur </a:t>
            </a:r>
          </a:p>
          <a:p>
            <a:pPr algn="ctr"/>
            <a:r>
              <a:rPr lang="fr-FR" sz="1100" b="1" dirty="0">
                <a:latin typeface="Calibri" panose="020F0502020204030204" pitchFamily="34" charset="0"/>
                <a:ea typeface="Calibri" panose="020F0502020204030204" pitchFamily="34" charset="0"/>
                <a:cs typeface="Calibri" panose="020F0502020204030204" pitchFamily="34" charset="0"/>
              </a:rPr>
              <a:t>03 au 05/06/25</a:t>
            </a:r>
          </a:p>
          <a:p>
            <a:pPr algn="ctr"/>
            <a:r>
              <a:rPr lang="fr-FR" sz="1100" b="1" dirty="0">
                <a:latin typeface="Calibri" panose="020F0502020204030204" pitchFamily="34" charset="0"/>
                <a:ea typeface="Calibri" panose="020F0502020204030204" pitchFamily="34" charset="0"/>
                <a:cs typeface="Calibri" panose="020F0502020204030204" pitchFamily="34" charset="0"/>
              </a:rPr>
              <a:t>Tulle</a:t>
            </a:r>
          </a:p>
          <a:p>
            <a:pPr algn="ctr"/>
            <a:r>
              <a:rPr lang="fr-FR" sz="1100" b="1" dirty="0">
                <a:latin typeface="Calibri" panose="020F0502020204030204" pitchFamily="34" charset="0"/>
                <a:ea typeface="Calibri" panose="020F0502020204030204" pitchFamily="34" charset="0"/>
                <a:cs typeface="Calibri" panose="020F0502020204030204" pitchFamily="34" charset="0"/>
              </a:rPr>
              <a:t>Comité Départemental Olympique et Sportif (CDOS )</a:t>
            </a:r>
          </a:p>
        </p:txBody>
      </p:sp>
      <p:sp>
        <p:nvSpPr>
          <p:cNvPr id="5" name="ZoneTexte 4">
            <a:extLst>
              <a:ext uri="{FF2B5EF4-FFF2-40B4-BE49-F238E27FC236}">
                <a16:creationId xmlns:a16="http://schemas.microsoft.com/office/drawing/2014/main" id="{15DCB52A-7DCE-242B-3F7E-EF8E6F6C1792}"/>
              </a:ext>
            </a:extLst>
          </p:cNvPr>
          <p:cNvSpPr txBox="1"/>
          <p:nvPr/>
        </p:nvSpPr>
        <p:spPr>
          <a:xfrm>
            <a:off x="3944990" y="6014804"/>
            <a:ext cx="5071810" cy="261610"/>
          </a:xfrm>
          <a:prstGeom prst="rect">
            <a:avLst/>
          </a:prstGeom>
          <a:solidFill>
            <a:schemeClr val="accent1"/>
          </a:solidFill>
        </p:spPr>
        <p:txBody>
          <a:bodyPr wrap="square" rtlCol="0">
            <a:spAutoFit/>
          </a:bodyPr>
          <a:lstStyle/>
          <a:p>
            <a:r>
              <a:rPr lang="fr-FR" sz="1100" b="1" dirty="0">
                <a:solidFill>
                  <a:schemeClr val="bg1"/>
                </a:solidFill>
                <a:latin typeface=" calibri"/>
              </a:rPr>
              <a:t>Passerelle Enfants : </a:t>
            </a:r>
            <a:r>
              <a:rPr lang="fr-FR" sz="1100" dirty="0">
                <a:solidFill>
                  <a:schemeClr val="bg1"/>
                </a:solidFill>
                <a:latin typeface=" calibri"/>
              </a:rPr>
              <a:t>A Laguenne – mercredis après-midi - 3 enfants inclus de 8 à 9 ans </a:t>
            </a:r>
          </a:p>
        </p:txBody>
      </p:sp>
      <p:sp>
        <p:nvSpPr>
          <p:cNvPr id="15" name="ZoneTexte 14">
            <a:extLst>
              <a:ext uri="{FF2B5EF4-FFF2-40B4-BE49-F238E27FC236}">
                <a16:creationId xmlns:a16="http://schemas.microsoft.com/office/drawing/2014/main" id="{7EAB3AD2-D35B-E6F2-63F4-BFDE47E7215A}"/>
              </a:ext>
            </a:extLst>
          </p:cNvPr>
          <p:cNvSpPr txBox="1"/>
          <p:nvPr/>
        </p:nvSpPr>
        <p:spPr>
          <a:xfrm>
            <a:off x="3944990" y="6318963"/>
            <a:ext cx="5071810" cy="430887"/>
          </a:xfrm>
          <a:prstGeom prst="rect">
            <a:avLst/>
          </a:prstGeom>
          <a:solidFill>
            <a:schemeClr val="accent1"/>
          </a:solidFill>
        </p:spPr>
        <p:txBody>
          <a:bodyPr wrap="square" rtlCol="0">
            <a:spAutoFit/>
          </a:bodyPr>
          <a:lstStyle/>
          <a:p>
            <a:r>
              <a:rPr lang="fr-FR" sz="1100" b="1" dirty="0">
                <a:solidFill>
                  <a:schemeClr val="bg1"/>
                </a:solidFill>
                <a:latin typeface=" calibri"/>
              </a:rPr>
              <a:t>Prescriptions : </a:t>
            </a:r>
            <a:r>
              <a:rPr lang="fr-FR" sz="1100" dirty="0">
                <a:solidFill>
                  <a:schemeClr val="bg1"/>
                </a:solidFill>
                <a:latin typeface=" calibri"/>
              </a:rPr>
              <a:t>Moyenne de 6 prescriptions par médecin généraliste</a:t>
            </a:r>
          </a:p>
          <a:p>
            <a:r>
              <a:rPr lang="fr-FR" sz="1100" dirty="0">
                <a:solidFill>
                  <a:schemeClr val="bg1"/>
                </a:solidFill>
                <a:latin typeface=" calibri"/>
              </a:rPr>
              <a:t>221 adultes pris en charge sur Tulle et son agglo depuis 2021</a:t>
            </a:r>
          </a:p>
        </p:txBody>
      </p:sp>
      <p:pic>
        <p:nvPicPr>
          <p:cNvPr id="21" name="Image 1450056820">
            <a:extLst>
              <a:ext uri="{FF2B5EF4-FFF2-40B4-BE49-F238E27FC236}">
                <a16:creationId xmlns:a16="http://schemas.microsoft.com/office/drawing/2014/main" id="{FEA19A2E-B997-1C69-FE4D-DB0894D32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191" y="5796342"/>
            <a:ext cx="1144699" cy="1045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a:extLst>
              <a:ext uri="{FF2B5EF4-FFF2-40B4-BE49-F238E27FC236}">
                <a16:creationId xmlns:a16="http://schemas.microsoft.com/office/drawing/2014/main" id="{4D510490-88CD-ABA1-5B3C-DF92693CE1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7265" y="3632042"/>
            <a:ext cx="1597740" cy="666437"/>
          </a:xfrm>
          <a:prstGeom prst="rect">
            <a:avLst/>
          </a:prstGeom>
        </p:spPr>
      </p:pic>
    </p:spTree>
    <p:extLst>
      <p:ext uri="{BB962C8B-B14F-4D97-AF65-F5344CB8AC3E}">
        <p14:creationId xmlns:p14="http://schemas.microsoft.com/office/powerpoint/2010/main" val="2069657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66DC2-CDE3-9DF9-1115-E1C503594F8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2A21E6C-4296-AFEE-CAC2-764C35177020}"/>
              </a:ext>
            </a:extLst>
          </p:cNvPr>
          <p:cNvSpPr>
            <a:spLocks noGrp="1"/>
          </p:cNvSpPr>
          <p:nvPr>
            <p:ph type="title"/>
          </p:nvPr>
        </p:nvSpPr>
        <p:spPr>
          <a:xfrm>
            <a:off x="628650" y="1019605"/>
            <a:ext cx="7886700" cy="1584384"/>
          </a:xfrm>
        </p:spPr>
        <p:txBody>
          <a:bodyPr anchor="ctr">
            <a:normAutofit/>
          </a:bodyPr>
          <a:lstStyle/>
          <a:p>
            <a:r>
              <a:rPr lang="fr-FR" sz="3600" dirty="0">
                <a:solidFill>
                  <a:schemeClr val="accent1"/>
                </a:solidFill>
              </a:rPr>
              <a:t>Ouverture de l’assemblée plénière 2026</a:t>
            </a:r>
          </a:p>
        </p:txBody>
      </p:sp>
      <p:sp>
        <p:nvSpPr>
          <p:cNvPr id="3" name="Espace réservé du texte 2">
            <a:extLst>
              <a:ext uri="{FF2B5EF4-FFF2-40B4-BE49-F238E27FC236}">
                <a16:creationId xmlns:a16="http://schemas.microsoft.com/office/drawing/2014/main" id="{ABC255DA-DD3A-6346-80D5-76212F74E7F3}"/>
              </a:ext>
            </a:extLst>
          </p:cNvPr>
          <p:cNvSpPr>
            <a:spLocks noGrp="1"/>
          </p:cNvSpPr>
          <p:nvPr>
            <p:ph type="body" idx="1"/>
          </p:nvPr>
        </p:nvSpPr>
        <p:spPr>
          <a:xfrm>
            <a:off x="1049990" y="2701796"/>
            <a:ext cx="7708527" cy="1153028"/>
          </a:xfrm>
        </p:spPr>
        <p:txBody>
          <a:bodyPr>
            <a:noAutofit/>
          </a:bodyPr>
          <a:lstStyle/>
          <a:p>
            <a:r>
              <a:rPr lang="fr-FR" sz="1800" dirty="0">
                <a:latin typeface="Calibri" panose="020F0502020204030204" pitchFamily="34" charset="0"/>
                <a:cs typeface="Calibri" panose="020F0502020204030204" pitchFamily="34" charset="0"/>
              </a:rPr>
              <a:t>Madame la Vice-Présidente du CCAS, Sylvie CHRISTOPHE</a:t>
            </a:r>
          </a:p>
          <a:p>
            <a:r>
              <a:rPr lang="fr-FR" sz="1800" dirty="0">
                <a:latin typeface="Calibri" panose="020F0502020204030204" pitchFamily="34" charset="0"/>
                <a:cs typeface="Calibri" panose="020F0502020204030204" pitchFamily="34" charset="0"/>
              </a:rPr>
              <a:t>Monsieur le Président de Tulle Agglo, Michel </a:t>
            </a:r>
            <a:r>
              <a:rPr lang="fr-FR" sz="1800" cap="all" dirty="0">
                <a:latin typeface="Calibri" panose="020F0502020204030204" pitchFamily="34" charset="0"/>
                <a:cs typeface="Calibri" panose="020F0502020204030204" pitchFamily="34" charset="0"/>
              </a:rPr>
              <a:t>Breuilh</a:t>
            </a:r>
            <a:endParaRPr lang="fr-FR" sz="1800" cap="all" dirty="0">
              <a:latin typeface=" calibri"/>
              <a:cs typeface="Calibri" panose="020F0502020204030204" pitchFamily="34" charset="0"/>
            </a:endParaRPr>
          </a:p>
          <a:p>
            <a:r>
              <a:rPr lang="fr-FR" sz="1800" dirty="0">
                <a:latin typeface="Calibri" panose="020F0502020204030204" pitchFamily="34" charset="0"/>
                <a:cs typeface="Calibri" panose="020F0502020204030204" pitchFamily="34" charset="0"/>
              </a:rPr>
              <a:t>Madame la Directrice de cabinet du Préfet de la Corrèze, Marion </a:t>
            </a:r>
            <a:r>
              <a:rPr lang="fr-FR" sz="1800" cap="all" dirty="0">
                <a:latin typeface="Calibri" panose="020F0502020204030204" pitchFamily="34" charset="0"/>
                <a:cs typeface="Calibri" panose="020F0502020204030204" pitchFamily="34" charset="0"/>
              </a:rPr>
              <a:t>Le Savouroux</a:t>
            </a:r>
          </a:p>
        </p:txBody>
      </p:sp>
      <p:pic>
        <p:nvPicPr>
          <p:cNvPr id="5" name="Image 4" descr="Une image contenant habits, personne, intérieur, mur&#10;&#10;Le contenu généré par l’IA peut être incorrect.">
            <a:extLst>
              <a:ext uri="{FF2B5EF4-FFF2-40B4-BE49-F238E27FC236}">
                <a16:creationId xmlns:a16="http://schemas.microsoft.com/office/drawing/2014/main" id="{5B9F4057-83F3-1DE2-02ED-BBE68020BA92}"/>
              </a:ext>
            </a:extLst>
          </p:cNvPr>
          <p:cNvPicPr>
            <a:picLocks noChangeAspect="1"/>
          </p:cNvPicPr>
          <p:nvPr/>
        </p:nvPicPr>
        <p:blipFill>
          <a:blip r:embed="rId2" cstate="print">
            <a:extLst>
              <a:ext uri="{28A0092B-C50C-407E-A947-70E740481C1C}">
                <a14:useLocalDpi xmlns:a14="http://schemas.microsoft.com/office/drawing/2010/main" val="0"/>
              </a:ext>
            </a:extLst>
          </a:blip>
          <a:srcRect l="3333" t="21438" b="18824"/>
          <a:stretch>
            <a:fillRect/>
          </a:stretch>
        </p:blipFill>
        <p:spPr>
          <a:xfrm>
            <a:off x="1784536" y="4032092"/>
            <a:ext cx="5574928" cy="2583916"/>
          </a:xfrm>
          <a:prstGeom prst="rect">
            <a:avLst/>
          </a:prstGeom>
        </p:spPr>
      </p:pic>
    </p:spTree>
    <p:extLst>
      <p:ext uri="{BB962C8B-B14F-4D97-AF65-F5344CB8AC3E}">
        <p14:creationId xmlns:p14="http://schemas.microsoft.com/office/powerpoint/2010/main" val="1504388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0E2BC-41EE-DF5C-2504-EC4BB235F7E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124D97C-A3B5-C49D-80FF-C31F5FFB9D97}"/>
              </a:ext>
            </a:extLst>
          </p:cNvPr>
          <p:cNvSpPr>
            <a:spLocks noGrp="1"/>
          </p:cNvSpPr>
          <p:nvPr>
            <p:ph type="title" idx="4294967295"/>
          </p:nvPr>
        </p:nvSpPr>
        <p:spPr>
          <a:xfrm>
            <a:off x="1088348" y="653064"/>
            <a:ext cx="6378575" cy="1293813"/>
          </a:xfrm>
        </p:spPr>
        <p:txBody>
          <a:bodyPr>
            <a:normAutofit/>
          </a:bodyPr>
          <a:lstStyle/>
          <a:p>
            <a:pPr algn="ctr"/>
            <a:r>
              <a:rPr lang="fr-FR" sz="3200" b="1" dirty="0">
                <a:solidFill>
                  <a:srgbClr val="C80064"/>
                </a:solidFill>
              </a:rPr>
              <a:t>Prévention et Promotion de la santé</a:t>
            </a:r>
            <a:endParaRPr lang="fr-FR" sz="3200" b="1" dirty="0">
              <a:solidFill>
                <a:srgbClr val="C80064"/>
              </a:solidFill>
              <a:latin typeface="Myriad Pro Cond" panose="020B0506030403020204" pitchFamily="34" charset="0"/>
            </a:endParaRPr>
          </a:p>
        </p:txBody>
      </p:sp>
      <p:sp>
        <p:nvSpPr>
          <p:cNvPr id="3" name="ZoneTexte 2">
            <a:extLst>
              <a:ext uri="{FF2B5EF4-FFF2-40B4-BE49-F238E27FC236}">
                <a16:creationId xmlns:a16="http://schemas.microsoft.com/office/drawing/2014/main" id="{EC259035-EDDF-441F-7787-866770E341B7}"/>
              </a:ext>
            </a:extLst>
          </p:cNvPr>
          <p:cNvSpPr txBox="1"/>
          <p:nvPr/>
        </p:nvSpPr>
        <p:spPr>
          <a:xfrm>
            <a:off x="3996415" y="1859768"/>
            <a:ext cx="3121788" cy="369332"/>
          </a:xfrm>
          <a:prstGeom prst="rect">
            <a:avLst/>
          </a:prstGeom>
          <a:solidFill>
            <a:schemeClr val="accent2">
              <a:lumMod val="75000"/>
            </a:schemeClr>
          </a:solidFill>
        </p:spPr>
        <p:txBody>
          <a:bodyPr wrap="square" rtlCol="0">
            <a:spAutoFit/>
          </a:bodyPr>
          <a:lstStyle/>
          <a:p>
            <a:pPr algn="ctr"/>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MARCHE FESTIF ET SOLIDAIRE</a:t>
            </a:r>
          </a:p>
        </p:txBody>
      </p:sp>
      <p:sp>
        <p:nvSpPr>
          <p:cNvPr id="8" name="ZoneTexte 7">
            <a:extLst>
              <a:ext uri="{FF2B5EF4-FFF2-40B4-BE49-F238E27FC236}">
                <a16:creationId xmlns:a16="http://schemas.microsoft.com/office/drawing/2014/main" id="{2DC3DA65-82F5-6BA1-A360-C8D0D77910D2}"/>
              </a:ext>
            </a:extLst>
          </p:cNvPr>
          <p:cNvSpPr txBox="1"/>
          <p:nvPr/>
        </p:nvSpPr>
        <p:spPr>
          <a:xfrm>
            <a:off x="2761742" y="2291807"/>
            <a:ext cx="5398125" cy="861774"/>
          </a:xfrm>
          <a:prstGeom prst="rect">
            <a:avLst/>
          </a:prstGeom>
          <a:noFill/>
        </p:spPr>
        <p:txBody>
          <a:bodyPr wrap="square">
            <a:spAutoFit/>
          </a:bodyPr>
          <a:lstStyle/>
          <a:p>
            <a:pPr algn="ctr"/>
            <a:r>
              <a:rPr lang="fr-FR" sz="1600" b="1" dirty="0">
                <a:latin typeface="Calibri" panose="020F0502020204030204" pitchFamily="34" charset="0"/>
                <a:ea typeface="Calibri" panose="020F0502020204030204" pitchFamily="34" charset="0"/>
                <a:cs typeface="Calibri" panose="020F0502020204030204" pitchFamily="34" charset="0"/>
              </a:rPr>
              <a:t>12/10/25</a:t>
            </a:r>
          </a:p>
          <a:p>
            <a:pPr algn="ctr"/>
            <a:r>
              <a:rPr lang="fr-FR" sz="1600" b="1" dirty="0">
                <a:latin typeface="Calibri" panose="020F0502020204030204" pitchFamily="34" charset="0"/>
                <a:ea typeface="Calibri" panose="020F0502020204030204" pitchFamily="34" charset="0"/>
                <a:cs typeface="Calibri" panose="020F0502020204030204" pitchFamily="34" charset="0"/>
              </a:rPr>
              <a:t>CCAS/TULLE AGGLO/FORET</a:t>
            </a:r>
          </a:p>
          <a:p>
            <a:pPr algn="ctr"/>
            <a:r>
              <a:rPr lang="fr-FR" sz="1600" b="1" dirty="0">
                <a:latin typeface="Calibri" panose="020F0502020204030204" pitchFamily="34" charset="0"/>
                <a:ea typeface="Calibri" panose="020F0502020204030204" pitchFamily="34" charset="0"/>
                <a:cs typeface="Calibri" panose="020F0502020204030204" pitchFamily="34" charset="0"/>
              </a:rPr>
              <a:t>Tulle</a:t>
            </a:r>
          </a:p>
        </p:txBody>
      </p:sp>
      <p:sp>
        <p:nvSpPr>
          <p:cNvPr id="19" name="ZoneTexte 18">
            <a:extLst>
              <a:ext uri="{FF2B5EF4-FFF2-40B4-BE49-F238E27FC236}">
                <a16:creationId xmlns:a16="http://schemas.microsoft.com/office/drawing/2014/main" id="{BC39C5EC-8750-D0CF-369B-EC88C36AC083}"/>
              </a:ext>
            </a:extLst>
          </p:cNvPr>
          <p:cNvSpPr txBox="1"/>
          <p:nvPr/>
        </p:nvSpPr>
        <p:spPr>
          <a:xfrm>
            <a:off x="2858247" y="3153581"/>
            <a:ext cx="5398124" cy="2308324"/>
          </a:xfrm>
          <a:prstGeom prst="rect">
            <a:avLst/>
          </a:prstGeom>
          <a:noFill/>
          <a:ln w="28575">
            <a:noFill/>
          </a:ln>
        </p:spPr>
        <p:txBody>
          <a:bodyPr wrap="square">
            <a:spAutoFit/>
          </a:bodyPr>
          <a:lstStyle/>
          <a:p>
            <a:pPr marL="171450" indent="-171450">
              <a:buFont typeface="Arial" panose="020B0604020202020204" pitchFamily="34" charset="0"/>
              <a:buChar char="•"/>
            </a:pPr>
            <a:r>
              <a:rPr lang="fr-FR" sz="1200" b="1" dirty="0">
                <a:latin typeface="Calibri" panose="020F0502020204030204" pitchFamily="34" charset="0"/>
                <a:ea typeface="Calibri" panose="020F0502020204030204" pitchFamily="34" charset="0"/>
                <a:cs typeface="Calibri" panose="020F0502020204030204" pitchFamily="34" charset="0"/>
              </a:rPr>
              <a:t>une action de solidarité autour de l’alimentation, pour bien se nourrir et lutter contre le gaspillage </a:t>
            </a:r>
          </a:p>
          <a:p>
            <a:endParaRPr lang="fr-FR" sz="1200" dirty="0">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fr-FR" sz="1200" b="1" dirty="0">
                <a:latin typeface="Calibri" panose="020F0502020204030204" pitchFamily="34" charset="0"/>
                <a:ea typeface="Calibri" panose="020F0502020204030204" pitchFamily="34" charset="0"/>
                <a:cs typeface="Calibri" panose="020F0502020204030204" pitchFamily="34" charset="0"/>
              </a:rPr>
              <a:t>Objectifs : </a:t>
            </a:r>
          </a:p>
          <a:p>
            <a:r>
              <a:rPr lang="fr-FR" sz="1200" dirty="0">
                <a:latin typeface="Calibri" panose="020F0502020204030204" pitchFamily="34" charset="0"/>
                <a:ea typeface="Calibri" panose="020F0502020204030204" pitchFamily="34" charset="0"/>
                <a:cs typeface="Calibri" panose="020F0502020204030204" pitchFamily="34" charset="0"/>
              </a:rPr>
              <a:t>Favoriser l’accès à une alimentation plus durable </a:t>
            </a:r>
          </a:p>
          <a:p>
            <a:r>
              <a:rPr lang="fr-FR" sz="1200" dirty="0">
                <a:latin typeface="Calibri" panose="020F0502020204030204" pitchFamily="34" charset="0"/>
                <a:ea typeface="Calibri" panose="020F0502020204030204" pitchFamily="34" charset="0"/>
                <a:cs typeface="Calibri" panose="020F0502020204030204" pitchFamily="34" charset="0"/>
              </a:rPr>
              <a:t>Permettre aux personnes en situation de précarité d’accéder à des produits de bonne qualité nutritive, de découvrir des produits locaux et leur provenance </a:t>
            </a:r>
          </a:p>
          <a:p>
            <a:r>
              <a:rPr lang="fr-FR" sz="1200" dirty="0">
                <a:latin typeface="Calibri" panose="020F0502020204030204" pitchFamily="34" charset="0"/>
                <a:ea typeface="Calibri" panose="020F0502020204030204" pitchFamily="34" charset="0"/>
                <a:cs typeface="Calibri" panose="020F0502020204030204" pitchFamily="34" charset="0"/>
              </a:rPr>
              <a:t>Promouvoir les initiatives locales </a:t>
            </a:r>
          </a:p>
          <a:p>
            <a:endParaRPr lang="fr-FR" sz="1200" dirty="0">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fr-FR" sz="1200" b="1" dirty="0">
                <a:latin typeface="Calibri" panose="020F0502020204030204" pitchFamily="34" charset="0"/>
                <a:ea typeface="Calibri" panose="020F0502020204030204" pitchFamily="34" charset="0"/>
                <a:cs typeface="Calibri" panose="020F0502020204030204" pitchFamily="34" charset="0"/>
              </a:rPr>
              <a:t>En amont : </a:t>
            </a:r>
            <a:r>
              <a:rPr lang="fr-FR" sz="1200" dirty="0">
                <a:latin typeface="Calibri" panose="020F0502020204030204" pitchFamily="34" charset="0"/>
                <a:ea typeface="Calibri" panose="020F0502020204030204" pitchFamily="34" charset="0"/>
                <a:cs typeface="Calibri" panose="020F0502020204030204" pitchFamily="34" charset="0"/>
              </a:rPr>
              <a:t>3 visites de ferme et jardins – 34 participants</a:t>
            </a:r>
          </a:p>
          <a:p>
            <a:endParaRPr lang="fr-FR" sz="1200" dirty="0">
              <a:latin typeface="Calibri" panose="020F0502020204030204" pitchFamily="34" charset="0"/>
              <a:ea typeface="Calibri" panose="020F0502020204030204" pitchFamily="34" charset="0"/>
              <a:cs typeface="Calibri" panose="020F0502020204030204" pitchFamily="34" charset="0"/>
            </a:endParaRPr>
          </a:p>
          <a:p>
            <a:r>
              <a:rPr lang="fr-FR"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fr-FR" sz="1200" b="1" dirty="0">
                <a:latin typeface="Calibri" panose="020F0502020204030204" pitchFamily="34" charset="0"/>
                <a:ea typeface="Calibri" panose="020F0502020204030204" pitchFamily="34" charset="0"/>
                <a:cs typeface="Calibri" panose="020F0502020204030204" pitchFamily="34" charset="0"/>
              </a:rPr>
              <a:t>Environ 200 personnes </a:t>
            </a:r>
          </a:p>
        </p:txBody>
      </p:sp>
      <p:pic>
        <p:nvPicPr>
          <p:cNvPr id="5" name="Image 4" descr="Une image contenant habits, personne, femme, personnes&#10;&#10;Le contenu généré par l’IA peut être incorrect.">
            <a:extLst>
              <a:ext uri="{FF2B5EF4-FFF2-40B4-BE49-F238E27FC236}">
                <a16:creationId xmlns:a16="http://schemas.microsoft.com/office/drawing/2014/main" id="{AFA99333-BBB3-589A-0D24-412174D31B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739" y="2948338"/>
            <a:ext cx="2394648" cy="1915718"/>
          </a:xfrm>
          <a:prstGeom prst="rect">
            <a:avLst/>
          </a:prstGeom>
        </p:spPr>
      </p:pic>
      <p:pic>
        <p:nvPicPr>
          <p:cNvPr id="7" name="Image 6" descr="Une image contenant habits, personne, plein air, marché&#10;&#10;Le contenu généré par l’IA peut être incorrect.">
            <a:extLst>
              <a:ext uri="{FF2B5EF4-FFF2-40B4-BE49-F238E27FC236}">
                <a16:creationId xmlns:a16="http://schemas.microsoft.com/office/drawing/2014/main" id="{C290B226-FC79-4E06-5292-84808D116C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4883" y="1668944"/>
            <a:ext cx="1828788" cy="1463030"/>
          </a:xfrm>
          <a:prstGeom prst="rect">
            <a:avLst/>
          </a:prstGeom>
        </p:spPr>
      </p:pic>
      <p:pic>
        <p:nvPicPr>
          <p:cNvPr id="10" name="Image 9" descr="Une image contenant habits, personne, chaussures, plein air&#10;&#10;Le contenu généré par l’IA peut être incorrect.">
            <a:extLst>
              <a:ext uri="{FF2B5EF4-FFF2-40B4-BE49-F238E27FC236}">
                <a16:creationId xmlns:a16="http://schemas.microsoft.com/office/drawing/2014/main" id="{4E564C0A-C419-A402-8F77-647645793D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739" y="4884987"/>
            <a:ext cx="2394648" cy="1915718"/>
          </a:xfrm>
          <a:prstGeom prst="rect">
            <a:avLst/>
          </a:prstGeom>
        </p:spPr>
      </p:pic>
      <p:sp>
        <p:nvSpPr>
          <p:cNvPr id="11" name="Ellipse 10">
            <a:extLst>
              <a:ext uri="{FF2B5EF4-FFF2-40B4-BE49-F238E27FC236}">
                <a16:creationId xmlns:a16="http://schemas.microsoft.com/office/drawing/2014/main" id="{03500ADA-3DE0-6F20-9589-F2A65DCE7E4D}"/>
              </a:ext>
            </a:extLst>
          </p:cNvPr>
          <p:cNvSpPr/>
          <p:nvPr/>
        </p:nvSpPr>
        <p:spPr>
          <a:xfrm rot="21016134">
            <a:off x="220452" y="1552180"/>
            <a:ext cx="3110211" cy="1528738"/>
          </a:xfrm>
          <a:prstGeom prst="ellipse">
            <a:avLst/>
          </a:prstGeom>
          <a:solidFill>
            <a:schemeClr val="accent3"/>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fr-FR" sz="1600" b="1" dirty="0">
                <a:effectLst>
                  <a:innerShdw blurRad="63500" dist="50800" dir="18900000">
                    <a:prstClr val="black">
                      <a:alpha val="50000"/>
                    </a:prstClr>
                  </a:innerShdw>
                </a:effectLst>
                <a:latin typeface="Calibri" panose="020F0502020204030204" pitchFamily="34" charset="0"/>
                <a:ea typeface="Calibri" panose="020F0502020204030204" pitchFamily="34" charset="0"/>
                <a:cs typeface="Calibri" panose="020F0502020204030204" pitchFamily="34" charset="0"/>
              </a:rPr>
              <a:t>Alimentation/Nutrition, activité physique, </a:t>
            </a:r>
          </a:p>
          <a:p>
            <a:pPr algn="ctr"/>
            <a:r>
              <a:rPr lang="fr-FR" sz="1600" b="1" dirty="0">
                <a:effectLst>
                  <a:innerShdw blurRad="63500" dist="50800" dir="18900000">
                    <a:prstClr val="black">
                      <a:alpha val="50000"/>
                    </a:prstClr>
                  </a:innerShdw>
                </a:effectLst>
                <a:latin typeface="Calibri" panose="020F0502020204030204" pitchFamily="34" charset="0"/>
                <a:ea typeface="Calibri" panose="020F0502020204030204" pitchFamily="34" charset="0"/>
                <a:cs typeface="Calibri" panose="020F0502020204030204" pitchFamily="34" charset="0"/>
              </a:rPr>
              <a:t>santé environnement, santé mentale, </a:t>
            </a:r>
          </a:p>
          <a:p>
            <a:pPr algn="ctr"/>
            <a:r>
              <a:rPr lang="fr-FR" sz="1600" b="1" dirty="0">
                <a:effectLst>
                  <a:innerShdw blurRad="63500" dist="50800" dir="18900000">
                    <a:prstClr val="black">
                      <a:alpha val="50000"/>
                    </a:prstClr>
                  </a:innerShdw>
                </a:effectLst>
                <a:latin typeface="Calibri" panose="020F0502020204030204" pitchFamily="34" charset="0"/>
                <a:ea typeface="Calibri" panose="020F0502020204030204" pitchFamily="34" charset="0"/>
                <a:cs typeface="Calibri" panose="020F0502020204030204" pitchFamily="34" charset="0"/>
              </a:rPr>
              <a:t>lien social </a:t>
            </a:r>
            <a:r>
              <a:rPr lang="fr-FR" sz="1600" b="1" i="0" u="none" strike="noStrike" spc="50" baseline="0" dirty="0">
                <a:ln w="0"/>
                <a:solidFill>
                  <a:schemeClr val="bg1"/>
                </a:solidFill>
                <a:effectLst>
                  <a:innerShdw blurRad="63500" dist="50800" dir="18900000">
                    <a:prstClr val="black">
                      <a:alpha val="50000"/>
                    </a:prstClr>
                  </a:innerShdw>
                </a:effectLst>
                <a:latin typeface="Calibri" panose="020F0502020204030204" pitchFamily="34" charset="0"/>
              </a:rPr>
              <a:t> </a:t>
            </a:r>
          </a:p>
        </p:txBody>
      </p:sp>
      <p:sp>
        <p:nvSpPr>
          <p:cNvPr id="6" name="ZoneTexte 5">
            <a:extLst>
              <a:ext uri="{FF2B5EF4-FFF2-40B4-BE49-F238E27FC236}">
                <a16:creationId xmlns:a16="http://schemas.microsoft.com/office/drawing/2014/main" id="{E1CD4A57-4591-635C-426E-1203DB62CD22}"/>
              </a:ext>
            </a:extLst>
          </p:cNvPr>
          <p:cNvSpPr txBox="1"/>
          <p:nvPr/>
        </p:nvSpPr>
        <p:spPr>
          <a:xfrm>
            <a:off x="3665194" y="5567823"/>
            <a:ext cx="5398124" cy="1200329"/>
          </a:xfrm>
          <a:prstGeom prst="rect">
            <a:avLst/>
          </a:prstGeom>
          <a:noFill/>
          <a:ln w="28575">
            <a:solidFill>
              <a:schemeClr val="accent2">
                <a:lumMod val="75000"/>
              </a:schemeClr>
            </a:solidFill>
          </a:ln>
        </p:spPr>
        <p:txBody>
          <a:bodyPr wrap="square">
            <a:spAutoFit/>
          </a:bodyPr>
          <a:lstStyle/>
          <a:p>
            <a:r>
              <a:rPr lang="fr-FR" sz="1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A VENIR : </a:t>
            </a:r>
          </a:p>
          <a:p>
            <a:r>
              <a:rPr lang="fr-FR" sz="1200" b="1" dirty="0">
                <a:latin typeface="Calibri" panose="020F0502020204030204" pitchFamily="34" charset="0"/>
                <a:ea typeface="Calibri" panose="020F0502020204030204" pitchFamily="34" charset="0"/>
                <a:cs typeface="Calibri" panose="020F0502020204030204" pitchFamily="34" charset="0"/>
              </a:rPr>
              <a:t>Report des 2 ateliers cuisine solidaire sur l’Agglo : </a:t>
            </a:r>
          </a:p>
          <a:p>
            <a:pPr marL="628650" lvl="1" indent="-171450">
              <a:buFont typeface="Wingdings" panose="05000000000000000000" pitchFamily="2" charset="2"/>
              <a:buChar char="ü"/>
            </a:pPr>
            <a:r>
              <a:rPr lang="fr-FR" sz="1200" dirty="0">
                <a:latin typeface="Calibri" panose="020F0502020204030204" pitchFamily="34" charset="0"/>
                <a:ea typeface="Calibri" panose="020F0502020204030204" pitchFamily="34" charset="0"/>
                <a:cs typeface="Calibri" panose="020F0502020204030204" pitchFamily="34" charset="0"/>
              </a:rPr>
              <a:t>Naves – 09/02/26 - avec la ressourcerie du Carnyx, le centre de loisirs et le club des ainés - dans la cuisine scolaire </a:t>
            </a:r>
          </a:p>
          <a:p>
            <a:pPr marL="628650" lvl="1" indent="-171450">
              <a:buFont typeface="Wingdings" panose="05000000000000000000" pitchFamily="2" charset="2"/>
              <a:buChar char="ü"/>
            </a:pPr>
            <a:r>
              <a:rPr lang="fr-FR" sz="1200" dirty="0">
                <a:latin typeface="Calibri" panose="020F0502020204030204" pitchFamily="34" charset="0"/>
                <a:ea typeface="Calibri" panose="020F0502020204030204" pitchFamily="34" charset="0"/>
                <a:cs typeface="Calibri" panose="020F0502020204030204" pitchFamily="34" charset="0"/>
              </a:rPr>
              <a:t>Chamboulive – entre le 23/02 et le 27/02 -  dans la salle des fêtes, approvisionnement par l’ESAT</a:t>
            </a:r>
          </a:p>
        </p:txBody>
      </p:sp>
      <p:sp>
        <p:nvSpPr>
          <p:cNvPr id="9" name="Flèche : courbe vers la droite 8">
            <a:extLst>
              <a:ext uri="{FF2B5EF4-FFF2-40B4-BE49-F238E27FC236}">
                <a16:creationId xmlns:a16="http://schemas.microsoft.com/office/drawing/2014/main" id="{B99DCAF7-A9BD-2361-8019-FA482ED6254C}"/>
              </a:ext>
            </a:extLst>
          </p:cNvPr>
          <p:cNvSpPr/>
          <p:nvPr/>
        </p:nvSpPr>
        <p:spPr>
          <a:xfrm rot="19354230">
            <a:off x="2978491" y="5652161"/>
            <a:ext cx="505298" cy="672353"/>
          </a:xfrm>
          <a:prstGeom prst="curvedRight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317088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66836-8785-5EB5-E357-3DD68F20960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49C4E54-82CE-A1AB-9D36-3C08CFE29DA4}"/>
              </a:ext>
            </a:extLst>
          </p:cNvPr>
          <p:cNvSpPr txBox="1">
            <a:spLocks/>
          </p:cNvSpPr>
          <p:nvPr/>
        </p:nvSpPr>
        <p:spPr>
          <a:xfrm>
            <a:off x="807865" y="731466"/>
            <a:ext cx="6763020" cy="1293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b="1" dirty="0">
                <a:solidFill>
                  <a:srgbClr val="C80064"/>
                </a:solidFill>
              </a:rPr>
              <a:t>AXE B / Prévention et Promotion de la santé</a:t>
            </a:r>
          </a:p>
        </p:txBody>
      </p:sp>
      <p:sp>
        <p:nvSpPr>
          <p:cNvPr id="18" name="ZoneTexte 17">
            <a:extLst>
              <a:ext uri="{FF2B5EF4-FFF2-40B4-BE49-F238E27FC236}">
                <a16:creationId xmlns:a16="http://schemas.microsoft.com/office/drawing/2014/main" id="{0AB0C8E4-AE21-BF1A-D5BE-ACB81B54C389}"/>
              </a:ext>
            </a:extLst>
          </p:cNvPr>
          <p:cNvSpPr txBox="1"/>
          <p:nvPr/>
        </p:nvSpPr>
        <p:spPr>
          <a:xfrm>
            <a:off x="1573115" y="1921887"/>
            <a:ext cx="4607877" cy="307777"/>
          </a:xfrm>
          <a:prstGeom prst="rect">
            <a:avLst/>
          </a:prstGeom>
          <a:solidFill>
            <a:schemeClr val="accent3"/>
          </a:solidFill>
        </p:spPr>
        <p:txBody>
          <a:bodyPr wrap="square">
            <a:spAutoFit/>
          </a:bodyPr>
          <a:lstStyle/>
          <a:p>
            <a:pPr algn="ctr"/>
            <a:r>
              <a:rPr lang="fr-FR" sz="1400" b="1" cap="all" dirty="0">
                <a:solidFill>
                  <a:schemeClr val="bg2"/>
                </a:solidFill>
                <a:latin typeface="Calibri" panose="020F0502020204030204" pitchFamily="34" charset="0"/>
                <a:cs typeface="Calibri" panose="020F0502020204030204" pitchFamily="34" charset="0"/>
              </a:rPr>
              <a:t>Développement de la pratique d’activité physique</a:t>
            </a:r>
          </a:p>
        </p:txBody>
      </p:sp>
      <p:sp>
        <p:nvSpPr>
          <p:cNvPr id="16" name="ZoneTexte 15">
            <a:extLst>
              <a:ext uri="{FF2B5EF4-FFF2-40B4-BE49-F238E27FC236}">
                <a16:creationId xmlns:a16="http://schemas.microsoft.com/office/drawing/2014/main" id="{10825038-D02F-8BEF-8966-CCB91671D177}"/>
              </a:ext>
            </a:extLst>
          </p:cNvPr>
          <p:cNvSpPr txBox="1"/>
          <p:nvPr/>
        </p:nvSpPr>
        <p:spPr>
          <a:xfrm>
            <a:off x="926663" y="2441924"/>
            <a:ext cx="5718441" cy="2492990"/>
          </a:xfrm>
          <a:prstGeom prst="rect">
            <a:avLst/>
          </a:prstGeom>
          <a:noFill/>
          <a:ln w="28575">
            <a:noFill/>
          </a:ln>
        </p:spPr>
        <p:txBody>
          <a:bodyPr wrap="square">
            <a:spAutoFit/>
          </a:bodyPr>
          <a:lstStyle/>
          <a:p>
            <a:pPr algn="just">
              <a:spcBef>
                <a:spcPts val="0"/>
              </a:spcBef>
              <a:buFont typeface="Wingdings" panose="05000000000000000000" pitchFamily="2" charset="2"/>
              <a:buChar char="Ø"/>
            </a:pPr>
            <a:r>
              <a:rPr lang="fr-FR" sz="1200" b="1" dirty="0">
                <a:solidFill>
                  <a:srgbClr val="C80064"/>
                </a:solidFill>
                <a:latin typeface="Calibri" panose="020F0502020204030204" pitchFamily="34" charset="0"/>
                <a:ea typeface="Calibri" panose="020F0502020204030204" pitchFamily="34" charset="0"/>
                <a:cs typeface="Calibri" panose="020F0502020204030204" pitchFamily="34" charset="0"/>
              </a:rPr>
              <a:t> Action Sport Santé par la Ville de Tulle :</a:t>
            </a:r>
          </a:p>
          <a:p>
            <a:pPr marL="742950" lvl="1" indent="-285750" algn="just">
              <a:buFont typeface="Arial" panose="020B0604020202020204" pitchFamily="34" charset="0"/>
              <a:buChar char="•"/>
            </a:pPr>
            <a:r>
              <a:rPr lang="fr-FR" sz="1200" dirty="0">
                <a:latin typeface="Calibri" panose="020F0502020204030204" pitchFamily="34" charset="0"/>
                <a:ea typeface="Calibri" panose="020F0502020204030204" pitchFamily="34" charset="0"/>
                <a:cs typeface="Calibri" panose="020F0502020204030204" pitchFamily="34" charset="0"/>
              </a:rPr>
              <a:t>ateliers à destination des agents par un éducateur sportif, ouverts sur l’extérieur avec prescription </a:t>
            </a:r>
          </a:p>
          <a:p>
            <a:pPr marL="742950" lvl="1" indent="-285750" algn="just">
              <a:buFont typeface="Arial" panose="020B0604020202020204" pitchFamily="34" charset="0"/>
              <a:buChar char="•"/>
            </a:pPr>
            <a:r>
              <a:rPr lang="fr-FR" sz="1200" dirty="0">
                <a:latin typeface="Calibri" panose="020F0502020204030204" pitchFamily="34" charset="0"/>
                <a:ea typeface="Calibri" panose="020F0502020204030204" pitchFamily="34" charset="0"/>
                <a:cs typeface="Calibri" panose="020F0502020204030204" pitchFamily="34" charset="0"/>
              </a:rPr>
              <a:t>ateliers pour les séniors à la Résidence autonomie ouverts sur l’extérieur</a:t>
            </a:r>
          </a:p>
          <a:p>
            <a:pPr marL="285750" indent="-285750" algn="just">
              <a:spcBef>
                <a:spcPts val="0"/>
              </a:spcBef>
              <a:buFont typeface="Arial" panose="020B0604020202020204" pitchFamily="34" charset="0"/>
              <a:buChar char="•"/>
            </a:pPr>
            <a:endParaRPr lang="fr-FR" sz="1200" dirty="0">
              <a:latin typeface="Calibri" panose="020F0502020204030204" pitchFamily="34" charset="0"/>
              <a:ea typeface="Calibri" panose="020F0502020204030204" pitchFamily="34" charset="0"/>
              <a:cs typeface="Calibri" panose="020F0502020204030204" pitchFamily="34" charset="0"/>
            </a:endParaRPr>
          </a:p>
          <a:p>
            <a:pPr lvl="0">
              <a:buFont typeface="Wingdings" panose="05000000000000000000" pitchFamily="2" charset="2"/>
              <a:buChar char="Ø"/>
            </a:pPr>
            <a:r>
              <a:rPr lang="fr-FR" sz="1200" b="1" dirty="0">
                <a:solidFill>
                  <a:schemeClr val="accent1"/>
                </a:solidFill>
                <a:latin typeface="Calibri" panose="020F0502020204030204" pitchFamily="34" charset="0"/>
                <a:ea typeface="Calibri" panose="020F0502020204030204" pitchFamily="34" charset="0"/>
                <a:cs typeface="Calibri" panose="020F0502020204030204" pitchFamily="34" charset="0"/>
              </a:rPr>
              <a:t> Les P’tit déj de la forme </a:t>
            </a:r>
            <a:r>
              <a:rPr lang="fr-FR" sz="1200" dirty="0">
                <a:latin typeface="Calibri" panose="020F0502020204030204" pitchFamily="34" charset="0"/>
                <a:ea typeface="Calibri" panose="020F0502020204030204" pitchFamily="34" charset="0"/>
                <a:cs typeface="Calibri" panose="020F0502020204030204" pitchFamily="34" charset="0"/>
              </a:rPr>
              <a:t>– proposé par Destination Forme senior – 28/02 - Tulle </a:t>
            </a:r>
          </a:p>
          <a:p>
            <a:pPr lvl="0"/>
            <a:r>
              <a:rPr lang="fr-FR" sz="1200" dirty="0">
                <a:latin typeface="Calibri" panose="020F0502020204030204" pitchFamily="34" charset="0"/>
                <a:ea typeface="Calibri" panose="020F0502020204030204" pitchFamily="34" charset="0"/>
                <a:cs typeface="Calibri" panose="020F0502020204030204" pitchFamily="34" charset="0"/>
              </a:rPr>
              <a:t>prévention santé et ateliers activités physiques </a:t>
            </a:r>
          </a:p>
          <a:p>
            <a:pPr lvl="0"/>
            <a:endParaRPr lang="fr-FR" sz="1200" dirty="0">
              <a:latin typeface="Calibri" panose="020F0502020204030204" pitchFamily="34" charset="0"/>
              <a:ea typeface="Calibri" panose="020F0502020204030204" pitchFamily="34" charset="0"/>
              <a:cs typeface="Calibri" panose="020F0502020204030204" pitchFamily="34" charset="0"/>
            </a:endParaRPr>
          </a:p>
          <a:p>
            <a:pPr lvl="0">
              <a:buFont typeface="Wingdings" panose="05000000000000000000" pitchFamily="2" charset="2"/>
              <a:buChar char="Ø"/>
            </a:pPr>
            <a:r>
              <a:rPr lang="fr-FR" sz="1200" b="1" dirty="0">
                <a:solidFill>
                  <a:schemeClr val="accent1"/>
                </a:solidFill>
                <a:latin typeface="Calibri" panose="020F0502020204030204" pitchFamily="34" charset="0"/>
                <a:ea typeface="Calibri" panose="020F0502020204030204" pitchFamily="34" charset="0"/>
                <a:cs typeface="Calibri" panose="020F0502020204030204" pitchFamily="34" charset="0"/>
              </a:rPr>
              <a:t> La Flamme du Cœur </a:t>
            </a:r>
            <a:r>
              <a:rPr lang="fr-FR" sz="1200" dirty="0">
                <a:latin typeface="Calibri" panose="020F0502020204030204" pitchFamily="34" charset="0"/>
                <a:ea typeface="Calibri" panose="020F0502020204030204" pitchFamily="34" charset="0"/>
                <a:cs typeface="Calibri" panose="020F0502020204030204" pitchFamily="34" charset="0"/>
              </a:rPr>
              <a:t>– porté par le CDOS - 3 au 5 juin – Tulle</a:t>
            </a:r>
          </a:p>
          <a:p>
            <a:pPr lvl="0"/>
            <a:r>
              <a:rPr lang="fr-FR" sz="1200" dirty="0">
                <a:latin typeface="Calibri" panose="020F0502020204030204" pitchFamily="34" charset="0"/>
                <a:ea typeface="Calibri" panose="020F0502020204030204" pitchFamily="34" charset="0"/>
                <a:cs typeface="Calibri" panose="020F0502020204030204" pitchFamily="34" charset="0"/>
              </a:rPr>
              <a:t>participation des salariés du chantier d’insertion du CCAS </a:t>
            </a:r>
          </a:p>
          <a:p>
            <a:pPr lvl="0"/>
            <a:endParaRPr lang="fr-FR" sz="1200" dirty="0">
              <a:latin typeface="Calibri" panose="020F0502020204030204" pitchFamily="34" charset="0"/>
              <a:ea typeface="Calibri" panose="020F0502020204030204" pitchFamily="34" charset="0"/>
              <a:cs typeface="Calibri" panose="020F0502020204030204" pitchFamily="34" charset="0"/>
            </a:endParaRPr>
          </a:p>
          <a:p>
            <a:pPr lvl="0">
              <a:buFont typeface="Wingdings" panose="05000000000000000000" pitchFamily="2" charset="2"/>
              <a:buChar char="Ø"/>
            </a:pPr>
            <a:r>
              <a:rPr lang="fr-FR" sz="1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Ateliers danse</a:t>
            </a:r>
            <a:r>
              <a:rPr lang="fr-FR" sz="1200" dirty="0">
                <a:latin typeface="Calibri" panose="020F0502020204030204" pitchFamily="34" charset="0"/>
                <a:ea typeface="Calibri" panose="020F0502020204030204" pitchFamily="34" charset="0"/>
                <a:cs typeface="Calibri" panose="020F0502020204030204" pitchFamily="34" charset="0"/>
              </a:rPr>
              <a:t> - proposés par l’ASP du CCAS aux salariés du chantier d’insertion activité physique/cohésion/estime de soi</a:t>
            </a:r>
          </a:p>
        </p:txBody>
      </p:sp>
      <p:sp>
        <p:nvSpPr>
          <p:cNvPr id="3" name="Espace réservé du contenu 2">
            <a:extLst>
              <a:ext uri="{FF2B5EF4-FFF2-40B4-BE49-F238E27FC236}">
                <a16:creationId xmlns:a16="http://schemas.microsoft.com/office/drawing/2014/main" id="{957FA113-D7AF-DE1E-AB7A-E4D538109AD8}"/>
              </a:ext>
            </a:extLst>
          </p:cNvPr>
          <p:cNvSpPr txBox="1">
            <a:spLocks/>
          </p:cNvSpPr>
          <p:nvPr/>
        </p:nvSpPr>
        <p:spPr>
          <a:xfrm>
            <a:off x="1573115" y="5040752"/>
            <a:ext cx="4110510" cy="621614"/>
          </a:xfrm>
          <a:prstGeom prst="rect">
            <a:avLst/>
          </a:prstGeom>
          <a:ln w="28575">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Cond" panose="020B0506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Cond" panose="020B0506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Cond" panose="020B0506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Cond" panose="020B0506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Cond" panose="020B0506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fr-FR" sz="1200" b="1" dirty="0">
                <a:solidFill>
                  <a:srgbClr val="C80064"/>
                </a:solidFill>
                <a:latin typeface="Calibri" panose="020F0502020204030204" pitchFamily="34" charset="0"/>
                <a:cs typeface="Calibri" panose="020F0502020204030204" pitchFamily="34" charset="0"/>
              </a:rPr>
              <a:t>France Alzheimer Corrèze :</a:t>
            </a:r>
          </a:p>
          <a:p>
            <a:pPr>
              <a:spcBef>
                <a:spcPts val="0"/>
              </a:spcBef>
            </a:pPr>
            <a:r>
              <a:rPr lang="fr-FR" sz="1200" dirty="0">
                <a:latin typeface="Calibri" panose="020F0502020204030204" pitchFamily="34" charset="0"/>
                <a:cs typeface="Calibri" panose="020F0502020204030204" pitchFamily="34" charset="0"/>
                <a:sym typeface="Wingdings" panose="05000000000000000000" pitchFamily="2" charset="2"/>
              </a:rPr>
              <a:t>Atelier </a:t>
            </a:r>
            <a:r>
              <a:rPr lang="fr-FR" sz="1200" dirty="0" err="1">
                <a:latin typeface="Calibri" panose="020F0502020204030204" pitchFamily="34" charset="0"/>
                <a:cs typeface="Calibri" panose="020F0502020204030204" pitchFamily="34" charset="0"/>
                <a:sym typeface="Wingdings" panose="05000000000000000000" pitchFamily="2" charset="2"/>
              </a:rPr>
              <a:t>LangageS</a:t>
            </a:r>
            <a:r>
              <a:rPr lang="fr-FR" sz="1200" dirty="0">
                <a:latin typeface="Calibri" panose="020F0502020204030204" pitchFamily="34" charset="0"/>
                <a:cs typeface="Calibri" panose="020F0502020204030204" pitchFamily="34" charset="0"/>
                <a:sym typeface="Wingdings" panose="05000000000000000000" pitchFamily="2" charset="2"/>
              </a:rPr>
              <a:t> du corps du 01 janvier au 30 juin 2025 - 1 fois par semaine - Aidants et/ou malades Alzheimer</a:t>
            </a:r>
            <a:endParaRPr lang="fr-FR" sz="1200" b="1" dirty="0">
              <a:solidFill>
                <a:srgbClr val="FF0000"/>
              </a:solidFill>
              <a:latin typeface="Calibri" panose="020F0502020204030204" pitchFamily="34" charset="0"/>
              <a:cs typeface="Calibri" panose="020F0502020204030204" pitchFamily="34" charset="0"/>
              <a:sym typeface="Wingdings" panose="05000000000000000000" pitchFamily="2" charset="2"/>
            </a:endParaRPr>
          </a:p>
        </p:txBody>
      </p:sp>
      <p:pic>
        <p:nvPicPr>
          <p:cNvPr id="8" name="Image 7" descr="Une image contenant sol, intérieur, personne, habits&#10;&#10;Le contenu généré par l’IA peut être incorrect.">
            <a:extLst>
              <a:ext uri="{FF2B5EF4-FFF2-40B4-BE49-F238E27FC236}">
                <a16:creationId xmlns:a16="http://schemas.microsoft.com/office/drawing/2014/main" id="{A94A50D1-0948-BA4E-5274-DCC9737F56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6242" y="1708168"/>
            <a:ext cx="1847631" cy="2463507"/>
          </a:xfrm>
          <a:prstGeom prst="rect">
            <a:avLst/>
          </a:prstGeom>
        </p:spPr>
      </p:pic>
      <p:sp>
        <p:nvSpPr>
          <p:cNvPr id="11" name="ZoneTexte 10">
            <a:extLst>
              <a:ext uri="{FF2B5EF4-FFF2-40B4-BE49-F238E27FC236}">
                <a16:creationId xmlns:a16="http://schemas.microsoft.com/office/drawing/2014/main" id="{7D78C4EA-E15D-761E-49A6-BA9186410DDC}"/>
              </a:ext>
            </a:extLst>
          </p:cNvPr>
          <p:cNvSpPr txBox="1"/>
          <p:nvPr/>
        </p:nvSpPr>
        <p:spPr>
          <a:xfrm>
            <a:off x="6706057" y="4255825"/>
            <a:ext cx="2327999" cy="1785104"/>
          </a:xfrm>
          <a:prstGeom prst="rect">
            <a:avLst/>
          </a:prstGeom>
          <a:noFill/>
          <a:ln w="28575">
            <a:solidFill>
              <a:schemeClr val="tx1"/>
            </a:solidFill>
          </a:ln>
        </p:spPr>
        <p:txBody>
          <a:bodyPr wrap="square">
            <a:spAutoFit/>
          </a:bodyPr>
          <a:lstStyle/>
          <a:p>
            <a:pPr marL="171450" indent="-171450">
              <a:spcBef>
                <a:spcPts val="0"/>
              </a:spcBef>
              <a:buFont typeface="Arial" panose="020B0604020202020204" pitchFamily="34" charset="0"/>
              <a:buChar char="•"/>
            </a:pPr>
            <a:r>
              <a:rPr lang="fr-FR" sz="1100" dirty="0">
                <a:latin typeface="Calibri" panose="020F0502020204030204" pitchFamily="34" charset="0"/>
                <a:cs typeface="Calibri" panose="020F0502020204030204" pitchFamily="34" charset="0"/>
              </a:rPr>
              <a:t>ateliers de </a:t>
            </a:r>
            <a:r>
              <a:rPr lang="fr-FR" sz="1100" b="1" dirty="0">
                <a:latin typeface="Calibri" panose="020F0502020204030204" pitchFamily="34" charset="0"/>
                <a:cs typeface="Calibri" panose="020F0502020204030204" pitchFamily="34" charset="0"/>
              </a:rPr>
              <a:t>médiation animale </a:t>
            </a:r>
            <a:r>
              <a:rPr lang="fr-FR" sz="1100" dirty="0">
                <a:latin typeface="Calibri" panose="020F0502020204030204" pitchFamily="34" charset="0"/>
                <a:cs typeface="Calibri" panose="020F0502020204030204" pitchFamily="34" charset="0"/>
              </a:rPr>
              <a:t>: depuis juin 2024  - du 01 janvier au 30 mars 2025 - 2 fois par mois - Malades Alzheimer avec ou sans leur aidant </a:t>
            </a:r>
          </a:p>
          <a:p>
            <a:pPr marL="171450" indent="-171450">
              <a:spcBef>
                <a:spcPts val="0"/>
              </a:spcBef>
              <a:buFont typeface="Arial" panose="020B0604020202020204" pitchFamily="34" charset="0"/>
              <a:buChar char="•"/>
            </a:pPr>
            <a:r>
              <a:rPr lang="fr-FR" sz="1100" b="1" dirty="0">
                <a:latin typeface="Calibri" panose="020F0502020204030204" pitchFamily="34" charset="0"/>
                <a:cs typeface="Calibri" panose="020F0502020204030204" pitchFamily="34" charset="0"/>
              </a:rPr>
              <a:t>Café rencontres </a:t>
            </a:r>
            <a:r>
              <a:rPr lang="fr-FR" sz="1100" dirty="0">
                <a:latin typeface="Calibri" panose="020F0502020204030204" pitchFamily="34" charset="0"/>
                <a:cs typeface="Calibri" panose="020F0502020204030204" pitchFamily="34" charset="0"/>
              </a:rPr>
              <a:t>: 1 fois par mois – tout public – La Rotonde (Tulle)</a:t>
            </a:r>
          </a:p>
          <a:p>
            <a:pPr marL="171450" indent="-171450">
              <a:spcBef>
                <a:spcPts val="0"/>
              </a:spcBef>
              <a:buFont typeface="Arial" panose="020B0604020202020204" pitchFamily="34" charset="0"/>
              <a:buChar char="•"/>
            </a:pPr>
            <a:r>
              <a:rPr lang="fr-FR" sz="1100" b="1" dirty="0">
                <a:latin typeface="Calibri" panose="020F0502020204030204" pitchFamily="34" charset="0"/>
                <a:ea typeface="Calibri" panose="020F0502020204030204" pitchFamily="34" charset="0"/>
                <a:cs typeface="Calibri" panose="020F0502020204030204" pitchFamily="34" charset="0"/>
              </a:rPr>
              <a:t>session de sensibilisation </a:t>
            </a:r>
            <a:r>
              <a:rPr lang="fr-FR" sz="1100" dirty="0">
                <a:latin typeface="Calibri" panose="020F0502020204030204" pitchFamily="34" charset="0"/>
                <a:ea typeface="Calibri" panose="020F0502020204030204" pitchFamily="34" charset="0"/>
                <a:cs typeface="Calibri" panose="020F0502020204030204" pitchFamily="34" charset="0"/>
              </a:rPr>
              <a:t>"Mieux comprendre la maladie d'Alzheimer«  - 16/04 – Tulle </a:t>
            </a:r>
          </a:p>
        </p:txBody>
      </p:sp>
      <p:sp>
        <p:nvSpPr>
          <p:cNvPr id="15" name="Flèche : droite 14">
            <a:extLst>
              <a:ext uri="{FF2B5EF4-FFF2-40B4-BE49-F238E27FC236}">
                <a16:creationId xmlns:a16="http://schemas.microsoft.com/office/drawing/2014/main" id="{FB407584-48B0-5F8A-BD54-F6B2BA33895B}"/>
              </a:ext>
            </a:extLst>
          </p:cNvPr>
          <p:cNvSpPr/>
          <p:nvPr/>
        </p:nvSpPr>
        <p:spPr>
          <a:xfrm>
            <a:off x="5777831" y="5177464"/>
            <a:ext cx="806321" cy="3481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97451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77F0-2982-1B8D-A509-CC51604A2D5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6EE79F5-2D96-2A21-D80A-A8FF436A0C91}"/>
              </a:ext>
            </a:extLst>
          </p:cNvPr>
          <p:cNvSpPr txBox="1">
            <a:spLocks/>
          </p:cNvSpPr>
          <p:nvPr/>
        </p:nvSpPr>
        <p:spPr>
          <a:xfrm>
            <a:off x="807865" y="731466"/>
            <a:ext cx="6763020" cy="1293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a:solidFill>
                  <a:srgbClr val="C80064"/>
                </a:solidFill>
              </a:rPr>
              <a:t>AXE B / Prévention et Promotion de la santé</a:t>
            </a:r>
          </a:p>
        </p:txBody>
      </p:sp>
      <p:sp>
        <p:nvSpPr>
          <p:cNvPr id="5" name="ZoneTexte 4">
            <a:extLst>
              <a:ext uri="{FF2B5EF4-FFF2-40B4-BE49-F238E27FC236}">
                <a16:creationId xmlns:a16="http://schemas.microsoft.com/office/drawing/2014/main" id="{399DAAA6-4A71-9134-2972-53FDA57501BD}"/>
              </a:ext>
            </a:extLst>
          </p:cNvPr>
          <p:cNvSpPr txBox="1"/>
          <p:nvPr/>
        </p:nvSpPr>
        <p:spPr>
          <a:xfrm>
            <a:off x="3195918" y="2571402"/>
            <a:ext cx="2752164" cy="738664"/>
          </a:xfrm>
          <a:prstGeom prst="rect">
            <a:avLst/>
          </a:prstGeom>
          <a:solidFill>
            <a:schemeClr val="accent2">
              <a:lumMod val="75000"/>
            </a:schemeClr>
          </a:solidFill>
        </p:spPr>
        <p:txBody>
          <a:bodyPr wrap="square">
            <a:spAutoFit/>
          </a:bodyPr>
          <a:lstStyle/>
          <a:p>
            <a:pPr algn="ctr"/>
            <a:r>
              <a:rPr lang="fr-FR" sz="1400" b="1" cap="all" dirty="0">
                <a:solidFill>
                  <a:schemeClr val="bg1"/>
                </a:solidFill>
                <a:latin typeface="Calibri" panose="020F0502020204030204" pitchFamily="34" charset="0"/>
                <a:cs typeface="Calibri" panose="020F0502020204030204" pitchFamily="34" charset="0"/>
              </a:rPr>
              <a:t>SIGNATURE PAR COMMUNE DE </a:t>
            </a:r>
          </a:p>
          <a:p>
            <a:pPr algn="ctr"/>
            <a:r>
              <a:rPr lang="fr-FR" sz="1400" b="1" cap="all" dirty="0">
                <a:solidFill>
                  <a:schemeClr val="bg1"/>
                </a:solidFill>
                <a:latin typeface="Calibri" panose="020F0502020204030204" pitchFamily="34" charset="0"/>
                <a:cs typeface="Calibri" panose="020F0502020204030204" pitchFamily="34" charset="0"/>
              </a:rPr>
              <a:t>LA CHARTE VILLES ACTIVES </a:t>
            </a:r>
          </a:p>
          <a:p>
            <a:pPr algn="ctr"/>
            <a:r>
              <a:rPr lang="fr-FR" sz="1400" b="1" cap="all" dirty="0">
                <a:solidFill>
                  <a:schemeClr val="bg1"/>
                </a:solidFill>
                <a:latin typeface="Calibri" panose="020F0502020204030204" pitchFamily="34" charset="0"/>
                <a:cs typeface="Calibri" panose="020F0502020204030204" pitchFamily="34" charset="0"/>
              </a:rPr>
              <a:t>Du PNNS</a:t>
            </a:r>
          </a:p>
        </p:txBody>
      </p:sp>
      <p:sp>
        <p:nvSpPr>
          <p:cNvPr id="19" name="ZoneTexte 18">
            <a:extLst>
              <a:ext uri="{FF2B5EF4-FFF2-40B4-BE49-F238E27FC236}">
                <a16:creationId xmlns:a16="http://schemas.microsoft.com/office/drawing/2014/main" id="{42F87ADB-B349-2D8B-5457-F35C017A6A26}"/>
              </a:ext>
            </a:extLst>
          </p:cNvPr>
          <p:cNvSpPr txBox="1"/>
          <p:nvPr/>
        </p:nvSpPr>
        <p:spPr>
          <a:xfrm>
            <a:off x="824911" y="1820525"/>
            <a:ext cx="8123314" cy="523220"/>
          </a:xfrm>
          <a:prstGeom prst="rect">
            <a:avLst/>
          </a:prstGeom>
          <a:solidFill>
            <a:schemeClr val="accent3"/>
          </a:solidFill>
        </p:spPr>
        <p:txBody>
          <a:bodyPr wrap="square">
            <a:spAutoFit/>
          </a:bodyPr>
          <a:lstStyle/>
          <a:p>
            <a:pPr algn="ctr"/>
            <a:r>
              <a:rPr lang="fr-FR" sz="1400" b="1" cap="small"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Développer un mode de vie favorable à la santé </a:t>
            </a:r>
          </a:p>
          <a:p>
            <a:pPr algn="ctr"/>
            <a:r>
              <a:rPr lang="fr-FR" sz="1400" b="1" cap="small"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par la promotion d’une alimentation équilibrée et par l’activité physique adaptée</a:t>
            </a:r>
            <a:endParaRPr lang="fr-FR" sz="1400" cap="small" dirty="0">
              <a:solidFill>
                <a:schemeClr val="bg1"/>
              </a:solidFill>
            </a:endParaRPr>
          </a:p>
        </p:txBody>
      </p:sp>
      <p:sp>
        <p:nvSpPr>
          <p:cNvPr id="22" name="ZoneTexte 21">
            <a:extLst>
              <a:ext uri="{FF2B5EF4-FFF2-40B4-BE49-F238E27FC236}">
                <a16:creationId xmlns:a16="http://schemas.microsoft.com/office/drawing/2014/main" id="{8B370955-5361-DCC3-56D9-CA3B85179676}"/>
              </a:ext>
            </a:extLst>
          </p:cNvPr>
          <p:cNvSpPr txBox="1"/>
          <p:nvPr/>
        </p:nvSpPr>
        <p:spPr>
          <a:xfrm>
            <a:off x="4886568" y="4487339"/>
            <a:ext cx="3799496" cy="954107"/>
          </a:xfrm>
          <a:prstGeom prst="rect">
            <a:avLst/>
          </a:prstGeom>
          <a:solidFill>
            <a:schemeClr val="accent1"/>
          </a:solidFill>
          <a:ln w="28575">
            <a:noFill/>
          </a:ln>
        </p:spPr>
        <p:txBody>
          <a:bodyPr wrap="square">
            <a:spAutoFit/>
          </a:bodyPr>
          <a:lstStyle/>
          <a:p>
            <a:pPr marL="171450" indent="-171450">
              <a:buFont typeface="Wingdings" panose="05000000000000000000" pitchFamily="2" charset="2"/>
              <a:buChar char="Ø"/>
            </a:pPr>
            <a:r>
              <a:rPr lang="fr-FR" sz="1400" b="1" dirty="0">
                <a:solidFill>
                  <a:schemeClr val="bg1"/>
                </a:solidFill>
                <a:latin typeface="Calibri" panose="020F0502020204030204" pitchFamily="34" charset="0"/>
                <a:ea typeface="Calibri" panose="020F0502020204030204" pitchFamily="34" charset="0"/>
                <a:cs typeface="Calibri" panose="020F0502020204030204" pitchFamily="34" charset="0"/>
              </a:rPr>
              <a:t>Souligner l’engagement des élus locaux</a:t>
            </a:r>
          </a:p>
          <a:p>
            <a:pPr marL="171450" indent="-171450">
              <a:buFont typeface="Wingdings" panose="05000000000000000000" pitchFamily="2" charset="2"/>
              <a:buChar char="Ø"/>
            </a:pPr>
            <a:r>
              <a:rPr lang="fr-FR" sz="1400" b="1" dirty="0">
                <a:solidFill>
                  <a:schemeClr val="bg1"/>
                </a:solidFill>
                <a:latin typeface="Calibri" panose="020F0502020204030204" pitchFamily="34" charset="0"/>
                <a:ea typeface="Calibri" panose="020F0502020204030204" pitchFamily="34" charset="0"/>
                <a:cs typeface="Calibri" panose="020F0502020204030204" pitchFamily="34" charset="0"/>
              </a:rPr>
              <a:t>Valoriser les actions déjà mises en place </a:t>
            </a:r>
          </a:p>
          <a:p>
            <a:pPr marL="171450" indent="-171450">
              <a:buFont typeface="Wingdings" panose="05000000000000000000" pitchFamily="2" charset="2"/>
              <a:buChar char="Ø"/>
            </a:pPr>
            <a:r>
              <a:rPr lang="fr-FR" sz="1400" b="1" dirty="0">
                <a:solidFill>
                  <a:schemeClr val="bg1"/>
                </a:solidFill>
                <a:latin typeface="Calibri" panose="020F0502020204030204" pitchFamily="34" charset="0"/>
                <a:ea typeface="Calibri" panose="020F0502020204030204" pitchFamily="34" charset="0"/>
                <a:cs typeface="Calibri" panose="020F0502020204030204" pitchFamily="34" charset="0"/>
              </a:rPr>
              <a:t>Label/Logo &lt; plus de visibilité, d’attractivité </a:t>
            </a:r>
          </a:p>
          <a:p>
            <a:pPr marL="171450" indent="-171450">
              <a:buFont typeface="Wingdings" panose="05000000000000000000" pitchFamily="2" charset="2"/>
              <a:buChar char="Ø"/>
            </a:pPr>
            <a:r>
              <a:rPr lang="fr-FR" sz="1400" b="1" dirty="0">
                <a:solidFill>
                  <a:schemeClr val="bg1"/>
                </a:solidFill>
                <a:latin typeface="Calibri" panose="020F0502020204030204" pitchFamily="34" charset="0"/>
                <a:ea typeface="Calibri" panose="020F0502020204030204" pitchFamily="34" charset="0"/>
                <a:cs typeface="Calibri" panose="020F0502020204030204" pitchFamily="34" charset="0"/>
              </a:rPr>
              <a:t>Actions à bas coût déclinables sur l’Agglo</a:t>
            </a:r>
          </a:p>
        </p:txBody>
      </p:sp>
      <p:sp>
        <p:nvSpPr>
          <p:cNvPr id="8" name="ZoneTexte 7">
            <a:extLst>
              <a:ext uri="{FF2B5EF4-FFF2-40B4-BE49-F238E27FC236}">
                <a16:creationId xmlns:a16="http://schemas.microsoft.com/office/drawing/2014/main" id="{7B183E19-71EB-5943-57AA-A063FABA5D3E}"/>
              </a:ext>
            </a:extLst>
          </p:cNvPr>
          <p:cNvSpPr txBox="1"/>
          <p:nvPr/>
        </p:nvSpPr>
        <p:spPr>
          <a:xfrm>
            <a:off x="4886568" y="3587065"/>
            <a:ext cx="4140924" cy="646331"/>
          </a:xfrm>
          <a:prstGeom prst="rect">
            <a:avLst/>
          </a:prstGeom>
          <a:noFill/>
        </p:spPr>
        <p:txBody>
          <a:bodyPr wrap="square">
            <a:spAutoFit/>
          </a:bodyPr>
          <a:lstStyle/>
          <a:p>
            <a:r>
              <a:rPr lang="fr-FR" sz="1200" b="1" dirty="0">
                <a:latin typeface="Calibri" panose="020F0502020204030204" pitchFamily="34" charset="0"/>
                <a:ea typeface="Calibri" panose="020F0502020204030204" pitchFamily="34" charset="0"/>
                <a:cs typeface="Calibri" panose="020F0502020204030204" pitchFamily="34" charset="0"/>
              </a:rPr>
              <a:t>une ou des actions / an conformes au PNNS :  </a:t>
            </a:r>
          </a:p>
          <a:p>
            <a:pPr marL="171450" indent="-171450">
              <a:buFont typeface="Arial" panose="020B0604020202020204" pitchFamily="34" charset="0"/>
              <a:buChar char="•"/>
            </a:pPr>
            <a:r>
              <a:rPr lang="fr-FR" sz="1200" dirty="0">
                <a:latin typeface="Calibri" panose="020F0502020204030204" pitchFamily="34" charset="0"/>
                <a:ea typeface="Calibri" panose="020F0502020204030204" pitchFamily="34" charset="0"/>
                <a:cs typeface="Calibri" panose="020F0502020204030204" pitchFamily="34" charset="0"/>
              </a:rPr>
              <a:t>Moins de 4 000 habitants : au moins 1 action/1 domaine</a:t>
            </a:r>
          </a:p>
          <a:p>
            <a:pPr marL="171450" indent="-171450">
              <a:buFont typeface="Arial" panose="020B0604020202020204" pitchFamily="34" charset="0"/>
              <a:buChar char="•"/>
            </a:pPr>
            <a:r>
              <a:rPr lang="fr-FR" sz="1200" dirty="0">
                <a:latin typeface="Calibri" panose="020F0502020204030204" pitchFamily="34" charset="0"/>
                <a:ea typeface="Calibri" panose="020F0502020204030204" pitchFamily="34" charset="0"/>
                <a:cs typeface="Calibri" panose="020F0502020204030204" pitchFamily="34" charset="0"/>
              </a:rPr>
              <a:t>De 4 000 à 20 000 habitants : au moins 2 actions/2 domaines</a:t>
            </a:r>
            <a:endParaRPr lang="fr-FR" sz="2000" dirty="0"/>
          </a:p>
        </p:txBody>
      </p:sp>
      <p:pic>
        <p:nvPicPr>
          <p:cNvPr id="11" name="Image 10" descr="Une image contenant texte, Police, dessin humoristique, clipart&#10;&#10;Le contenu généré par l’IA peut être incorrect.">
            <a:extLst>
              <a:ext uri="{FF2B5EF4-FFF2-40B4-BE49-F238E27FC236}">
                <a16:creationId xmlns:a16="http://schemas.microsoft.com/office/drawing/2014/main" id="{81A9AAAA-DB9A-80F5-B4AA-B473E21DC0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0426" y="3587065"/>
            <a:ext cx="3090636" cy="1854381"/>
          </a:xfrm>
          <a:prstGeom prst="rect">
            <a:avLst/>
          </a:prstGeom>
        </p:spPr>
      </p:pic>
      <p:sp>
        <p:nvSpPr>
          <p:cNvPr id="3" name="ZoneTexte 2">
            <a:extLst>
              <a:ext uri="{FF2B5EF4-FFF2-40B4-BE49-F238E27FC236}">
                <a16:creationId xmlns:a16="http://schemas.microsoft.com/office/drawing/2014/main" id="{B32E3D94-504D-AFF7-6BAD-85CB98E83136}"/>
              </a:ext>
            </a:extLst>
          </p:cNvPr>
          <p:cNvSpPr txBox="1"/>
          <p:nvPr/>
        </p:nvSpPr>
        <p:spPr>
          <a:xfrm>
            <a:off x="3341250" y="5718445"/>
            <a:ext cx="3090636" cy="261610"/>
          </a:xfrm>
          <a:prstGeom prst="rect">
            <a:avLst/>
          </a:prstGeom>
          <a:solidFill>
            <a:schemeClr val="accent1"/>
          </a:solidFill>
        </p:spPr>
        <p:txBody>
          <a:bodyPr wrap="square" rtlCol="0">
            <a:spAutoFit/>
          </a:bodyPr>
          <a:lstStyle/>
          <a:p>
            <a:r>
              <a:rPr lang="fr-FR" sz="1100" b="1" dirty="0">
                <a:solidFill>
                  <a:schemeClr val="bg1"/>
                </a:solidFill>
              </a:rPr>
              <a:t>Objectif : 10% des communes de l’agglo</a:t>
            </a:r>
            <a:endParaRPr lang="fr-FR" sz="1100" dirty="0">
              <a:solidFill>
                <a:schemeClr val="bg1"/>
              </a:solidFill>
            </a:endParaRPr>
          </a:p>
        </p:txBody>
      </p:sp>
      <p:sp>
        <p:nvSpPr>
          <p:cNvPr id="6" name="ZoneTexte 5">
            <a:extLst>
              <a:ext uri="{FF2B5EF4-FFF2-40B4-BE49-F238E27FC236}">
                <a16:creationId xmlns:a16="http://schemas.microsoft.com/office/drawing/2014/main" id="{60BC09F2-5EF5-5B1B-BDDD-6DB90E13E84A}"/>
              </a:ext>
            </a:extLst>
          </p:cNvPr>
          <p:cNvSpPr txBox="1"/>
          <p:nvPr/>
        </p:nvSpPr>
        <p:spPr>
          <a:xfrm>
            <a:off x="1996174" y="6257054"/>
            <a:ext cx="5780787" cy="276999"/>
          </a:xfrm>
          <a:prstGeom prst="rect">
            <a:avLst/>
          </a:prstGeom>
          <a:solidFill>
            <a:schemeClr val="tx1"/>
          </a:solidFill>
        </p:spPr>
        <p:txBody>
          <a:bodyPr wrap="square">
            <a:spAutoFit/>
          </a:bodyPr>
          <a:lstStyle/>
          <a:p>
            <a:r>
              <a:rPr lang="fr-FR" sz="1200" b="1" dirty="0">
                <a:solidFill>
                  <a:schemeClr val="bg1"/>
                </a:solidFill>
                <a:latin typeface=" calibri"/>
              </a:rPr>
              <a:t>https://www.reseau-national-nutrition-sante.fr/fr/charte-d-engagements-du-pnns.html</a:t>
            </a:r>
          </a:p>
        </p:txBody>
      </p:sp>
    </p:spTree>
    <p:extLst>
      <p:ext uri="{BB962C8B-B14F-4D97-AF65-F5344CB8AC3E}">
        <p14:creationId xmlns:p14="http://schemas.microsoft.com/office/powerpoint/2010/main" val="4107782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au 11">
            <a:extLst>
              <a:ext uri="{FF2B5EF4-FFF2-40B4-BE49-F238E27FC236}">
                <a16:creationId xmlns:a16="http://schemas.microsoft.com/office/drawing/2014/main" id="{E9B4BE47-D304-60FF-F755-A987FE9FA2C3}"/>
              </a:ext>
            </a:extLst>
          </p:cNvPr>
          <p:cNvGraphicFramePr>
            <a:graphicFrameLocks noGrp="1"/>
          </p:cNvGraphicFramePr>
          <p:nvPr>
            <p:extLst>
              <p:ext uri="{D42A27DB-BD31-4B8C-83A1-F6EECF244321}">
                <p14:modId xmlns:p14="http://schemas.microsoft.com/office/powerpoint/2010/main" val="2631173093"/>
              </p:ext>
            </p:extLst>
          </p:nvPr>
        </p:nvGraphicFramePr>
        <p:xfrm>
          <a:off x="736143" y="2529859"/>
          <a:ext cx="8336135" cy="1250688"/>
        </p:xfrm>
        <a:graphic>
          <a:graphicData uri="http://schemas.openxmlformats.org/drawingml/2006/table">
            <a:tbl>
              <a:tblPr firstRow="1" bandRow="1">
                <a:tableStyleId>{F5AB1C69-6EDB-4FF4-983F-18BD219EF322}</a:tableStyleId>
              </a:tblPr>
              <a:tblGrid>
                <a:gridCol w="5458464">
                  <a:extLst>
                    <a:ext uri="{9D8B030D-6E8A-4147-A177-3AD203B41FA5}">
                      <a16:colId xmlns:a16="http://schemas.microsoft.com/office/drawing/2014/main" val="663078195"/>
                    </a:ext>
                  </a:extLst>
                </a:gridCol>
                <a:gridCol w="1013012">
                  <a:extLst>
                    <a:ext uri="{9D8B030D-6E8A-4147-A177-3AD203B41FA5}">
                      <a16:colId xmlns:a16="http://schemas.microsoft.com/office/drawing/2014/main" val="1476271452"/>
                    </a:ext>
                  </a:extLst>
                </a:gridCol>
                <a:gridCol w="806824">
                  <a:extLst>
                    <a:ext uri="{9D8B030D-6E8A-4147-A177-3AD203B41FA5}">
                      <a16:colId xmlns:a16="http://schemas.microsoft.com/office/drawing/2014/main" val="1048548178"/>
                    </a:ext>
                  </a:extLst>
                </a:gridCol>
                <a:gridCol w="1057835">
                  <a:extLst>
                    <a:ext uri="{9D8B030D-6E8A-4147-A177-3AD203B41FA5}">
                      <a16:colId xmlns:a16="http://schemas.microsoft.com/office/drawing/2014/main" val="450128597"/>
                    </a:ext>
                  </a:extLst>
                </a:gridCol>
              </a:tblGrid>
              <a:tr h="286285">
                <a:tc rowSpan="2">
                  <a:txBody>
                    <a:bodyPr/>
                    <a:lstStyle/>
                    <a:p>
                      <a:pPr algn="ctr"/>
                      <a:r>
                        <a:rPr lang="fr-FR" sz="1200" dirty="0">
                          <a:latin typeface="Calibri" panose="020F0502020204030204" pitchFamily="34" charset="0"/>
                          <a:cs typeface="Calibri" panose="020F0502020204030204" pitchFamily="34" charset="0"/>
                        </a:rPr>
                        <a:t>ACTION</a:t>
                      </a:r>
                    </a:p>
                  </a:txBody>
                  <a:tcPr anchor="ctr"/>
                </a:tc>
                <a:tc gridSpan="3">
                  <a:txBody>
                    <a:bodyPr/>
                    <a:lstStyle/>
                    <a:p>
                      <a:pPr algn="ctr"/>
                      <a:r>
                        <a:rPr lang="fr-FR" sz="1200" dirty="0">
                          <a:latin typeface="Calibri" panose="020F0502020204030204" pitchFamily="34" charset="0"/>
                          <a:cs typeface="Calibri" panose="020F0502020204030204" pitchFamily="34" charset="0"/>
                        </a:rPr>
                        <a:t>ETAT D’AVANCEMENT</a:t>
                      </a:r>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2287672304"/>
                  </a:ext>
                </a:extLst>
              </a:tr>
              <a:tr h="235740">
                <a:tc vMerge="1">
                  <a:txBody>
                    <a:bodyPr/>
                    <a:lstStyle/>
                    <a:p>
                      <a:endParaRPr lang="fr-FR" dirty="0"/>
                    </a:p>
                  </a:txBody>
                  <a:tcPr/>
                </a:tc>
                <a:tc>
                  <a:txBody>
                    <a:bodyPr/>
                    <a:lstStyle/>
                    <a:p>
                      <a:pPr algn="ctr"/>
                      <a:r>
                        <a:rPr lang="fr-FR" sz="1200" b="1" dirty="0">
                          <a:latin typeface="Calibri" panose="020F0502020204030204" pitchFamily="34" charset="0"/>
                          <a:cs typeface="Calibri" panose="020F0502020204030204" pitchFamily="34" charset="0"/>
                        </a:rPr>
                        <a:t>Non initiée </a:t>
                      </a:r>
                    </a:p>
                  </a:txBody>
                  <a:tcPr/>
                </a:tc>
                <a:tc>
                  <a:txBody>
                    <a:bodyPr/>
                    <a:lstStyle/>
                    <a:p>
                      <a:pPr algn="ctr"/>
                      <a:r>
                        <a:rPr lang="fr-FR" sz="1200" b="1" dirty="0">
                          <a:latin typeface="Calibri" panose="020F0502020204030204" pitchFamily="34" charset="0"/>
                          <a:cs typeface="Calibri" panose="020F0502020204030204" pitchFamily="34" charset="0"/>
                        </a:rPr>
                        <a:t>en cours</a:t>
                      </a:r>
                    </a:p>
                  </a:txBody>
                  <a:tcPr/>
                </a:tc>
                <a:tc>
                  <a:txBody>
                    <a:bodyPr/>
                    <a:lstStyle/>
                    <a:p>
                      <a:pPr algn="ctr"/>
                      <a:r>
                        <a:rPr lang="fr-FR" sz="1200" b="1" dirty="0">
                          <a:latin typeface="Calibri" panose="020F0502020204030204" pitchFamily="34" charset="0"/>
                          <a:cs typeface="Calibri" panose="020F0502020204030204" pitchFamily="34" charset="0"/>
                        </a:rPr>
                        <a:t>terminée</a:t>
                      </a:r>
                    </a:p>
                  </a:txBody>
                  <a:tcPr/>
                </a:tc>
                <a:extLst>
                  <a:ext uri="{0D108BD9-81ED-4DB2-BD59-A6C34878D82A}">
                    <a16:rowId xmlns:a16="http://schemas.microsoft.com/office/drawing/2014/main" val="3547526300"/>
                  </a:ext>
                </a:extLst>
              </a:tr>
              <a:tr h="263363">
                <a:tc>
                  <a:txBody>
                    <a:bodyPr/>
                    <a:lstStyle/>
                    <a:p>
                      <a:pPr algn="just"/>
                      <a:r>
                        <a:rPr lang="fr-FR" sz="1100" kern="1200" dirty="0">
                          <a:solidFill>
                            <a:schemeClr val="dk1"/>
                          </a:solidFill>
                          <a:effectLst/>
                          <a:latin typeface="Calibri" panose="020F0502020204030204" pitchFamily="34" charset="0"/>
                          <a:cs typeface="Calibri" panose="020F0502020204030204" pitchFamily="34" charset="0"/>
                        </a:rPr>
                        <a:t>Faire identifier aux communes une personne ressource sur le sujet des stéréotypes de genre</a:t>
                      </a:r>
                      <a:endParaRPr lang="fr-FR" sz="110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endParaRPr lang="fr-FR" sz="1100" dirty="0"/>
                    </a:p>
                  </a:txBody>
                  <a:tcPr>
                    <a:solidFill>
                      <a:srgbClr val="FEF8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dirty="0">
                        <a:highlight>
                          <a:srgbClr val="00AFDB"/>
                        </a:highlight>
                      </a:endParaRPr>
                    </a:p>
                  </a:txBody>
                  <a:tcPr>
                    <a:solidFill>
                      <a:schemeClr val="accent3">
                        <a:lumMod val="60000"/>
                        <a:lumOff val="40000"/>
                      </a:schemeClr>
                    </a:solidFill>
                  </a:tcPr>
                </a:tc>
                <a:tc>
                  <a:txBody>
                    <a:bodyPr/>
                    <a:lstStyle/>
                    <a:p>
                      <a:endParaRPr lang="fr-FR" sz="1100" dirty="0"/>
                    </a:p>
                  </a:txBody>
                  <a:tcPr/>
                </a:tc>
                <a:extLst>
                  <a:ext uri="{0D108BD9-81ED-4DB2-BD59-A6C34878D82A}">
                    <a16:rowId xmlns:a16="http://schemas.microsoft.com/office/drawing/2014/main" val="1743215220"/>
                  </a:ext>
                </a:extLst>
              </a:tr>
              <a:tr h="329423">
                <a:tc>
                  <a:txBody>
                    <a:bodyPr/>
                    <a:lstStyle/>
                    <a:p>
                      <a:pPr algn="just"/>
                      <a:r>
                        <a:rPr lang="fr-FR" sz="1100" kern="1200" dirty="0">
                          <a:solidFill>
                            <a:schemeClr val="dk1"/>
                          </a:solidFill>
                          <a:effectLst/>
                          <a:latin typeface="Calibri" panose="020F0502020204030204" pitchFamily="34" charset="0"/>
                          <a:cs typeface="Calibri" panose="020F0502020204030204" pitchFamily="34" charset="0"/>
                        </a:rPr>
                        <a:t>Mettre en place une session de sensibilisation aux stéréotypes de genre pour l’ensemble des élus de l’agglomération</a:t>
                      </a:r>
                      <a:endParaRPr lang="fr-FR" sz="110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endParaRPr lang="fr-FR" sz="1100" dirty="0"/>
                    </a:p>
                  </a:txBody>
                  <a:tcPr>
                    <a:solidFill>
                      <a:schemeClr val="accent3">
                        <a:lumMod val="60000"/>
                        <a:lumOff val="40000"/>
                      </a:schemeClr>
                    </a:solidFill>
                  </a:tcPr>
                </a:tc>
                <a:tc>
                  <a:txBody>
                    <a:bodyPr/>
                    <a:lstStyle/>
                    <a:p>
                      <a:endParaRPr lang="fr-FR" sz="1100" dirty="0">
                        <a:solidFill>
                          <a:schemeClr val="accent2">
                            <a:lumMod val="75000"/>
                          </a:schemeClr>
                        </a:solidFill>
                        <a:highlight>
                          <a:srgbClr val="00AFDB"/>
                        </a:highlight>
                      </a:endParaRPr>
                    </a:p>
                  </a:txBody>
                  <a:tcPr/>
                </a:tc>
                <a:tc>
                  <a:txBody>
                    <a:bodyPr/>
                    <a:lstStyle/>
                    <a:p>
                      <a:endParaRPr lang="fr-FR" sz="1100" dirty="0"/>
                    </a:p>
                  </a:txBody>
                  <a:tcPr/>
                </a:tc>
                <a:extLst>
                  <a:ext uri="{0D108BD9-81ED-4DB2-BD59-A6C34878D82A}">
                    <a16:rowId xmlns:a16="http://schemas.microsoft.com/office/drawing/2014/main" val="4065431079"/>
                  </a:ext>
                </a:extLst>
              </a:tr>
            </a:tbl>
          </a:graphicData>
        </a:graphic>
      </p:graphicFrame>
      <p:sp>
        <p:nvSpPr>
          <p:cNvPr id="4" name="ZoneTexte 3">
            <a:extLst>
              <a:ext uri="{FF2B5EF4-FFF2-40B4-BE49-F238E27FC236}">
                <a16:creationId xmlns:a16="http://schemas.microsoft.com/office/drawing/2014/main" id="{CB818F60-4DCD-78C6-882B-E0440125D1E0}"/>
              </a:ext>
            </a:extLst>
          </p:cNvPr>
          <p:cNvSpPr txBox="1"/>
          <p:nvPr/>
        </p:nvSpPr>
        <p:spPr>
          <a:xfrm>
            <a:off x="807865" y="1783100"/>
            <a:ext cx="7111999" cy="769441"/>
          </a:xfrm>
          <a:prstGeom prst="rect">
            <a:avLst/>
          </a:prstGeom>
          <a:noFill/>
        </p:spPr>
        <p:txBody>
          <a:bodyPr wrap="square">
            <a:spAutoFit/>
          </a:bodyPr>
          <a:lstStyle/>
          <a:p>
            <a:r>
              <a:rPr lang="fr-FR" sz="1100" b="1" dirty="0">
                <a:solidFill>
                  <a:schemeClr val="accent2">
                    <a:lumMod val="75000"/>
                  </a:schemeClr>
                </a:solidFill>
                <a:latin typeface="Calibri" panose="020F0502020204030204" pitchFamily="34" charset="0"/>
                <a:cs typeface="Calibri" panose="020F0502020204030204" pitchFamily="34" charset="0"/>
              </a:rPr>
              <a:t>FICHE ACTION B2 </a:t>
            </a:r>
            <a:r>
              <a:rPr lang="fr-FR" sz="11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Culture à l’égalité des individus</a:t>
            </a:r>
          </a:p>
          <a:p>
            <a:pPr marL="285750" indent="-285750">
              <a:buFont typeface="Wingdings" panose="05000000000000000000" pitchFamily="2" charset="2"/>
              <a:buChar char="Ø"/>
            </a:pPr>
            <a:endParaRPr lang="fr-FR" sz="500" dirty="0">
              <a:solidFill>
                <a:srgbClr val="FF0066"/>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fr-FR" sz="1100" dirty="0">
                <a:solidFill>
                  <a:srgbClr val="FF0066"/>
                </a:solidFill>
                <a:latin typeface="Calibri" panose="020F0502020204030204" pitchFamily="34" charset="0"/>
                <a:ea typeface="Calibri" panose="020F0502020204030204" pitchFamily="34" charset="0"/>
                <a:cs typeface="Calibri" panose="020F0502020204030204" pitchFamily="34" charset="0"/>
              </a:rPr>
              <a:t>Référentes : </a:t>
            </a:r>
            <a:r>
              <a:rPr lang="fr-FR" sz="1100" dirty="0">
                <a:solidFill>
                  <a:srgbClr val="FF0066"/>
                </a:solidFill>
                <a:latin typeface="Calibri" panose="020F0502020204030204" pitchFamily="34" charset="0"/>
                <a:cs typeface="Calibri" panose="020F0502020204030204" pitchFamily="34" charset="0"/>
              </a:rPr>
              <a:t>Claire Laval, La Maison de Soie et </a:t>
            </a:r>
            <a:r>
              <a:rPr lang="fr-FR" sz="1100" dirty="0" err="1">
                <a:solidFill>
                  <a:srgbClr val="FF0066"/>
                </a:solidFill>
                <a:latin typeface="Calibri" panose="020F0502020204030204" pitchFamily="34" charset="0"/>
                <a:cs typeface="Calibri" panose="020F0502020204030204" pitchFamily="34" charset="0"/>
              </a:rPr>
              <a:t>Sancia</a:t>
            </a:r>
            <a:r>
              <a:rPr lang="fr-FR" sz="1100" dirty="0">
                <a:solidFill>
                  <a:srgbClr val="FF0066"/>
                </a:solidFill>
                <a:latin typeface="Calibri" panose="020F0502020204030204" pitchFamily="34" charset="0"/>
                <a:cs typeface="Calibri" panose="020F0502020204030204" pitchFamily="34" charset="0"/>
              </a:rPr>
              <a:t> </a:t>
            </a:r>
            <a:r>
              <a:rPr lang="fr-FR" sz="1100" dirty="0" err="1">
                <a:solidFill>
                  <a:srgbClr val="FF0066"/>
                </a:solidFill>
                <a:latin typeface="Calibri" panose="020F0502020204030204" pitchFamily="34" charset="0"/>
                <a:cs typeface="Calibri" panose="020F0502020204030204" pitchFamily="34" charset="0"/>
              </a:rPr>
              <a:t>Terrioux</a:t>
            </a:r>
            <a:r>
              <a:rPr lang="fr-FR" sz="1100" dirty="0">
                <a:solidFill>
                  <a:srgbClr val="FF0066"/>
                </a:solidFill>
                <a:latin typeface="Calibri" panose="020F0502020204030204" pitchFamily="34" charset="0"/>
                <a:cs typeface="Calibri" panose="020F0502020204030204" pitchFamily="34" charset="0"/>
              </a:rPr>
              <a:t>, CIDFF </a:t>
            </a:r>
            <a:endParaRPr lang="fr-FR" sz="1100" dirty="0">
              <a:solidFill>
                <a:srgbClr val="FF0066"/>
              </a:solidFill>
              <a:latin typeface="Calibri" panose="020F0502020204030204" pitchFamily="34" charset="0"/>
              <a:ea typeface="Calibri" panose="020F0502020204030204" pitchFamily="34" charset="0"/>
              <a:cs typeface="Calibri" panose="020F0502020204030204" pitchFamily="34" charset="0"/>
            </a:endParaRPr>
          </a:p>
          <a:p>
            <a:endParaRPr lang="fr-FR" sz="5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a:p>
            <a:r>
              <a:rPr lang="fr-FR" sz="11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2-1-Sensibiliser l’ensemble des élus et les agents de l’agglomération de Tulle aux stéréotypes de genre </a:t>
            </a:r>
          </a:p>
        </p:txBody>
      </p:sp>
      <p:sp>
        <p:nvSpPr>
          <p:cNvPr id="2" name="Titre 1">
            <a:extLst>
              <a:ext uri="{FF2B5EF4-FFF2-40B4-BE49-F238E27FC236}">
                <a16:creationId xmlns:a16="http://schemas.microsoft.com/office/drawing/2014/main" id="{20F37050-555B-B985-D37F-F3EA1EE1DA9E}"/>
              </a:ext>
            </a:extLst>
          </p:cNvPr>
          <p:cNvSpPr txBox="1">
            <a:spLocks/>
          </p:cNvSpPr>
          <p:nvPr/>
        </p:nvSpPr>
        <p:spPr>
          <a:xfrm>
            <a:off x="807865" y="731466"/>
            <a:ext cx="6763020" cy="1293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b="1" dirty="0">
                <a:solidFill>
                  <a:srgbClr val="C80064"/>
                </a:solidFill>
              </a:rPr>
              <a:t>AXE B / Prévention et Promotion de la santé</a:t>
            </a:r>
          </a:p>
        </p:txBody>
      </p:sp>
      <p:pic>
        <p:nvPicPr>
          <p:cNvPr id="2052" name="Picture 4" descr="Aucune description de photo disponible.">
            <a:extLst>
              <a:ext uri="{FF2B5EF4-FFF2-40B4-BE49-F238E27FC236}">
                <a16:creationId xmlns:a16="http://schemas.microsoft.com/office/drawing/2014/main" id="{8C509E94-3B8E-D83E-3E76-20B010F06D3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5502" y="1524889"/>
            <a:ext cx="932781" cy="9327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aison de Soie">
            <a:extLst>
              <a:ext uri="{FF2B5EF4-FFF2-40B4-BE49-F238E27FC236}">
                <a16:creationId xmlns:a16="http://schemas.microsoft.com/office/drawing/2014/main" id="{02736CD4-93D0-84E2-BC02-B20CCDA3F7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1586" y="1570348"/>
            <a:ext cx="1031770" cy="887322"/>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49E59E14-F596-B16B-D7B5-38884A3A2EB5}"/>
              </a:ext>
            </a:extLst>
          </p:cNvPr>
          <p:cNvSpPr txBox="1"/>
          <p:nvPr/>
        </p:nvSpPr>
        <p:spPr>
          <a:xfrm>
            <a:off x="807865" y="3780547"/>
            <a:ext cx="8264413" cy="261610"/>
          </a:xfrm>
          <a:prstGeom prst="rect">
            <a:avLst/>
          </a:prstGeom>
          <a:noFill/>
        </p:spPr>
        <p:txBody>
          <a:bodyPr wrap="square">
            <a:spAutoFit/>
          </a:bodyPr>
          <a:lstStyle/>
          <a:p>
            <a:r>
              <a:rPr lang="fr-FR" sz="11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2-2-Sensibiliser la communauté éducative des écoles primaires de l’agglo de Tulle à l’impact négatif des stéréotypes de genre</a:t>
            </a:r>
          </a:p>
        </p:txBody>
      </p:sp>
      <p:graphicFrame>
        <p:nvGraphicFramePr>
          <p:cNvPr id="7" name="Tableau 6">
            <a:extLst>
              <a:ext uri="{FF2B5EF4-FFF2-40B4-BE49-F238E27FC236}">
                <a16:creationId xmlns:a16="http://schemas.microsoft.com/office/drawing/2014/main" id="{E9B4BE47-D304-60FF-F755-A987FE9FA2C3}"/>
              </a:ext>
            </a:extLst>
          </p:cNvPr>
          <p:cNvGraphicFramePr>
            <a:graphicFrameLocks noGrp="1"/>
          </p:cNvGraphicFramePr>
          <p:nvPr>
            <p:extLst>
              <p:ext uri="{D42A27DB-BD31-4B8C-83A1-F6EECF244321}">
                <p14:modId xmlns:p14="http://schemas.microsoft.com/office/powerpoint/2010/main" val="1999722227"/>
              </p:ext>
            </p:extLst>
          </p:nvPr>
        </p:nvGraphicFramePr>
        <p:xfrm>
          <a:off x="1850831" y="4042157"/>
          <a:ext cx="7221447" cy="2774505"/>
        </p:xfrm>
        <a:graphic>
          <a:graphicData uri="http://schemas.openxmlformats.org/drawingml/2006/table">
            <a:tbl>
              <a:tblPr firstRow="1" bandRow="1">
                <a:tableStyleId>{F5AB1C69-6EDB-4FF4-983F-18BD219EF322}</a:tableStyleId>
              </a:tblPr>
              <a:tblGrid>
                <a:gridCol w="4661647">
                  <a:extLst>
                    <a:ext uri="{9D8B030D-6E8A-4147-A177-3AD203B41FA5}">
                      <a16:colId xmlns:a16="http://schemas.microsoft.com/office/drawing/2014/main" val="663078195"/>
                    </a:ext>
                  </a:extLst>
                </a:gridCol>
                <a:gridCol w="945334">
                  <a:extLst>
                    <a:ext uri="{9D8B030D-6E8A-4147-A177-3AD203B41FA5}">
                      <a16:colId xmlns:a16="http://schemas.microsoft.com/office/drawing/2014/main" val="1476271452"/>
                    </a:ext>
                  </a:extLst>
                </a:gridCol>
                <a:gridCol w="814565">
                  <a:extLst>
                    <a:ext uri="{9D8B030D-6E8A-4147-A177-3AD203B41FA5}">
                      <a16:colId xmlns:a16="http://schemas.microsoft.com/office/drawing/2014/main" val="1048548178"/>
                    </a:ext>
                  </a:extLst>
                </a:gridCol>
                <a:gridCol w="799901">
                  <a:extLst>
                    <a:ext uri="{9D8B030D-6E8A-4147-A177-3AD203B41FA5}">
                      <a16:colId xmlns:a16="http://schemas.microsoft.com/office/drawing/2014/main" val="450128597"/>
                    </a:ext>
                  </a:extLst>
                </a:gridCol>
              </a:tblGrid>
              <a:tr h="275145">
                <a:tc rowSpan="2">
                  <a:txBody>
                    <a:bodyPr/>
                    <a:lstStyle/>
                    <a:p>
                      <a:pPr algn="ctr"/>
                      <a:r>
                        <a:rPr lang="fr-FR" sz="1200" dirty="0">
                          <a:latin typeface="Calibri" panose="020F0502020204030204" pitchFamily="34" charset="0"/>
                          <a:cs typeface="Calibri" panose="020F0502020204030204" pitchFamily="34" charset="0"/>
                        </a:rPr>
                        <a:t>ACTION</a:t>
                      </a:r>
                    </a:p>
                  </a:txBody>
                  <a:tcPr anchor="ctr"/>
                </a:tc>
                <a:tc gridSpan="3">
                  <a:txBody>
                    <a:bodyPr/>
                    <a:lstStyle/>
                    <a:p>
                      <a:pPr algn="ctr"/>
                      <a:r>
                        <a:rPr lang="fr-FR" sz="1200" dirty="0">
                          <a:latin typeface="Calibri" panose="020F0502020204030204" pitchFamily="34" charset="0"/>
                          <a:cs typeface="Calibri" panose="020F0502020204030204" pitchFamily="34" charset="0"/>
                        </a:rPr>
                        <a:t>ETAT D’AVANCEMENT</a:t>
                      </a:r>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2287672304"/>
                  </a:ext>
                </a:extLst>
              </a:tr>
              <a:tr h="226567">
                <a:tc vMerge="1">
                  <a:txBody>
                    <a:bodyPr/>
                    <a:lstStyle/>
                    <a:p>
                      <a:endParaRPr lang="fr-FR" dirty="0"/>
                    </a:p>
                  </a:txBody>
                  <a:tcPr/>
                </a:tc>
                <a:tc>
                  <a:txBody>
                    <a:bodyPr/>
                    <a:lstStyle/>
                    <a:p>
                      <a:pPr algn="ctr"/>
                      <a:r>
                        <a:rPr lang="fr-FR" sz="1200" b="1" dirty="0">
                          <a:latin typeface="Calibri" panose="020F0502020204030204" pitchFamily="34" charset="0"/>
                          <a:cs typeface="Calibri" panose="020F0502020204030204" pitchFamily="34" charset="0"/>
                        </a:rPr>
                        <a:t>Non initiée </a:t>
                      </a:r>
                    </a:p>
                  </a:txBody>
                  <a:tcPr/>
                </a:tc>
                <a:tc>
                  <a:txBody>
                    <a:bodyPr/>
                    <a:lstStyle/>
                    <a:p>
                      <a:pPr algn="ctr"/>
                      <a:r>
                        <a:rPr lang="fr-FR" sz="1200" b="1" dirty="0">
                          <a:latin typeface="Calibri" panose="020F0502020204030204" pitchFamily="34" charset="0"/>
                          <a:cs typeface="Calibri" panose="020F0502020204030204" pitchFamily="34" charset="0"/>
                        </a:rPr>
                        <a:t>en cours</a:t>
                      </a:r>
                    </a:p>
                  </a:txBody>
                  <a:tcPr/>
                </a:tc>
                <a:tc>
                  <a:txBody>
                    <a:bodyPr/>
                    <a:lstStyle/>
                    <a:p>
                      <a:pPr algn="ctr"/>
                      <a:r>
                        <a:rPr lang="fr-FR" sz="1200" b="1" dirty="0">
                          <a:latin typeface="Calibri" panose="020F0502020204030204" pitchFamily="34" charset="0"/>
                          <a:cs typeface="Calibri" panose="020F0502020204030204" pitchFamily="34" charset="0"/>
                        </a:rPr>
                        <a:t>terminée</a:t>
                      </a:r>
                    </a:p>
                  </a:txBody>
                  <a:tcPr/>
                </a:tc>
                <a:extLst>
                  <a:ext uri="{0D108BD9-81ED-4DB2-BD59-A6C34878D82A}">
                    <a16:rowId xmlns:a16="http://schemas.microsoft.com/office/drawing/2014/main" val="3547526300"/>
                  </a:ext>
                </a:extLst>
              </a:tr>
              <a:tr h="208737">
                <a:tc>
                  <a:txBody>
                    <a:bodyPr/>
                    <a:lstStyle/>
                    <a:p>
                      <a:pPr algn="l"/>
                      <a:r>
                        <a:rPr lang="fr-FR" sz="1100" kern="1200" dirty="0">
                          <a:solidFill>
                            <a:schemeClr val="dk1"/>
                          </a:solidFill>
                          <a:effectLst/>
                          <a:latin typeface="Calibri" panose="020F0502020204030204" pitchFamily="34" charset="0"/>
                          <a:cs typeface="Calibri" panose="020F0502020204030204" pitchFamily="34" charset="0"/>
                        </a:rPr>
                        <a:t>Prévenir des violences sexuelles et sexistes</a:t>
                      </a:r>
                      <a:endParaRPr lang="fr-FR" sz="110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endParaRPr lang="fr-FR" sz="1100" dirty="0"/>
                    </a:p>
                  </a:txBody>
                  <a:tcPr/>
                </a:tc>
                <a:tc>
                  <a:txBody>
                    <a:bodyPr/>
                    <a:lstStyle/>
                    <a:p>
                      <a:endParaRPr lang="fr-FR" sz="1100" dirty="0">
                        <a:solidFill>
                          <a:schemeClr val="accent2">
                            <a:lumMod val="75000"/>
                          </a:schemeClr>
                        </a:solidFill>
                        <a:highlight>
                          <a:srgbClr val="00AFDB"/>
                        </a:highlight>
                      </a:endParaRPr>
                    </a:p>
                  </a:txBody>
                  <a:tcPr>
                    <a:solidFill>
                      <a:schemeClr val="accent3"/>
                    </a:solidFill>
                  </a:tcPr>
                </a:tc>
                <a:tc>
                  <a:txBody>
                    <a:bodyPr/>
                    <a:lstStyle/>
                    <a:p>
                      <a:endParaRPr lang="fr-FR" sz="1100" dirty="0"/>
                    </a:p>
                  </a:txBody>
                  <a:tcPr/>
                </a:tc>
                <a:extLst>
                  <a:ext uri="{0D108BD9-81ED-4DB2-BD59-A6C34878D82A}">
                    <a16:rowId xmlns:a16="http://schemas.microsoft.com/office/drawing/2014/main" val="1743215220"/>
                  </a:ext>
                </a:extLst>
              </a:tr>
              <a:tr h="343802">
                <a:tc>
                  <a:txBody>
                    <a:bodyPr/>
                    <a:lstStyle/>
                    <a:p>
                      <a:pPr algn="l"/>
                      <a:r>
                        <a:rPr lang="fr-FR" sz="1100" kern="1200" dirty="0">
                          <a:solidFill>
                            <a:schemeClr val="dk1"/>
                          </a:solidFill>
                          <a:effectLst/>
                          <a:latin typeface="Calibri" panose="020F0502020204030204" pitchFamily="34" charset="0"/>
                          <a:cs typeface="Calibri" panose="020F0502020204030204" pitchFamily="34" charset="0"/>
                        </a:rPr>
                        <a:t>Informer et sensibiliser au repérage des situations de violences sexuelles et sexistes </a:t>
                      </a:r>
                      <a:endParaRPr lang="fr-FR" sz="110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endParaRPr lang="fr-FR" sz="1100" dirty="0"/>
                    </a:p>
                  </a:txBody>
                  <a:tcPr/>
                </a:tc>
                <a:tc>
                  <a:txBody>
                    <a:bodyPr/>
                    <a:lstStyle/>
                    <a:p>
                      <a:endParaRPr lang="fr-FR" sz="1100" dirty="0">
                        <a:solidFill>
                          <a:schemeClr val="accent2">
                            <a:lumMod val="75000"/>
                          </a:schemeClr>
                        </a:solidFill>
                        <a:highlight>
                          <a:srgbClr val="00AFDB"/>
                        </a:highlight>
                      </a:endParaRPr>
                    </a:p>
                  </a:txBody>
                  <a:tcPr>
                    <a:solidFill>
                      <a:schemeClr val="accent3"/>
                    </a:solidFill>
                  </a:tcPr>
                </a:tc>
                <a:tc>
                  <a:txBody>
                    <a:bodyPr/>
                    <a:lstStyle/>
                    <a:p>
                      <a:endParaRPr lang="fr-FR" sz="1100" dirty="0"/>
                    </a:p>
                  </a:txBody>
                  <a:tcPr/>
                </a:tc>
                <a:extLst>
                  <a:ext uri="{0D108BD9-81ED-4DB2-BD59-A6C34878D82A}">
                    <a16:rowId xmlns:a16="http://schemas.microsoft.com/office/drawing/2014/main" val="4065431079"/>
                  </a:ext>
                </a:extLst>
              </a:tr>
              <a:tr h="343802">
                <a:tc>
                  <a:txBody>
                    <a:bodyPr/>
                    <a:lstStyle/>
                    <a:p>
                      <a:pPr algn="l"/>
                      <a:r>
                        <a:rPr lang="fr-FR" sz="1100" kern="1200" dirty="0">
                          <a:solidFill>
                            <a:schemeClr val="dk1"/>
                          </a:solidFill>
                          <a:effectLst/>
                          <a:latin typeface="Calibri" panose="020F0502020204030204" pitchFamily="34" charset="0"/>
                          <a:cs typeface="Calibri" panose="020F0502020204030204" pitchFamily="34" charset="0"/>
                        </a:rPr>
                        <a:t>Accompagner à la compréhension des phénomènes, à la déconstruction des représentations, au changement de regard et de représentations </a:t>
                      </a:r>
                      <a:endParaRPr lang="fr-FR" sz="110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endParaRPr lang="fr-FR" sz="1100" dirty="0"/>
                    </a:p>
                  </a:txBody>
                  <a:tcPr/>
                </a:tc>
                <a:tc>
                  <a:txBody>
                    <a:bodyPr/>
                    <a:lstStyle/>
                    <a:p>
                      <a:endParaRPr lang="fr-FR" sz="1100" dirty="0">
                        <a:solidFill>
                          <a:schemeClr val="accent2">
                            <a:lumMod val="75000"/>
                          </a:schemeClr>
                        </a:solidFill>
                        <a:highlight>
                          <a:srgbClr val="00AFDB"/>
                        </a:highlight>
                      </a:endParaRPr>
                    </a:p>
                  </a:txBody>
                  <a:tcPr>
                    <a:solidFill>
                      <a:schemeClr val="accent3"/>
                    </a:solidFill>
                  </a:tcPr>
                </a:tc>
                <a:tc>
                  <a:txBody>
                    <a:bodyPr/>
                    <a:lstStyle/>
                    <a:p>
                      <a:endParaRPr lang="fr-FR" sz="1100" dirty="0"/>
                    </a:p>
                  </a:txBody>
                  <a:tcPr/>
                </a:tc>
                <a:extLst>
                  <a:ext uri="{0D108BD9-81ED-4DB2-BD59-A6C34878D82A}">
                    <a16:rowId xmlns:a16="http://schemas.microsoft.com/office/drawing/2014/main" val="1869375919"/>
                  </a:ext>
                </a:extLst>
              </a:tr>
              <a:tr h="3438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kern="1200" dirty="0">
                          <a:solidFill>
                            <a:schemeClr val="dk1"/>
                          </a:solidFill>
                          <a:effectLst/>
                          <a:latin typeface="Calibri" panose="020F0502020204030204" pitchFamily="34" charset="0"/>
                          <a:cs typeface="Calibri" panose="020F0502020204030204" pitchFamily="34" charset="0"/>
                        </a:rPr>
                        <a:t>Former les personnels concernés agissant dans les écoles, les centres de loisirs et encadrant les publics</a:t>
                      </a:r>
                      <a:endParaRPr lang="fr-FR" sz="110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endParaRPr lang="fr-FR" sz="1100" dirty="0"/>
                    </a:p>
                  </a:txBody>
                  <a:tcPr/>
                </a:tc>
                <a:tc>
                  <a:txBody>
                    <a:bodyPr/>
                    <a:lstStyle/>
                    <a:p>
                      <a:endParaRPr lang="fr-FR" sz="1100" dirty="0">
                        <a:solidFill>
                          <a:schemeClr val="accent2">
                            <a:lumMod val="75000"/>
                          </a:schemeClr>
                        </a:solidFill>
                        <a:highlight>
                          <a:srgbClr val="00AFDB"/>
                        </a:highlight>
                      </a:endParaRPr>
                    </a:p>
                  </a:txBody>
                  <a:tcPr>
                    <a:solidFill>
                      <a:schemeClr val="accent3"/>
                    </a:solidFill>
                  </a:tcPr>
                </a:tc>
                <a:tc>
                  <a:txBody>
                    <a:bodyPr/>
                    <a:lstStyle/>
                    <a:p>
                      <a:endParaRPr lang="fr-FR" sz="1100" dirty="0"/>
                    </a:p>
                  </a:txBody>
                  <a:tcPr/>
                </a:tc>
                <a:extLst>
                  <a:ext uri="{0D108BD9-81ED-4DB2-BD59-A6C34878D82A}">
                    <a16:rowId xmlns:a16="http://schemas.microsoft.com/office/drawing/2014/main" val="3902329549"/>
                  </a:ext>
                </a:extLst>
              </a:tr>
              <a:tr h="3438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kern="1200" dirty="0">
                          <a:solidFill>
                            <a:schemeClr val="dk1"/>
                          </a:solidFill>
                          <a:effectLst/>
                          <a:latin typeface="Calibri" panose="020F0502020204030204" pitchFamily="34" charset="0"/>
                          <a:cs typeface="Calibri" panose="020F0502020204030204" pitchFamily="34" charset="0"/>
                        </a:rPr>
                        <a:t>Renforcer l’information et la visibilité des ressources sur le territoire pour permettre à chacun d’agir </a:t>
                      </a:r>
                      <a:endParaRPr lang="fr-FR" sz="110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endParaRPr lang="fr-FR" sz="1100" dirty="0"/>
                    </a:p>
                  </a:txBody>
                  <a:tcPr/>
                </a:tc>
                <a:tc>
                  <a:txBody>
                    <a:bodyPr/>
                    <a:lstStyle/>
                    <a:p>
                      <a:endParaRPr lang="fr-FR" sz="1100" dirty="0">
                        <a:solidFill>
                          <a:schemeClr val="accent2">
                            <a:lumMod val="75000"/>
                          </a:schemeClr>
                        </a:solidFill>
                        <a:highlight>
                          <a:srgbClr val="00AFDB"/>
                        </a:highlight>
                      </a:endParaRPr>
                    </a:p>
                  </a:txBody>
                  <a:tcPr>
                    <a:solidFill>
                      <a:schemeClr val="accent3"/>
                    </a:solidFill>
                  </a:tcPr>
                </a:tc>
                <a:tc>
                  <a:txBody>
                    <a:bodyPr/>
                    <a:lstStyle/>
                    <a:p>
                      <a:endParaRPr lang="fr-FR" sz="1100" dirty="0"/>
                    </a:p>
                  </a:txBody>
                  <a:tcPr/>
                </a:tc>
                <a:extLst>
                  <a:ext uri="{0D108BD9-81ED-4DB2-BD59-A6C34878D82A}">
                    <a16:rowId xmlns:a16="http://schemas.microsoft.com/office/drawing/2014/main" val="1983295393"/>
                  </a:ext>
                </a:extLst>
              </a:tr>
              <a:tr h="208737">
                <a:tc>
                  <a:txBody>
                    <a:bodyPr/>
                    <a:lstStyle/>
                    <a:p>
                      <a:pPr algn="l"/>
                      <a:r>
                        <a:rPr lang="fr-FR" sz="1100" kern="1200" dirty="0">
                          <a:solidFill>
                            <a:schemeClr val="dk1"/>
                          </a:solidFill>
                          <a:effectLst/>
                          <a:latin typeface="Calibri" panose="020F0502020204030204" pitchFamily="34" charset="0"/>
                          <a:cs typeface="Calibri" panose="020F0502020204030204" pitchFamily="34" charset="0"/>
                        </a:rPr>
                        <a:t>Renforcer l’accès aux droits</a:t>
                      </a:r>
                      <a:endParaRPr lang="fr-FR" sz="110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endParaRPr lang="fr-FR" sz="1100" dirty="0"/>
                    </a:p>
                  </a:txBody>
                  <a:tcPr/>
                </a:tc>
                <a:tc>
                  <a:txBody>
                    <a:bodyPr/>
                    <a:lstStyle/>
                    <a:p>
                      <a:endParaRPr lang="fr-FR" sz="1100" dirty="0">
                        <a:solidFill>
                          <a:schemeClr val="accent2">
                            <a:lumMod val="75000"/>
                          </a:schemeClr>
                        </a:solidFill>
                        <a:highlight>
                          <a:srgbClr val="00AFDB"/>
                        </a:highlight>
                      </a:endParaRPr>
                    </a:p>
                  </a:txBody>
                  <a:tcPr>
                    <a:solidFill>
                      <a:schemeClr val="accent3"/>
                    </a:solidFill>
                  </a:tcPr>
                </a:tc>
                <a:tc>
                  <a:txBody>
                    <a:bodyPr/>
                    <a:lstStyle/>
                    <a:p>
                      <a:endParaRPr lang="fr-FR" sz="1100" dirty="0"/>
                    </a:p>
                  </a:txBody>
                  <a:tcPr/>
                </a:tc>
                <a:extLst>
                  <a:ext uri="{0D108BD9-81ED-4DB2-BD59-A6C34878D82A}">
                    <a16:rowId xmlns:a16="http://schemas.microsoft.com/office/drawing/2014/main" val="4135363199"/>
                  </a:ext>
                </a:extLst>
              </a:tr>
            </a:tbl>
          </a:graphicData>
        </a:graphic>
      </p:graphicFrame>
    </p:spTree>
    <p:extLst>
      <p:ext uri="{BB962C8B-B14F-4D97-AF65-F5344CB8AC3E}">
        <p14:creationId xmlns:p14="http://schemas.microsoft.com/office/powerpoint/2010/main" val="1609025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428EC-D554-0584-5028-B1E1B65919C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2B5C838-122A-0FB6-7476-653672C595F1}"/>
              </a:ext>
            </a:extLst>
          </p:cNvPr>
          <p:cNvSpPr txBox="1">
            <a:spLocks/>
          </p:cNvSpPr>
          <p:nvPr/>
        </p:nvSpPr>
        <p:spPr>
          <a:xfrm>
            <a:off x="807865" y="731466"/>
            <a:ext cx="6763020" cy="1293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b="1" dirty="0">
                <a:solidFill>
                  <a:srgbClr val="C80064"/>
                </a:solidFill>
              </a:rPr>
              <a:t>AXE B / Prévention et Promotion de la santé</a:t>
            </a:r>
          </a:p>
        </p:txBody>
      </p:sp>
      <p:sp>
        <p:nvSpPr>
          <p:cNvPr id="8" name="ZoneTexte 7">
            <a:extLst>
              <a:ext uri="{FF2B5EF4-FFF2-40B4-BE49-F238E27FC236}">
                <a16:creationId xmlns:a16="http://schemas.microsoft.com/office/drawing/2014/main" id="{E1F33338-3BB5-07F5-0500-B65ABA62B4AD}"/>
              </a:ext>
            </a:extLst>
          </p:cNvPr>
          <p:cNvSpPr txBox="1"/>
          <p:nvPr/>
        </p:nvSpPr>
        <p:spPr>
          <a:xfrm>
            <a:off x="857313" y="1798869"/>
            <a:ext cx="742220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2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B2-1-Sensibiliser l’ensemble des élus et les agents de l’agglomération de Tulle aux stéréotypes de genre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FR" sz="1200" kern="1200" dirty="0">
              <a:solidFill>
                <a:schemeClr val="dk1"/>
              </a:solidFill>
              <a:effectLst/>
              <a:latin typeface="C+alibri"/>
              <a:ea typeface="+mn-ea"/>
              <a:cs typeface="+mn-cs"/>
            </a:endParaRPr>
          </a:p>
        </p:txBody>
      </p:sp>
      <p:sp>
        <p:nvSpPr>
          <p:cNvPr id="9" name="ZoneTexte 8">
            <a:extLst>
              <a:ext uri="{FF2B5EF4-FFF2-40B4-BE49-F238E27FC236}">
                <a16:creationId xmlns:a16="http://schemas.microsoft.com/office/drawing/2014/main" id="{6CC96A37-C388-2FA7-D5C9-FB395C6A5A28}"/>
              </a:ext>
            </a:extLst>
          </p:cNvPr>
          <p:cNvSpPr txBox="1"/>
          <p:nvPr/>
        </p:nvSpPr>
        <p:spPr>
          <a:xfrm>
            <a:off x="857312" y="3134657"/>
            <a:ext cx="6520641" cy="1323439"/>
          </a:xfrm>
          <a:prstGeom prst="rect">
            <a:avLst/>
          </a:prstGeom>
          <a:noFill/>
          <a:ln w="28575">
            <a:solidFill>
              <a:schemeClr val="accent2">
                <a:lumMod val="75000"/>
              </a:schemeClr>
            </a:solidFill>
          </a:ln>
        </p:spPr>
        <p:txBody>
          <a:bodyPr wrap="square">
            <a:spAutoFit/>
          </a:bodyPr>
          <a:lstStyle/>
          <a:p>
            <a:pPr marL="0" indent="0" algn="just">
              <a:buNone/>
            </a:pPr>
            <a:r>
              <a:rPr lang="fr-FR" sz="1000" b="1" cap="all" dirty="0">
                <a:solidFill>
                  <a:schemeClr val="accent1"/>
                </a:solidFill>
                <a:latin typeface="Calibri" panose="020F0502020204030204" pitchFamily="34" charset="0"/>
                <a:ea typeface="Calibri" panose="020F0502020204030204" pitchFamily="34" charset="0"/>
                <a:cs typeface="Calibri" panose="020F0502020204030204" pitchFamily="34" charset="0"/>
              </a:rPr>
              <a:t>Perspectives : </a:t>
            </a:r>
          </a:p>
          <a:p>
            <a:pPr marL="171450" indent="-171450" algn="just">
              <a:buFont typeface="Wingdings" panose="05000000000000000000" pitchFamily="2" charset="2"/>
              <a:buChar char="Ø"/>
            </a:pPr>
            <a:r>
              <a:rPr lang="fr-FR" sz="1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Poursuivre le plan d’actions défini, en lien avec le déploiement du projet ERRE « Élu Rural Relais de l’Égalité » - création formation référent égalité/violences ? </a:t>
            </a:r>
          </a:p>
          <a:p>
            <a:pPr algn="just"/>
            <a:endParaRPr lang="fr-FR" sz="1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a:p>
            <a:pPr algn="just"/>
            <a:endParaRPr lang="fr-FR" sz="1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a:p>
            <a:pPr algn="just"/>
            <a:endParaRPr lang="fr-FR" sz="1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171450" indent="-171450" algn="just">
              <a:buFont typeface="Wingdings" panose="05000000000000000000" pitchFamily="2" charset="2"/>
              <a:buChar char="Ø"/>
            </a:pPr>
            <a:r>
              <a:rPr lang="fr-FR" sz="1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Mettre en place sensibilisation/formation  lutte contre violences, discrimination, harcèlement, agressions sexistes à destination des agents de Tulle Agglo </a:t>
            </a:r>
          </a:p>
        </p:txBody>
      </p:sp>
      <p:sp>
        <p:nvSpPr>
          <p:cNvPr id="15" name="ZoneTexte 14">
            <a:extLst>
              <a:ext uri="{FF2B5EF4-FFF2-40B4-BE49-F238E27FC236}">
                <a16:creationId xmlns:a16="http://schemas.microsoft.com/office/drawing/2014/main" id="{2B608C14-4A7F-7272-4D07-6C12980B08FE}"/>
              </a:ext>
            </a:extLst>
          </p:cNvPr>
          <p:cNvSpPr txBox="1"/>
          <p:nvPr/>
        </p:nvSpPr>
        <p:spPr>
          <a:xfrm>
            <a:off x="740613" y="2794602"/>
            <a:ext cx="6381829" cy="246221"/>
          </a:xfrm>
          <a:prstGeom prst="rect">
            <a:avLst/>
          </a:prstGeom>
          <a:noFill/>
          <a:ln w="28575">
            <a:noFill/>
          </a:ln>
        </p:spPr>
        <p:txBody>
          <a:bodyPr wrap="square">
            <a:spAutoFit/>
          </a:bodyPr>
          <a:lstStyle/>
          <a:p>
            <a:pPr marL="171450" indent="-171450">
              <a:buFont typeface="Wingdings" panose="05000000000000000000" pitchFamily="2" charset="2"/>
              <a:buChar char="Ø"/>
            </a:pPr>
            <a:r>
              <a:rPr lang="fr-FR" sz="1000" b="1" dirty="0">
                <a:solidFill>
                  <a:schemeClr val="accent1"/>
                </a:solidFill>
                <a:latin typeface="Calibri" panose="020F0502020204030204" pitchFamily="34" charset="0"/>
                <a:ea typeface="Calibri" panose="020F0502020204030204" pitchFamily="34" charset="0"/>
                <a:cs typeface="Calibri" panose="020F0502020204030204" pitchFamily="34" charset="0"/>
              </a:rPr>
              <a:t>ateliers de sensibilisation lutte contre violences, discrimination, harcèlement, agressions sexistes – Ville de Tulle</a:t>
            </a:r>
          </a:p>
        </p:txBody>
      </p:sp>
      <p:sp>
        <p:nvSpPr>
          <p:cNvPr id="5" name="ZoneTexte 4">
            <a:extLst>
              <a:ext uri="{FF2B5EF4-FFF2-40B4-BE49-F238E27FC236}">
                <a16:creationId xmlns:a16="http://schemas.microsoft.com/office/drawing/2014/main" id="{D5837F30-1772-59A4-729A-D8C9F13F36E8}"/>
              </a:ext>
            </a:extLst>
          </p:cNvPr>
          <p:cNvSpPr txBox="1"/>
          <p:nvPr/>
        </p:nvSpPr>
        <p:spPr>
          <a:xfrm>
            <a:off x="740613" y="2038974"/>
            <a:ext cx="5211793" cy="246221"/>
          </a:xfrm>
          <a:prstGeom prst="rect">
            <a:avLst/>
          </a:prstGeom>
          <a:noFill/>
          <a:ln w="28575">
            <a:noFill/>
          </a:ln>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000" b="1" kern="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Plan d’action</a:t>
            </a:r>
            <a:r>
              <a:rPr lang="fr-FR" sz="1000" b="1" dirty="0">
                <a:solidFill>
                  <a:schemeClr val="accent1"/>
                </a:solidFill>
                <a:latin typeface="Calibri" panose="020F0502020204030204" pitchFamily="34" charset="0"/>
                <a:ea typeface="Calibri" panose="020F0502020204030204" pitchFamily="34" charset="0"/>
                <a:cs typeface="Calibri" panose="020F0502020204030204" pitchFamily="34" charset="0"/>
              </a:rPr>
              <a:t>s</a:t>
            </a:r>
            <a:r>
              <a:rPr lang="fr-FR" sz="1000" b="1" kern="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défini : création d’un répertoire et élaboration d’actions pour 2026</a:t>
            </a:r>
          </a:p>
        </p:txBody>
      </p:sp>
      <p:pic>
        <p:nvPicPr>
          <p:cNvPr id="19" name="Image 18" descr="Une image contenant texte, affiche, graphisme, Graphique&#10;&#10;Le contenu généré par l’IA peut être incorrect.">
            <a:extLst>
              <a:ext uri="{FF2B5EF4-FFF2-40B4-BE49-F238E27FC236}">
                <a16:creationId xmlns:a16="http://schemas.microsoft.com/office/drawing/2014/main" id="{770062CF-A648-FFCA-E40D-5B6B000A07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4652" y="2162084"/>
            <a:ext cx="1459195" cy="1459195"/>
          </a:xfrm>
          <a:prstGeom prst="rect">
            <a:avLst/>
          </a:prstGeom>
        </p:spPr>
      </p:pic>
      <p:sp>
        <p:nvSpPr>
          <p:cNvPr id="4" name="ZoneTexte 3">
            <a:extLst>
              <a:ext uri="{FF2B5EF4-FFF2-40B4-BE49-F238E27FC236}">
                <a16:creationId xmlns:a16="http://schemas.microsoft.com/office/drawing/2014/main" id="{4160F0D4-6408-228C-97FC-37145B17A91A}"/>
              </a:ext>
            </a:extLst>
          </p:cNvPr>
          <p:cNvSpPr txBox="1"/>
          <p:nvPr/>
        </p:nvSpPr>
        <p:spPr>
          <a:xfrm>
            <a:off x="1684321" y="4936874"/>
            <a:ext cx="4782091" cy="1015663"/>
          </a:xfrm>
          <a:prstGeom prst="rect">
            <a:avLst/>
          </a:prstGeom>
          <a:noFill/>
          <a:ln w="28575">
            <a:noFill/>
          </a:ln>
        </p:spPr>
        <p:txBody>
          <a:bodyPr wrap="square">
            <a:spAutoFit/>
          </a:bodyPr>
          <a:lstStyle/>
          <a:p>
            <a:pPr marL="171450" indent="-171450">
              <a:buFont typeface="Wingdings" panose="05000000000000000000" pitchFamily="2" charset="2"/>
              <a:buChar char="Ø"/>
            </a:pPr>
            <a:r>
              <a:rPr lang="fr-FR" sz="1000" b="1" dirty="0">
                <a:solidFill>
                  <a:schemeClr val="accent1"/>
                </a:solidFill>
                <a:latin typeface="Calibri" panose="020F0502020204030204" pitchFamily="34" charset="0"/>
                <a:ea typeface="Calibri" panose="020F0502020204030204" pitchFamily="34" charset="0"/>
                <a:cs typeface="Calibri" panose="020F0502020204030204" pitchFamily="34" charset="0"/>
              </a:rPr>
              <a:t>égalité filles –Garçon : </a:t>
            </a:r>
          </a:p>
          <a:p>
            <a:pPr marL="628650" lvl="1" indent="-171450">
              <a:buFont typeface="Arial" panose="020B0604020202020204" pitchFamily="34" charset="0"/>
              <a:buChar char="•"/>
            </a:pPr>
            <a:r>
              <a:rPr lang="fr-FR" sz="1000" b="1" dirty="0">
                <a:solidFill>
                  <a:schemeClr val="accent1"/>
                </a:solidFill>
                <a:latin typeface="Calibri" panose="020F0502020204030204" pitchFamily="34" charset="0"/>
                <a:ea typeface="Calibri" panose="020F0502020204030204" pitchFamily="34" charset="0"/>
                <a:cs typeface="Calibri" panose="020F0502020204030204" pitchFamily="34" charset="0"/>
              </a:rPr>
              <a:t>actions menées au sein des collèges et lycées tullistes</a:t>
            </a:r>
          </a:p>
          <a:p>
            <a:pPr marL="628650" lvl="1" indent="-171450">
              <a:buFont typeface="Arial" panose="020B0604020202020204" pitchFamily="34" charset="0"/>
              <a:buChar char="•"/>
            </a:pPr>
            <a:r>
              <a:rPr lang="fr-FR" sz="1000" b="1" dirty="0">
                <a:solidFill>
                  <a:schemeClr val="accent1"/>
                </a:solidFill>
                <a:latin typeface="Calibri" panose="020F0502020204030204" pitchFamily="34" charset="0"/>
                <a:ea typeface="Calibri" panose="020F0502020204030204" pitchFamily="34" charset="0"/>
                <a:cs typeface="Calibri" panose="020F0502020204030204" pitchFamily="34" charset="0"/>
              </a:rPr>
              <a:t>formations des responsables d’établissement et des enseignants </a:t>
            </a:r>
          </a:p>
          <a:p>
            <a:pPr marL="628650" lvl="1" indent="-171450">
              <a:buFont typeface="Arial" panose="020B0604020202020204" pitchFamily="34" charset="0"/>
              <a:buChar char="•"/>
            </a:pPr>
            <a:r>
              <a:rPr lang="fr-FR" sz="1000" b="1" dirty="0">
                <a:solidFill>
                  <a:schemeClr val="accent1"/>
                </a:solidFill>
                <a:latin typeface="Calibri" panose="020F0502020204030204" pitchFamily="34" charset="0"/>
                <a:ea typeface="Calibri" panose="020F0502020204030204" pitchFamily="34" charset="0"/>
                <a:cs typeface="Calibri" panose="020F0502020204030204" pitchFamily="34" charset="0"/>
              </a:rPr>
              <a:t>labellisations de 2 lycées et d’un collège tullistes </a:t>
            </a:r>
            <a:endParaRPr lang="fr-FR" sz="10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endParaRPr lang="fr-FR" sz="1000" dirty="0">
              <a:latin typeface="Calibri" panose="020F0502020204030204" pitchFamily="34" charset="0"/>
              <a:ea typeface="Calibri" panose="020F0502020204030204" pitchFamily="34" charset="0"/>
              <a:cs typeface="Calibri" panose="020F0502020204030204" pitchFamily="34" charset="0"/>
            </a:endParaRPr>
          </a:p>
          <a:p>
            <a:pPr marL="171450" lvl="0" indent="-171450">
              <a:buFont typeface="Wingdings" panose="05000000000000000000" pitchFamily="2" charset="2"/>
              <a:buChar char="Ø"/>
              <a:defRPr/>
            </a:pPr>
            <a:r>
              <a:rPr lang="fr-FR" sz="1000" b="1" dirty="0">
                <a:solidFill>
                  <a:schemeClr val="accent1"/>
                </a:solidFill>
                <a:latin typeface="Calibri" panose="020F0502020204030204" pitchFamily="34" charset="0"/>
                <a:ea typeface="Calibri" panose="020F0502020204030204" pitchFamily="34" charset="0"/>
                <a:cs typeface="Calibri" panose="020F0502020204030204" pitchFamily="34" charset="0"/>
              </a:rPr>
              <a:t>Conférence - </a:t>
            </a:r>
            <a:r>
              <a:rPr lang="fr-FR" sz="1000" dirty="0">
                <a:solidFill>
                  <a:schemeClr val="dk1"/>
                </a:solidFill>
                <a:latin typeface="Calibri" panose="020F0502020204030204" pitchFamily="34" charset="0"/>
                <a:ea typeface="Calibri" panose="020F0502020204030204" pitchFamily="34" charset="0"/>
                <a:cs typeface="Calibri" panose="020F0502020204030204" pitchFamily="34" charset="0"/>
              </a:rPr>
              <a:t>organisée par le CIDFF et la Préfecture - à Tulle</a:t>
            </a:r>
          </a:p>
        </p:txBody>
      </p:sp>
      <p:sp>
        <p:nvSpPr>
          <p:cNvPr id="6" name="ZoneTexte 5">
            <a:extLst>
              <a:ext uri="{FF2B5EF4-FFF2-40B4-BE49-F238E27FC236}">
                <a16:creationId xmlns:a16="http://schemas.microsoft.com/office/drawing/2014/main" id="{28984C05-8AF6-F20B-E215-250E595A61EF}"/>
              </a:ext>
            </a:extLst>
          </p:cNvPr>
          <p:cNvSpPr txBox="1"/>
          <p:nvPr/>
        </p:nvSpPr>
        <p:spPr>
          <a:xfrm>
            <a:off x="857312" y="4597467"/>
            <a:ext cx="8186741" cy="276999"/>
          </a:xfrm>
          <a:prstGeom prst="rect">
            <a:avLst/>
          </a:prstGeom>
          <a:noFill/>
        </p:spPr>
        <p:txBody>
          <a:bodyPr wrap="square">
            <a:spAutoFit/>
          </a:bodyPr>
          <a:lstStyle/>
          <a:p>
            <a:pPr lvl="0">
              <a:defRPr/>
            </a:pPr>
            <a:r>
              <a:rPr lang="fr-FR" sz="1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B2-2-Sensibiliser la communauté éducative des écoles primaires de l’agglo de Tulle à l’impact négatif des stéréotypes de genre</a:t>
            </a:r>
          </a:p>
        </p:txBody>
      </p:sp>
      <p:pic>
        <p:nvPicPr>
          <p:cNvPr id="7" name="Image 6" descr="Une image contenant habits, personne, chaise, intérieur&#10;&#10;Le contenu généré par l’IA peut être incorrect.">
            <a:extLst>
              <a:ext uri="{FF2B5EF4-FFF2-40B4-BE49-F238E27FC236}">
                <a16:creationId xmlns:a16="http://schemas.microsoft.com/office/drawing/2014/main" id="{2F3A6A6E-A7AE-4C22-28D6-214D42FBF5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2947" y="4936874"/>
            <a:ext cx="2230900" cy="1784719"/>
          </a:xfrm>
          <a:prstGeom prst="rect">
            <a:avLst/>
          </a:prstGeom>
        </p:spPr>
      </p:pic>
      <p:sp>
        <p:nvSpPr>
          <p:cNvPr id="10" name="ZoneTexte 9">
            <a:extLst>
              <a:ext uri="{FF2B5EF4-FFF2-40B4-BE49-F238E27FC236}">
                <a16:creationId xmlns:a16="http://schemas.microsoft.com/office/drawing/2014/main" id="{4862CFEF-E17C-5A4A-5393-06F70D488B14}"/>
              </a:ext>
            </a:extLst>
          </p:cNvPr>
          <p:cNvSpPr txBox="1"/>
          <p:nvPr/>
        </p:nvSpPr>
        <p:spPr>
          <a:xfrm>
            <a:off x="1952719" y="6064059"/>
            <a:ext cx="4473311" cy="400110"/>
          </a:xfrm>
          <a:prstGeom prst="rect">
            <a:avLst/>
          </a:prstGeom>
          <a:solidFill>
            <a:schemeClr val="tx2"/>
          </a:solidFill>
        </p:spPr>
        <p:txBody>
          <a:bodyPr wrap="square" rtlCol="0">
            <a:spAutoFit/>
          </a:bodyPr>
          <a:lstStyle/>
          <a:p>
            <a:r>
              <a:rPr lang="fr-FR" sz="1000" b="1" dirty="0">
                <a:solidFill>
                  <a:schemeClr val="bg1"/>
                </a:solidFill>
              </a:rPr>
              <a:t>Plateforme « Les valeurs de la République » - Réseau Canopé : </a:t>
            </a:r>
          </a:p>
          <a:p>
            <a:r>
              <a:rPr lang="fr-FR" sz="1000" b="1" dirty="0">
                <a:solidFill>
                  <a:schemeClr val="bg1"/>
                </a:solidFill>
              </a:rPr>
              <a:t>https://valeurs-de-la-republique.reseau-canope.fr/</a:t>
            </a:r>
          </a:p>
        </p:txBody>
      </p:sp>
      <p:sp>
        <p:nvSpPr>
          <p:cNvPr id="11" name="ZoneTexte 10">
            <a:extLst>
              <a:ext uri="{FF2B5EF4-FFF2-40B4-BE49-F238E27FC236}">
                <a16:creationId xmlns:a16="http://schemas.microsoft.com/office/drawing/2014/main" id="{1036969D-D914-9558-9BE7-1C345AE3B25F}"/>
              </a:ext>
            </a:extLst>
          </p:cNvPr>
          <p:cNvSpPr txBox="1"/>
          <p:nvPr/>
        </p:nvSpPr>
        <p:spPr>
          <a:xfrm>
            <a:off x="1077269" y="3665571"/>
            <a:ext cx="5080363" cy="261610"/>
          </a:xfrm>
          <a:prstGeom prst="rect">
            <a:avLst/>
          </a:prstGeom>
          <a:solidFill>
            <a:schemeClr val="tx2"/>
          </a:solidFill>
        </p:spPr>
        <p:txBody>
          <a:bodyPr wrap="square">
            <a:spAutoFit/>
          </a:bodyPr>
          <a:lstStyle/>
          <a:p>
            <a:r>
              <a:rPr lang="fr-FR" sz="1100" b="1" dirty="0">
                <a:solidFill>
                  <a:schemeClr val="bg1"/>
                </a:solidFill>
                <a:latin typeface="Calibri" panose="020F0502020204030204" pitchFamily="34" charset="0"/>
                <a:ea typeface="Calibri" panose="020F0502020204030204" pitchFamily="34" charset="0"/>
                <a:cs typeface="Calibri" panose="020F0502020204030204" pitchFamily="34" charset="0"/>
              </a:rPr>
              <a:t>Plus d’information : https://www.amrf.fr/les-programmes/relais-de-legalite-erre/</a:t>
            </a:r>
          </a:p>
        </p:txBody>
      </p:sp>
      <p:sp>
        <p:nvSpPr>
          <p:cNvPr id="18" name="ZoneTexte 17">
            <a:extLst>
              <a:ext uri="{FF2B5EF4-FFF2-40B4-BE49-F238E27FC236}">
                <a16:creationId xmlns:a16="http://schemas.microsoft.com/office/drawing/2014/main" id="{AC5B1890-EFA6-FB87-DFA0-7C14426F68FA}"/>
              </a:ext>
            </a:extLst>
          </p:cNvPr>
          <p:cNvSpPr txBox="1"/>
          <p:nvPr/>
        </p:nvSpPr>
        <p:spPr>
          <a:xfrm>
            <a:off x="807865" y="2299328"/>
            <a:ext cx="5300320" cy="415498"/>
          </a:xfrm>
          <a:prstGeom prst="rect">
            <a:avLst/>
          </a:prstGeom>
          <a:solidFill>
            <a:schemeClr val="accent1"/>
          </a:solidFill>
        </p:spPr>
        <p:txBody>
          <a:bodyPr wrap="square">
            <a:spAutoFit/>
          </a:bodyPr>
          <a:lstStyle/>
          <a:p>
            <a:r>
              <a:rPr lang="fr-FR" sz="1000" b="1" dirty="0">
                <a:solidFill>
                  <a:schemeClr val="bg1"/>
                </a:solidFill>
              </a:rPr>
              <a:t>Recensement dans 45 structures et établissements publics de l’agglo  - 23 référents </a:t>
            </a:r>
          </a:p>
          <a:p>
            <a:pPr>
              <a:buFont typeface="Wingdings" panose="05000000000000000000" pitchFamily="2" charset="2"/>
              <a:buChar char="è"/>
            </a:pPr>
            <a:r>
              <a:rPr lang="fr-FR" sz="1000" b="1" dirty="0">
                <a:solidFill>
                  <a:schemeClr val="bg1"/>
                </a:solidFill>
                <a:sym typeface="Wingdings" panose="05000000000000000000" pitchFamily="2" charset="2"/>
              </a:rPr>
              <a:t>Organiser un temps déchange pour définir les besoins </a:t>
            </a:r>
          </a:p>
        </p:txBody>
      </p:sp>
    </p:spTree>
    <p:extLst>
      <p:ext uri="{BB962C8B-B14F-4D97-AF65-F5344CB8AC3E}">
        <p14:creationId xmlns:p14="http://schemas.microsoft.com/office/powerpoint/2010/main" val="1450048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816555" y="373199"/>
            <a:ext cx="6378575" cy="1293813"/>
          </a:xfrm>
        </p:spPr>
        <p:txBody>
          <a:bodyPr/>
          <a:lstStyle/>
          <a:p>
            <a:pPr algn="ctr"/>
            <a:r>
              <a:rPr lang="fr-FR" b="1" dirty="0">
                <a:solidFill>
                  <a:srgbClr val="C80064"/>
                </a:solidFill>
                <a:latin typeface="Myriad Pro Cond" panose="020B0506030403020204" pitchFamily="34" charset="0"/>
              </a:rPr>
              <a:t>Santé mentale</a:t>
            </a:r>
          </a:p>
        </p:txBody>
      </p:sp>
      <p:graphicFrame>
        <p:nvGraphicFramePr>
          <p:cNvPr id="4" name="Espace réservé du contenu 3"/>
          <p:cNvGraphicFramePr>
            <a:graphicFrameLocks noGrp="1"/>
          </p:cNvGraphicFramePr>
          <p:nvPr>
            <p:ph idx="4294967295"/>
          </p:nvPr>
        </p:nvGraphicFramePr>
        <p:xfrm>
          <a:off x="166212" y="2074863"/>
          <a:ext cx="8823325" cy="4783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me 4"/>
          <p:cNvGraphicFramePr/>
          <p:nvPr/>
        </p:nvGraphicFramePr>
        <p:xfrm>
          <a:off x="166212" y="1453199"/>
          <a:ext cx="8514058" cy="8337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Rectangle à coins arrondis 6"/>
          <p:cNvSpPr/>
          <p:nvPr/>
        </p:nvSpPr>
        <p:spPr>
          <a:xfrm>
            <a:off x="76565" y="2286953"/>
            <a:ext cx="4088467" cy="1080000"/>
          </a:xfrm>
          <a:prstGeom prst="roundRect">
            <a:avLst/>
          </a:prstGeom>
          <a:solidFill>
            <a:srgbClr val="C80064"/>
          </a:solidFill>
          <a:ln>
            <a:solidFill>
              <a:srgbClr val="C800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latin typeface="Myriad Pro Cond" panose="020B0506030403020204" pitchFamily="34" charset="0"/>
              </a:rPr>
              <a:t>Déploiement du </a:t>
            </a:r>
          </a:p>
          <a:p>
            <a:pPr algn="ctr"/>
            <a:r>
              <a:rPr lang="fr-FR" sz="2000" b="1" dirty="0">
                <a:latin typeface="Myriad Pro Cond" panose="020B0506030403020204" pitchFamily="34" charset="0"/>
              </a:rPr>
              <a:t>C</a:t>
            </a:r>
            <a:r>
              <a:rPr lang="fr-FR" b="1" dirty="0">
                <a:latin typeface="Myriad Pro Cond" panose="020B0506030403020204" pitchFamily="34" charset="0"/>
              </a:rPr>
              <a:t>onseil</a:t>
            </a:r>
            <a:r>
              <a:rPr lang="fr-FR" sz="2400" b="1" dirty="0">
                <a:latin typeface="Myriad Pro Cond" panose="020B0506030403020204" pitchFamily="34" charset="0"/>
              </a:rPr>
              <a:t> </a:t>
            </a:r>
            <a:r>
              <a:rPr lang="fr-FR" sz="2000" b="1" dirty="0">
                <a:latin typeface="Myriad Pro Cond" panose="020B0506030403020204" pitchFamily="34" charset="0"/>
              </a:rPr>
              <a:t>L</a:t>
            </a:r>
            <a:r>
              <a:rPr lang="fr-FR" b="1" dirty="0">
                <a:latin typeface="Myriad Pro Cond" panose="020B0506030403020204" pitchFamily="34" charset="0"/>
              </a:rPr>
              <a:t>ocal</a:t>
            </a:r>
            <a:r>
              <a:rPr lang="fr-FR" sz="2400" b="1" dirty="0">
                <a:latin typeface="Myriad Pro Cond" panose="020B0506030403020204" pitchFamily="34" charset="0"/>
              </a:rPr>
              <a:t> </a:t>
            </a:r>
            <a:r>
              <a:rPr lang="fr-FR" b="1" dirty="0">
                <a:latin typeface="Myriad Pro Cond" panose="020B0506030403020204" pitchFamily="34" charset="0"/>
              </a:rPr>
              <a:t>en</a:t>
            </a:r>
            <a:r>
              <a:rPr lang="fr-FR" sz="2400" b="1" dirty="0">
                <a:latin typeface="Myriad Pro Cond" panose="020B0506030403020204" pitchFamily="34" charset="0"/>
              </a:rPr>
              <a:t> </a:t>
            </a:r>
            <a:r>
              <a:rPr lang="fr-FR" sz="2000" b="1" dirty="0">
                <a:latin typeface="Myriad Pro Cond" panose="020B0506030403020204" pitchFamily="34" charset="0"/>
              </a:rPr>
              <a:t>S</a:t>
            </a:r>
            <a:r>
              <a:rPr lang="fr-FR" b="1" dirty="0">
                <a:latin typeface="Myriad Pro Cond" panose="020B0506030403020204" pitchFamily="34" charset="0"/>
              </a:rPr>
              <a:t>anté</a:t>
            </a:r>
            <a:r>
              <a:rPr lang="fr-FR" sz="2400" b="1" dirty="0">
                <a:latin typeface="Myriad Pro Cond" panose="020B0506030403020204" pitchFamily="34" charset="0"/>
              </a:rPr>
              <a:t> </a:t>
            </a:r>
            <a:r>
              <a:rPr lang="fr-FR" sz="2000" b="1" dirty="0">
                <a:latin typeface="Myriad Pro Cond" panose="020B0506030403020204" pitchFamily="34" charset="0"/>
              </a:rPr>
              <a:t>M</a:t>
            </a:r>
            <a:r>
              <a:rPr lang="fr-FR" b="1" dirty="0">
                <a:latin typeface="Myriad Pro Cond" panose="020B0506030403020204" pitchFamily="34" charset="0"/>
              </a:rPr>
              <a:t>entale</a:t>
            </a:r>
          </a:p>
          <a:p>
            <a:pPr algn="ctr"/>
            <a:r>
              <a:rPr lang="fr-FR" sz="2000" b="1" dirty="0">
                <a:latin typeface="Myriad Pro Cond" panose="020B0506030403020204" pitchFamily="34" charset="0"/>
              </a:rPr>
              <a:t>CLSM</a:t>
            </a:r>
          </a:p>
        </p:txBody>
      </p:sp>
    </p:spTree>
    <p:extLst>
      <p:ext uri="{BB962C8B-B14F-4D97-AF65-F5344CB8AC3E}">
        <p14:creationId xmlns:p14="http://schemas.microsoft.com/office/powerpoint/2010/main" val="3285027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5BB8A-F0E4-8471-68C6-5A70B8638769}"/>
            </a:ext>
          </a:extLst>
        </p:cNvPr>
        <p:cNvGrpSpPr/>
        <p:nvPr/>
      </p:nvGrpSpPr>
      <p:grpSpPr>
        <a:xfrm>
          <a:off x="0" y="0"/>
          <a:ext cx="0" cy="0"/>
          <a:chOff x="0" y="0"/>
          <a:chExt cx="0" cy="0"/>
        </a:xfrm>
      </p:grpSpPr>
      <p:sp>
        <p:nvSpPr>
          <p:cNvPr id="3" name="Titre 1">
            <a:extLst>
              <a:ext uri="{FF2B5EF4-FFF2-40B4-BE49-F238E27FC236}">
                <a16:creationId xmlns:a16="http://schemas.microsoft.com/office/drawing/2014/main" id="{4CA14DFD-DA06-EA57-92C9-B68C77775F23}"/>
              </a:ext>
            </a:extLst>
          </p:cNvPr>
          <p:cNvSpPr txBox="1">
            <a:spLocks/>
          </p:cNvSpPr>
          <p:nvPr/>
        </p:nvSpPr>
        <p:spPr>
          <a:xfrm>
            <a:off x="625793" y="490113"/>
            <a:ext cx="6378575" cy="1293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b="1" dirty="0">
                <a:solidFill>
                  <a:srgbClr val="C80064"/>
                </a:solidFill>
                <a:latin typeface="Myriad Pro Cond" panose="020B0506030403020204" pitchFamily="34" charset="0"/>
              </a:rPr>
              <a:t>AXE C / Santé mentale</a:t>
            </a:r>
          </a:p>
        </p:txBody>
      </p:sp>
      <p:sp>
        <p:nvSpPr>
          <p:cNvPr id="7" name="ZoneTexte 6">
            <a:extLst>
              <a:ext uri="{FF2B5EF4-FFF2-40B4-BE49-F238E27FC236}">
                <a16:creationId xmlns:a16="http://schemas.microsoft.com/office/drawing/2014/main" id="{B9590EB1-4DEA-4059-577F-A7BF944F6E14}"/>
              </a:ext>
            </a:extLst>
          </p:cNvPr>
          <p:cNvSpPr txBox="1"/>
          <p:nvPr/>
        </p:nvSpPr>
        <p:spPr>
          <a:xfrm>
            <a:off x="1253426" y="1685845"/>
            <a:ext cx="7427354" cy="369332"/>
          </a:xfrm>
          <a:prstGeom prst="rect">
            <a:avLst/>
          </a:prstGeom>
          <a:solidFill>
            <a:schemeClr val="bg1">
              <a:lumMod val="65000"/>
            </a:schemeClr>
          </a:solidFill>
        </p:spPr>
        <p:txBody>
          <a:bodyPr wrap="square">
            <a:spAutoFit/>
          </a:bodyPr>
          <a:lstStyle/>
          <a:p>
            <a:pPr algn="ctr"/>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LABEL </a:t>
            </a:r>
            <a:r>
              <a:rPr lang="fr-FR" b="1" cap="all" dirty="0">
                <a:solidFill>
                  <a:schemeClr val="bg1"/>
                </a:solidFill>
                <a:latin typeface="Marianne"/>
              </a:rPr>
              <a:t>Grande cause nationale 2025 « Parlons santé mentale ! »</a:t>
            </a:r>
            <a:endParaRPr lang="fr-FR" b="1" cap="all"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ZoneTexte 7">
            <a:extLst>
              <a:ext uri="{FF2B5EF4-FFF2-40B4-BE49-F238E27FC236}">
                <a16:creationId xmlns:a16="http://schemas.microsoft.com/office/drawing/2014/main" id="{BD215BB8-8A69-209C-1F22-8C6D46DF0EA9}"/>
              </a:ext>
            </a:extLst>
          </p:cNvPr>
          <p:cNvSpPr txBox="1"/>
          <p:nvPr/>
        </p:nvSpPr>
        <p:spPr>
          <a:xfrm>
            <a:off x="3435675" y="2105774"/>
            <a:ext cx="2891213" cy="307777"/>
          </a:xfrm>
          <a:prstGeom prst="rect">
            <a:avLst/>
          </a:prstGeom>
          <a:noFill/>
        </p:spPr>
        <p:txBody>
          <a:bodyPr wrap="square">
            <a:spAutoFit/>
          </a:bodyPr>
          <a:lstStyle/>
          <a:p>
            <a:pPr algn="just">
              <a:buClr>
                <a:srgbClr val="C80064"/>
              </a:buClr>
            </a:pPr>
            <a:r>
              <a:rPr lang="fr-FR" sz="1400" b="1" dirty="0">
                <a:latin typeface="Calibri" panose="020F0502020204030204" pitchFamily="34" charset="0"/>
                <a:ea typeface="Calibri" panose="020F0502020204030204" pitchFamily="34" charset="0"/>
                <a:cs typeface="Calibri" panose="020F0502020204030204" pitchFamily="34" charset="0"/>
              </a:rPr>
              <a:t>obtenu par le PTSM et le CH de Tulle</a:t>
            </a:r>
          </a:p>
        </p:txBody>
      </p:sp>
      <p:pic>
        <p:nvPicPr>
          <p:cNvPr id="1026" name="Picture 2">
            <a:extLst>
              <a:ext uri="{FF2B5EF4-FFF2-40B4-BE49-F238E27FC236}">
                <a16:creationId xmlns:a16="http://schemas.microsoft.com/office/drawing/2014/main" id="{AA2B01A4-6FF4-D25C-21CE-887E6F52BD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2895" y="2598341"/>
            <a:ext cx="4039351" cy="2906790"/>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6018AD90-4E15-780D-EFCC-2F40F190CDFF}"/>
              </a:ext>
            </a:extLst>
          </p:cNvPr>
          <p:cNvSpPr txBox="1"/>
          <p:nvPr/>
        </p:nvSpPr>
        <p:spPr>
          <a:xfrm>
            <a:off x="876248" y="2602204"/>
            <a:ext cx="1881945" cy="1169551"/>
          </a:xfrm>
          <a:prstGeom prst="rect">
            <a:avLst/>
          </a:prstGeom>
          <a:solidFill>
            <a:schemeClr val="accent1"/>
          </a:solidFill>
        </p:spPr>
        <p:txBody>
          <a:bodyPr wrap="square">
            <a:spAutoFit/>
          </a:bodyPr>
          <a:lstStyle/>
          <a:p>
            <a:pPr algn="ctr"/>
            <a:r>
              <a:rPr lang="fr-FR" sz="14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une reconnaissance institutionnelle et une valorisation auprès du public et des partenaires</a:t>
            </a:r>
          </a:p>
        </p:txBody>
      </p:sp>
      <p:sp>
        <p:nvSpPr>
          <p:cNvPr id="18" name="ZoneTexte 17">
            <a:extLst>
              <a:ext uri="{FF2B5EF4-FFF2-40B4-BE49-F238E27FC236}">
                <a16:creationId xmlns:a16="http://schemas.microsoft.com/office/drawing/2014/main" id="{FF556FDE-2D23-C9F7-3994-8D30A320F25C}"/>
              </a:ext>
            </a:extLst>
          </p:cNvPr>
          <p:cNvSpPr txBox="1"/>
          <p:nvPr/>
        </p:nvSpPr>
        <p:spPr>
          <a:xfrm>
            <a:off x="7046950" y="4335580"/>
            <a:ext cx="1942408" cy="1169551"/>
          </a:xfrm>
          <a:prstGeom prst="rect">
            <a:avLst/>
          </a:prstGeom>
          <a:solidFill>
            <a:schemeClr val="accent1"/>
          </a:solidFill>
        </p:spPr>
        <p:txBody>
          <a:bodyPr wrap="square">
            <a:spAutoFit/>
          </a:bodyPr>
          <a:lstStyle/>
          <a:p>
            <a:pPr algn="ctr"/>
            <a:r>
              <a:rPr lang="fr-FR" sz="14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la possibilité d’utiliser l’identité visuelle sur ses supports de communication</a:t>
            </a:r>
          </a:p>
        </p:txBody>
      </p:sp>
      <p:sp>
        <p:nvSpPr>
          <p:cNvPr id="20" name="ZoneTexte 19">
            <a:extLst>
              <a:ext uri="{FF2B5EF4-FFF2-40B4-BE49-F238E27FC236}">
                <a16:creationId xmlns:a16="http://schemas.microsoft.com/office/drawing/2014/main" id="{0A0E7BA1-2C4E-EA70-1804-E0AF431A2D40}"/>
              </a:ext>
            </a:extLst>
          </p:cNvPr>
          <p:cNvSpPr txBox="1"/>
          <p:nvPr/>
        </p:nvSpPr>
        <p:spPr>
          <a:xfrm>
            <a:off x="1817220" y="5588991"/>
            <a:ext cx="3626223" cy="307777"/>
          </a:xfrm>
          <a:prstGeom prst="rect">
            <a:avLst/>
          </a:prstGeom>
          <a:solidFill>
            <a:schemeClr val="accent1"/>
          </a:solidFill>
        </p:spPr>
        <p:txBody>
          <a:bodyPr wrap="square">
            <a:spAutoFit/>
          </a:bodyPr>
          <a:lstStyle/>
          <a:p>
            <a:pPr algn="ctr"/>
            <a:r>
              <a:rPr lang="fr-FR" sz="14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l’accès aux outils de communication dédiés</a:t>
            </a:r>
          </a:p>
        </p:txBody>
      </p:sp>
      <p:sp>
        <p:nvSpPr>
          <p:cNvPr id="21" name="Flèche : courbe vers la gauche 20">
            <a:extLst>
              <a:ext uri="{FF2B5EF4-FFF2-40B4-BE49-F238E27FC236}">
                <a16:creationId xmlns:a16="http://schemas.microsoft.com/office/drawing/2014/main" id="{DAE17071-8877-3F0E-987D-1EA6323017CA}"/>
              </a:ext>
            </a:extLst>
          </p:cNvPr>
          <p:cNvSpPr/>
          <p:nvPr/>
        </p:nvSpPr>
        <p:spPr>
          <a:xfrm rot="18470670">
            <a:off x="7307341" y="2844225"/>
            <a:ext cx="1042199" cy="1169551"/>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2" name="Flèche : courbe vers la gauche 21">
            <a:extLst>
              <a:ext uri="{FF2B5EF4-FFF2-40B4-BE49-F238E27FC236}">
                <a16:creationId xmlns:a16="http://schemas.microsoft.com/office/drawing/2014/main" id="{21339F69-3717-4C3E-EF9B-FE0745D3F3EA}"/>
              </a:ext>
            </a:extLst>
          </p:cNvPr>
          <p:cNvSpPr/>
          <p:nvPr/>
        </p:nvSpPr>
        <p:spPr>
          <a:xfrm rot="3457877">
            <a:off x="5229237" y="5699249"/>
            <a:ext cx="1042199" cy="1169551"/>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3" name="Flèche : courbe vers la gauche 22">
            <a:extLst>
              <a:ext uri="{FF2B5EF4-FFF2-40B4-BE49-F238E27FC236}">
                <a16:creationId xmlns:a16="http://schemas.microsoft.com/office/drawing/2014/main" id="{4CE1D25C-3A35-1E11-578C-9E25C291AD06}"/>
              </a:ext>
            </a:extLst>
          </p:cNvPr>
          <p:cNvSpPr/>
          <p:nvPr/>
        </p:nvSpPr>
        <p:spPr>
          <a:xfrm rot="7987414">
            <a:off x="1454067" y="3956059"/>
            <a:ext cx="1042199" cy="1169551"/>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550479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au 11">
            <a:extLst>
              <a:ext uri="{FF2B5EF4-FFF2-40B4-BE49-F238E27FC236}">
                <a16:creationId xmlns:a16="http://schemas.microsoft.com/office/drawing/2014/main" id="{E9B4BE47-D304-60FF-F755-A987FE9FA2C3}"/>
              </a:ext>
            </a:extLst>
          </p:cNvPr>
          <p:cNvGraphicFramePr>
            <a:graphicFrameLocks noGrp="1"/>
          </p:cNvGraphicFramePr>
          <p:nvPr>
            <p:extLst>
              <p:ext uri="{D42A27DB-BD31-4B8C-83A1-F6EECF244321}">
                <p14:modId xmlns:p14="http://schemas.microsoft.com/office/powerpoint/2010/main" val="1071900196"/>
              </p:ext>
            </p:extLst>
          </p:nvPr>
        </p:nvGraphicFramePr>
        <p:xfrm>
          <a:off x="1504810" y="2585573"/>
          <a:ext cx="7521928" cy="2047807"/>
        </p:xfrm>
        <a:graphic>
          <a:graphicData uri="http://schemas.openxmlformats.org/drawingml/2006/table">
            <a:tbl>
              <a:tblPr firstRow="1" bandRow="1">
                <a:tableStyleId>{7DF18680-E054-41AD-8BC1-D1AEF772440D}</a:tableStyleId>
              </a:tblPr>
              <a:tblGrid>
                <a:gridCol w="4253949">
                  <a:extLst>
                    <a:ext uri="{9D8B030D-6E8A-4147-A177-3AD203B41FA5}">
                      <a16:colId xmlns:a16="http://schemas.microsoft.com/office/drawing/2014/main" val="663078195"/>
                    </a:ext>
                  </a:extLst>
                </a:gridCol>
                <a:gridCol w="1245704">
                  <a:extLst>
                    <a:ext uri="{9D8B030D-6E8A-4147-A177-3AD203B41FA5}">
                      <a16:colId xmlns:a16="http://schemas.microsoft.com/office/drawing/2014/main" val="1476271452"/>
                    </a:ext>
                  </a:extLst>
                </a:gridCol>
                <a:gridCol w="1046922">
                  <a:extLst>
                    <a:ext uri="{9D8B030D-6E8A-4147-A177-3AD203B41FA5}">
                      <a16:colId xmlns:a16="http://schemas.microsoft.com/office/drawing/2014/main" val="1048548178"/>
                    </a:ext>
                  </a:extLst>
                </a:gridCol>
                <a:gridCol w="975353">
                  <a:extLst>
                    <a:ext uri="{9D8B030D-6E8A-4147-A177-3AD203B41FA5}">
                      <a16:colId xmlns:a16="http://schemas.microsoft.com/office/drawing/2014/main" val="450128597"/>
                    </a:ext>
                  </a:extLst>
                </a:gridCol>
              </a:tblGrid>
              <a:tr h="370840">
                <a:tc rowSpan="2">
                  <a:txBody>
                    <a:bodyPr/>
                    <a:lstStyle/>
                    <a:p>
                      <a:pPr algn="ctr"/>
                      <a:endParaRPr lang="fr-FR" sz="1200" dirty="0">
                        <a:latin typeface="Calibri" panose="020F0502020204030204" pitchFamily="34" charset="0"/>
                        <a:cs typeface="Calibri" panose="020F0502020204030204" pitchFamily="34" charset="0"/>
                      </a:endParaRPr>
                    </a:p>
                    <a:p>
                      <a:pPr algn="ctr"/>
                      <a:r>
                        <a:rPr lang="fr-FR" sz="1200" dirty="0">
                          <a:latin typeface="Calibri" panose="020F0502020204030204" pitchFamily="34" charset="0"/>
                          <a:cs typeface="Calibri" panose="020F0502020204030204" pitchFamily="34" charset="0"/>
                        </a:rPr>
                        <a:t>ACTION</a:t>
                      </a:r>
                    </a:p>
                  </a:txBody>
                  <a:tcPr/>
                </a:tc>
                <a:tc gridSpan="3">
                  <a:txBody>
                    <a:bodyPr/>
                    <a:lstStyle/>
                    <a:p>
                      <a:pPr algn="ctr"/>
                      <a:r>
                        <a:rPr lang="fr-FR" sz="1200" dirty="0">
                          <a:latin typeface="Calibri" panose="020F0502020204030204" pitchFamily="34" charset="0"/>
                          <a:cs typeface="Calibri" panose="020F0502020204030204" pitchFamily="34" charset="0"/>
                        </a:rPr>
                        <a:t>ETAT D’AVANCEMENT</a:t>
                      </a:r>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2287672304"/>
                  </a:ext>
                </a:extLst>
              </a:tr>
              <a:tr h="305367">
                <a:tc vMerge="1">
                  <a:txBody>
                    <a:bodyPr/>
                    <a:lstStyle/>
                    <a:p>
                      <a:endParaRPr lang="fr-FR" dirty="0"/>
                    </a:p>
                  </a:txBody>
                  <a:tcPr/>
                </a:tc>
                <a:tc>
                  <a:txBody>
                    <a:bodyPr/>
                    <a:lstStyle/>
                    <a:p>
                      <a:pPr algn="ctr"/>
                      <a:r>
                        <a:rPr lang="fr-FR" sz="1200" b="1" dirty="0">
                          <a:latin typeface="Calibri" panose="020F0502020204030204" pitchFamily="34" charset="0"/>
                          <a:cs typeface="Calibri" panose="020F0502020204030204" pitchFamily="34" charset="0"/>
                        </a:rPr>
                        <a:t>Non initiée</a:t>
                      </a:r>
                    </a:p>
                  </a:txBody>
                  <a:tcPr/>
                </a:tc>
                <a:tc>
                  <a:txBody>
                    <a:bodyPr/>
                    <a:lstStyle/>
                    <a:p>
                      <a:pPr algn="ctr"/>
                      <a:r>
                        <a:rPr lang="fr-FR" sz="1200" b="1" dirty="0">
                          <a:latin typeface="Calibri" panose="020F0502020204030204" pitchFamily="34" charset="0"/>
                          <a:cs typeface="Calibri" panose="020F0502020204030204" pitchFamily="34" charset="0"/>
                        </a:rPr>
                        <a:t>en cours</a:t>
                      </a:r>
                    </a:p>
                  </a:txBody>
                  <a:tcPr/>
                </a:tc>
                <a:tc>
                  <a:txBody>
                    <a:bodyPr/>
                    <a:lstStyle/>
                    <a:p>
                      <a:pPr algn="ctr"/>
                      <a:r>
                        <a:rPr lang="fr-FR" sz="1200" b="1" dirty="0">
                          <a:latin typeface="Calibri" panose="020F0502020204030204" pitchFamily="34" charset="0"/>
                          <a:cs typeface="Calibri" panose="020F0502020204030204" pitchFamily="34" charset="0"/>
                        </a:rPr>
                        <a:t>terminée</a:t>
                      </a:r>
                    </a:p>
                  </a:txBody>
                  <a:tcPr/>
                </a:tc>
                <a:extLst>
                  <a:ext uri="{0D108BD9-81ED-4DB2-BD59-A6C34878D82A}">
                    <a16:rowId xmlns:a16="http://schemas.microsoft.com/office/drawing/2014/main" val="3547526300"/>
                  </a:ext>
                </a:extLst>
              </a:tr>
              <a:tr h="341148">
                <a:tc>
                  <a:txBody>
                    <a:bodyPr/>
                    <a:lstStyle/>
                    <a:p>
                      <a:r>
                        <a:rPr lang="fr-FR" sz="1200" kern="1200" dirty="0">
                          <a:solidFill>
                            <a:schemeClr val="dk1"/>
                          </a:solidFill>
                          <a:effectLst/>
                          <a:latin typeface="Calibri" panose="020F0502020204030204" pitchFamily="34" charset="0"/>
                          <a:cs typeface="Calibri" panose="020F0502020204030204" pitchFamily="34" charset="0"/>
                        </a:rPr>
                        <a:t>1- Recueillir les données épidémiologiques et </a:t>
                      </a:r>
                      <a:r>
                        <a:rPr lang="fr-FR" sz="1200" b="0" kern="1200" dirty="0">
                          <a:solidFill>
                            <a:schemeClr val="dk1"/>
                          </a:solidFill>
                          <a:effectLst/>
                          <a:latin typeface="Calibri" panose="020F0502020204030204" pitchFamily="34" charset="0"/>
                          <a:cs typeface="Calibri" panose="020F0502020204030204" pitchFamily="34" charset="0"/>
                        </a:rPr>
                        <a:t>sociodémographiques</a:t>
                      </a:r>
                      <a:endParaRPr lang="fr-FR" sz="1200" b="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endParaRPr lang="fr-FR" sz="1200" dirty="0"/>
                    </a:p>
                  </a:txBody>
                  <a:tcPr/>
                </a:tc>
                <a:tc>
                  <a:txBody>
                    <a:bodyPr/>
                    <a:lstStyle/>
                    <a:p>
                      <a:endParaRPr lang="fr-FR" sz="1200" dirty="0">
                        <a:solidFill>
                          <a:schemeClr val="accent2">
                            <a:lumMod val="75000"/>
                          </a:schemeClr>
                        </a:solidFill>
                        <a:highlight>
                          <a:srgbClr val="00AFDB"/>
                        </a:highlight>
                      </a:endParaRPr>
                    </a:p>
                  </a:txBody>
                  <a:tcPr>
                    <a:solidFill>
                      <a:schemeClr val="accent6">
                        <a:lumMod val="60000"/>
                        <a:lumOff val="40000"/>
                      </a:schemeClr>
                    </a:solidFill>
                  </a:tcPr>
                </a:tc>
                <a:tc>
                  <a:txBody>
                    <a:bodyPr/>
                    <a:lstStyle/>
                    <a:p>
                      <a:endParaRPr lang="fr-FR" sz="1200" dirty="0"/>
                    </a:p>
                  </a:txBody>
                  <a:tcPr/>
                </a:tc>
                <a:extLst>
                  <a:ext uri="{0D108BD9-81ED-4DB2-BD59-A6C34878D82A}">
                    <a16:rowId xmlns:a16="http://schemas.microsoft.com/office/drawing/2014/main" val="1743215220"/>
                  </a:ext>
                </a:extLst>
              </a:tr>
              <a:tr h="341148">
                <a:tc>
                  <a:txBody>
                    <a:bodyPr/>
                    <a:lstStyle/>
                    <a:p>
                      <a:r>
                        <a:rPr lang="fr-FR" sz="1200" kern="1200" dirty="0">
                          <a:solidFill>
                            <a:schemeClr val="dk1"/>
                          </a:solidFill>
                          <a:effectLst/>
                          <a:latin typeface="Calibri" panose="020F0502020204030204" pitchFamily="34" charset="0"/>
                          <a:cs typeface="Calibri" panose="020F0502020204030204" pitchFamily="34" charset="0"/>
                        </a:rPr>
                        <a:t>2- Connaitre et partager l’état des ressources existantes sur le territoire</a:t>
                      </a:r>
                      <a:endParaRPr lang="fr-FR" sz="120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endParaRPr lang="fr-FR" sz="1200" dirty="0"/>
                    </a:p>
                  </a:txBody>
                  <a:tcPr>
                    <a:solidFill>
                      <a:schemeClr val="bg1">
                        <a:lumMod val="85000"/>
                      </a:schemeClr>
                    </a:solidFill>
                  </a:tcPr>
                </a:tc>
                <a:tc>
                  <a:txBody>
                    <a:bodyPr/>
                    <a:lstStyle/>
                    <a:p>
                      <a:endParaRPr lang="fr-FR" sz="1200" dirty="0">
                        <a:solidFill>
                          <a:schemeClr val="accent2">
                            <a:lumMod val="75000"/>
                          </a:schemeClr>
                        </a:solidFill>
                        <a:highlight>
                          <a:srgbClr val="00AFDB"/>
                        </a:highlight>
                      </a:endParaRPr>
                    </a:p>
                  </a:txBody>
                  <a:tcPr>
                    <a:solidFill>
                      <a:schemeClr val="bg1">
                        <a:lumMod val="65000"/>
                      </a:schemeClr>
                    </a:solidFill>
                  </a:tcPr>
                </a:tc>
                <a:tc>
                  <a:txBody>
                    <a:bodyPr/>
                    <a:lstStyle/>
                    <a:p>
                      <a:endParaRPr lang="fr-FR" sz="1200" dirty="0"/>
                    </a:p>
                  </a:txBody>
                  <a:tcPr/>
                </a:tc>
                <a:extLst>
                  <a:ext uri="{0D108BD9-81ED-4DB2-BD59-A6C34878D82A}">
                    <a16:rowId xmlns:a16="http://schemas.microsoft.com/office/drawing/2014/main" val="4065431079"/>
                  </a:ext>
                </a:extLst>
              </a:tr>
              <a:tr h="341148">
                <a:tc>
                  <a:txBody>
                    <a:bodyPr/>
                    <a:lstStyle/>
                    <a:p>
                      <a:r>
                        <a:rPr lang="fr-FR" sz="1200" kern="1200" dirty="0">
                          <a:solidFill>
                            <a:schemeClr val="dk1"/>
                          </a:solidFill>
                          <a:effectLst/>
                          <a:latin typeface="Calibri" panose="020F0502020204030204" pitchFamily="34" charset="0"/>
                          <a:cs typeface="Calibri" panose="020F0502020204030204" pitchFamily="34" charset="0"/>
                        </a:rPr>
                        <a:t>3- Partager les besoins de santé et leurs déterminants repérés par les acteurs, les usagers </a:t>
                      </a:r>
                      <a:endParaRPr lang="fr-FR" sz="120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endParaRPr lang="fr-FR" sz="1200" dirty="0"/>
                    </a:p>
                  </a:txBody>
                  <a:tcPr>
                    <a:solidFill>
                      <a:schemeClr val="accent6">
                        <a:lumMod val="60000"/>
                        <a:lumOff val="40000"/>
                      </a:schemeClr>
                    </a:solidFill>
                  </a:tcPr>
                </a:tc>
                <a:tc>
                  <a:txBody>
                    <a:bodyPr/>
                    <a:lstStyle/>
                    <a:p>
                      <a:endParaRPr lang="fr-FR" sz="1200" dirty="0">
                        <a:solidFill>
                          <a:schemeClr val="accent2">
                            <a:lumMod val="75000"/>
                          </a:schemeClr>
                        </a:solidFill>
                        <a:highlight>
                          <a:srgbClr val="00AFDB"/>
                        </a:highlight>
                      </a:endParaRPr>
                    </a:p>
                  </a:txBody>
                  <a:tcPr/>
                </a:tc>
                <a:tc>
                  <a:txBody>
                    <a:bodyPr/>
                    <a:lstStyle/>
                    <a:p>
                      <a:endParaRPr lang="fr-FR" sz="1200" dirty="0"/>
                    </a:p>
                  </a:txBody>
                  <a:tcPr/>
                </a:tc>
                <a:extLst>
                  <a:ext uri="{0D108BD9-81ED-4DB2-BD59-A6C34878D82A}">
                    <a16:rowId xmlns:a16="http://schemas.microsoft.com/office/drawing/2014/main" val="4197678541"/>
                  </a:ext>
                </a:extLst>
              </a:tr>
            </a:tbl>
          </a:graphicData>
        </a:graphic>
      </p:graphicFrame>
      <p:sp>
        <p:nvSpPr>
          <p:cNvPr id="4" name="ZoneTexte 3">
            <a:extLst>
              <a:ext uri="{FF2B5EF4-FFF2-40B4-BE49-F238E27FC236}">
                <a16:creationId xmlns:a16="http://schemas.microsoft.com/office/drawing/2014/main" id="{CB818F60-4DCD-78C6-882B-E0440125D1E0}"/>
              </a:ext>
            </a:extLst>
          </p:cNvPr>
          <p:cNvSpPr txBox="1"/>
          <p:nvPr/>
        </p:nvSpPr>
        <p:spPr>
          <a:xfrm>
            <a:off x="1790423" y="1802987"/>
            <a:ext cx="6950701" cy="553998"/>
          </a:xfrm>
          <a:prstGeom prst="rect">
            <a:avLst/>
          </a:prstGeom>
          <a:noFill/>
        </p:spPr>
        <p:txBody>
          <a:bodyPr wrap="square">
            <a:spAutoFit/>
          </a:bodyPr>
          <a:lstStyle/>
          <a:p>
            <a:r>
              <a:rPr lang="fr-FR" sz="1400" b="1" dirty="0">
                <a:solidFill>
                  <a:schemeClr val="accent2">
                    <a:lumMod val="75000"/>
                  </a:schemeClr>
                </a:solidFill>
                <a:latin typeface="Myriad Pro Cond" panose="020B0506030403020204" pitchFamily="34" charset="0"/>
              </a:rPr>
              <a:t>FICHE ACTION C1 </a:t>
            </a:r>
            <a:r>
              <a:rPr lang="fr-FR" sz="1400" b="1" dirty="0">
                <a:solidFill>
                  <a:schemeClr val="accent2">
                    <a:lumMod val="75000"/>
                  </a:schemeClr>
                </a:solidFill>
                <a:effectLst/>
                <a:latin typeface="Arial" panose="020B0604020202020204" pitchFamily="34" charset="0"/>
                <a:ea typeface="Calibri" panose="020F0502020204030204" pitchFamily="34" charset="0"/>
                <a:cs typeface="Times New Roman" panose="02020603050405020304" pitchFamily="18" charset="0"/>
              </a:rPr>
              <a:t>Observatoire en Santé Mentale</a:t>
            </a:r>
            <a:endParaRPr lang="fr-FR" sz="1400" b="1" dirty="0">
              <a:solidFill>
                <a:schemeClr val="accent2">
                  <a:lumMod val="75000"/>
                </a:schemeClr>
              </a:solidFill>
              <a:latin typeface="Arial" panose="020B0604020202020204" pitchFamily="34" charset="0"/>
              <a:ea typeface="Calibri" panose="020F0502020204030204" pitchFamily="34" charset="0"/>
              <a:cs typeface="Times New Roman" panose="02020603050405020304" pitchFamily="18" charset="0"/>
            </a:endParaRPr>
          </a:p>
          <a:p>
            <a:pPr lvl="0"/>
            <a:endParaRPr lang="fr-FR" sz="1600" b="1" dirty="0">
              <a:solidFill>
                <a:schemeClr val="accent2">
                  <a:lumMod val="75000"/>
                </a:schemeClr>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 name="Titre 1">
            <a:extLst>
              <a:ext uri="{FF2B5EF4-FFF2-40B4-BE49-F238E27FC236}">
                <a16:creationId xmlns:a16="http://schemas.microsoft.com/office/drawing/2014/main" id="{9999F1A2-0295-7F29-31FE-81E7D6B49C61}"/>
              </a:ext>
            </a:extLst>
          </p:cNvPr>
          <p:cNvSpPr txBox="1">
            <a:spLocks/>
          </p:cNvSpPr>
          <p:nvPr/>
        </p:nvSpPr>
        <p:spPr>
          <a:xfrm>
            <a:off x="625793" y="490113"/>
            <a:ext cx="6378575" cy="1293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b="1" dirty="0">
                <a:solidFill>
                  <a:srgbClr val="C80064"/>
                </a:solidFill>
                <a:latin typeface="Myriad Pro Cond" panose="020B0506030403020204" pitchFamily="34" charset="0"/>
              </a:rPr>
              <a:t>AXE C / Santé mentale</a:t>
            </a:r>
          </a:p>
        </p:txBody>
      </p:sp>
      <p:sp>
        <p:nvSpPr>
          <p:cNvPr id="5" name="ZoneTexte 4">
            <a:extLst>
              <a:ext uri="{FF2B5EF4-FFF2-40B4-BE49-F238E27FC236}">
                <a16:creationId xmlns:a16="http://schemas.microsoft.com/office/drawing/2014/main" id="{9D4D0A3F-A5A9-9AC4-317E-DE4C9D0696B9}"/>
              </a:ext>
            </a:extLst>
          </p:cNvPr>
          <p:cNvSpPr txBox="1"/>
          <p:nvPr/>
        </p:nvSpPr>
        <p:spPr>
          <a:xfrm>
            <a:off x="925830" y="1433655"/>
            <a:ext cx="7292339" cy="27699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200" dirty="0">
                <a:solidFill>
                  <a:srgbClr val="FF0066"/>
                </a:solidFill>
                <a:latin typeface="Calibri" panose="020F0502020204030204" pitchFamily="34" charset="0"/>
                <a:ea typeface="Calibri" panose="020F0502020204030204" pitchFamily="34" charset="0"/>
                <a:cs typeface="Calibri" panose="020F0502020204030204" pitchFamily="34" charset="0"/>
              </a:rPr>
              <a:t>Pilote d’axe : Corinne Maury, CH Tulle</a:t>
            </a:r>
          </a:p>
        </p:txBody>
      </p:sp>
      <p:sp>
        <p:nvSpPr>
          <p:cNvPr id="9" name="ZoneTexte 8">
            <a:extLst>
              <a:ext uri="{FF2B5EF4-FFF2-40B4-BE49-F238E27FC236}">
                <a16:creationId xmlns:a16="http://schemas.microsoft.com/office/drawing/2014/main" id="{EEF5C7FF-9001-96FE-0121-CB616F34D82F}"/>
              </a:ext>
            </a:extLst>
          </p:cNvPr>
          <p:cNvSpPr txBox="1"/>
          <p:nvPr/>
        </p:nvSpPr>
        <p:spPr>
          <a:xfrm>
            <a:off x="1734400" y="2178660"/>
            <a:ext cx="7292338" cy="553998"/>
          </a:xfrm>
          <a:prstGeom prst="rect">
            <a:avLst/>
          </a:prstGeom>
          <a:noFill/>
        </p:spPr>
        <p:txBody>
          <a:bodyPr wrap="square">
            <a:spAutoFit/>
          </a:bodyPr>
          <a:lstStyle/>
          <a:p>
            <a:pPr marL="285750" indent="-285750">
              <a:buFont typeface="Wingdings" panose="05000000000000000000" pitchFamily="2" charset="2"/>
              <a:buChar char="Ø"/>
              <a:defRPr/>
            </a:pPr>
            <a:r>
              <a:rPr lang="fr-FR" sz="1200" dirty="0">
                <a:solidFill>
                  <a:srgbClr val="FF0066"/>
                </a:solidFill>
                <a:latin typeface="Calibri" panose="020F0502020204030204" pitchFamily="34" charset="0"/>
                <a:ea typeface="Calibri" panose="020F0502020204030204" pitchFamily="34" charset="0"/>
                <a:cs typeface="Calibri" panose="020F0502020204030204" pitchFamily="34" charset="0"/>
              </a:rPr>
              <a:t>Référentes : </a:t>
            </a:r>
            <a:r>
              <a:rPr lang="fr-FR" sz="1200" dirty="0">
                <a:solidFill>
                  <a:srgbClr val="FF0066"/>
                </a:solidFill>
                <a:latin typeface="Calibri" panose="020F0502020204030204" pitchFamily="34" charset="0"/>
                <a:cs typeface="Calibri" panose="020F0502020204030204" pitchFamily="34" charset="0"/>
              </a:rPr>
              <a:t>Ophélie </a:t>
            </a:r>
            <a:r>
              <a:rPr lang="fr-FR" sz="1200" dirty="0" err="1">
                <a:solidFill>
                  <a:srgbClr val="FF0066"/>
                </a:solidFill>
                <a:latin typeface="Calibri" panose="020F0502020204030204" pitchFamily="34" charset="0"/>
                <a:cs typeface="Calibri" panose="020F0502020204030204" pitchFamily="34" charset="0"/>
              </a:rPr>
              <a:t>Defressigne</a:t>
            </a:r>
            <a:r>
              <a:rPr lang="fr-FR" sz="1200" dirty="0">
                <a:solidFill>
                  <a:srgbClr val="FF0066"/>
                </a:solidFill>
                <a:latin typeface="Calibri" panose="020F0502020204030204" pitchFamily="34" charset="0"/>
                <a:cs typeface="Calibri" panose="020F0502020204030204" pitchFamily="34" charset="0"/>
              </a:rPr>
              <a:t>, PTSM et Sophie Ballut, CCAS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fr-FR" sz="1800" dirty="0">
              <a:solidFill>
                <a:srgbClr val="FF0066"/>
              </a:solidFill>
              <a:latin typeface="Calibri" panose="020F0502020204030204" pitchFamily="34" charset="0"/>
              <a:ea typeface="Calibri" panose="020F0502020204030204" pitchFamily="34" charset="0"/>
              <a:cs typeface="Calibri" panose="020F0502020204030204" pitchFamily="34" charset="0"/>
            </a:endParaRPr>
          </a:p>
        </p:txBody>
      </p:sp>
      <p:sp>
        <p:nvSpPr>
          <p:cNvPr id="2" name="ZoneTexte 1">
            <a:extLst>
              <a:ext uri="{FF2B5EF4-FFF2-40B4-BE49-F238E27FC236}">
                <a16:creationId xmlns:a16="http://schemas.microsoft.com/office/drawing/2014/main" id="{B27BA340-6858-0448-88B9-37DA65F7CA70}"/>
              </a:ext>
            </a:extLst>
          </p:cNvPr>
          <p:cNvSpPr txBox="1"/>
          <p:nvPr/>
        </p:nvSpPr>
        <p:spPr>
          <a:xfrm>
            <a:off x="2047804" y="5040293"/>
            <a:ext cx="5837284" cy="830997"/>
          </a:xfrm>
          <a:prstGeom prst="rect">
            <a:avLst/>
          </a:prstGeom>
          <a:noFill/>
        </p:spPr>
        <p:txBody>
          <a:bodyPr wrap="square">
            <a:spAutoFit/>
          </a:bodyPr>
          <a:lstStyle/>
          <a:p>
            <a:pPr algn="just">
              <a:buClr>
                <a:srgbClr val="C80064"/>
              </a:buClr>
              <a:buFont typeface="Wingdings" panose="05000000000000000000" pitchFamily="2" charset="2"/>
              <a:buChar char="Ø"/>
            </a:pPr>
            <a:r>
              <a:rPr lang="fr-FR" sz="1200" b="1" dirty="0">
                <a:solidFill>
                  <a:srgbClr val="C80064"/>
                </a:solidFill>
                <a:latin typeface="Calibri" panose="020F0502020204030204" pitchFamily="34" charset="0"/>
                <a:ea typeface="Calibri" panose="020F0502020204030204" pitchFamily="34" charset="0"/>
                <a:cs typeface="Calibri" panose="020F0502020204030204" pitchFamily="34" charset="0"/>
              </a:rPr>
              <a:t> Projet Territorial en Santé Mentale (PTSM) : </a:t>
            </a:r>
          </a:p>
          <a:p>
            <a:pPr algn="just">
              <a:buClr>
                <a:srgbClr val="C80064"/>
              </a:buClr>
            </a:pPr>
            <a:r>
              <a:rPr lang="fr-FR" sz="1200" b="1" dirty="0">
                <a:solidFill>
                  <a:srgbClr val="C80064"/>
                </a:solidFill>
                <a:latin typeface="Calibri" panose="020F0502020204030204" pitchFamily="34" charset="0"/>
                <a:ea typeface="Calibri" panose="020F0502020204030204" pitchFamily="34" charset="0"/>
                <a:cs typeface="Calibri" panose="020F0502020204030204" pitchFamily="34" charset="0"/>
              </a:rPr>
              <a:t>	</a:t>
            </a:r>
            <a:r>
              <a:rPr lang="fr-FR" sz="1200" b="1" dirty="0">
                <a:latin typeface="Calibri" panose="020F0502020204030204" pitchFamily="34" charset="0"/>
                <a:ea typeface="Calibri" panose="020F0502020204030204" pitchFamily="34" charset="0"/>
                <a:cs typeface="Calibri" panose="020F0502020204030204" pitchFamily="34" charset="0"/>
              </a:rPr>
              <a:t>très bon partenariat – participation aux groupes de travail d’évaluation </a:t>
            </a:r>
          </a:p>
          <a:p>
            <a:pPr algn="just">
              <a:buClr>
                <a:srgbClr val="C80064"/>
              </a:buClr>
            </a:pPr>
            <a:r>
              <a:rPr lang="fr-FR" sz="1200" b="1" dirty="0">
                <a:latin typeface="Calibri" panose="020F0502020204030204" pitchFamily="34" charset="0"/>
                <a:ea typeface="Calibri" panose="020F0502020204030204" pitchFamily="34" charset="0"/>
                <a:cs typeface="Calibri" panose="020F0502020204030204" pitchFamily="34" charset="0"/>
              </a:rPr>
              <a:t>	de la 1</a:t>
            </a:r>
            <a:r>
              <a:rPr lang="fr-FR" sz="1200" b="1" baseline="30000" dirty="0">
                <a:latin typeface="Calibri" panose="020F0502020204030204" pitchFamily="34" charset="0"/>
                <a:ea typeface="Calibri" panose="020F0502020204030204" pitchFamily="34" charset="0"/>
                <a:cs typeface="Calibri" panose="020F0502020204030204" pitchFamily="34" charset="0"/>
              </a:rPr>
              <a:t>ère</a:t>
            </a:r>
            <a:r>
              <a:rPr lang="fr-FR" sz="1200" b="1" dirty="0">
                <a:latin typeface="Calibri" panose="020F0502020204030204" pitchFamily="34" charset="0"/>
                <a:ea typeface="Calibri" panose="020F0502020204030204" pitchFamily="34" charset="0"/>
                <a:cs typeface="Calibri" panose="020F0502020204030204" pitchFamily="34" charset="0"/>
              </a:rPr>
              <a:t> génération du PTSM</a:t>
            </a:r>
          </a:p>
          <a:p>
            <a:pPr algn="just">
              <a:buClr>
                <a:srgbClr val="C80064"/>
              </a:buClr>
            </a:pPr>
            <a:endParaRPr lang="fr-FR" sz="12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28" name="Picture 4" descr="Emmanuel Hanley on LinkedIn: Direction Générale de la Santé - DGS ...">
            <a:extLst>
              <a:ext uri="{FF2B5EF4-FFF2-40B4-BE49-F238E27FC236}">
                <a16:creationId xmlns:a16="http://schemas.microsoft.com/office/drawing/2014/main" id="{E47EF192-7E68-FB2D-CFAE-B7CC85BA33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2925" y="4693468"/>
            <a:ext cx="1293813" cy="1293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314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au 11">
            <a:extLst>
              <a:ext uri="{FF2B5EF4-FFF2-40B4-BE49-F238E27FC236}">
                <a16:creationId xmlns:a16="http://schemas.microsoft.com/office/drawing/2014/main" id="{E9B4BE47-D304-60FF-F755-A987FE9FA2C3}"/>
              </a:ext>
            </a:extLst>
          </p:cNvPr>
          <p:cNvGraphicFramePr>
            <a:graphicFrameLocks noGrp="1"/>
          </p:cNvGraphicFramePr>
          <p:nvPr/>
        </p:nvGraphicFramePr>
        <p:xfrm>
          <a:off x="1466802" y="2044912"/>
          <a:ext cx="7081885" cy="2687887"/>
        </p:xfrm>
        <a:graphic>
          <a:graphicData uri="http://schemas.openxmlformats.org/drawingml/2006/table">
            <a:tbl>
              <a:tblPr firstRow="1" bandRow="1">
                <a:tableStyleId>{7DF18680-E054-41AD-8BC1-D1AEF772440D}</a:tableStyleId>
              </a:tblPr>
              <a:tblGrid>
                <a:gridCol w="3658253">
                  <a:extLst>
                    <a:ext uri="{9D8B030D-6E8A-4147-A177-3AD203B41FA5}">
                      <a16:colId xmlns:a16="http://schemas.microsoft.com/office/drawing/2014/main" val="663078195"/>
                    </a:ext>
                  </a:extLst>
                </a:gridCol>
                <a:gridCol w="1230938">
                  <a:extLst>
                    <a:ext uri="{9D8B030D-6E8A-4147-A177-3AD203B41FA5}">
                      <a16:colId xmlns:a16="http://schemas.microsoft.com/office/drawing/2014/main" val="1476271452"/>
                    </a:ext>
                  </a:extLst>
                </a:gridCol>
                <a:gridCol w="1066681">
                  <a:extLst>
                    <a:ext uri="{9D8B030D-6E8A-4147-A177-3AD203B41FA5}">
                      <a16:colId xmlns:a16="http://schemas.microsoft.com/office/drawing/2014/main" val="1048548178"/>
                    </a:ext>
                  </a:extLst>
                </a:gridCol>
                <a:gridCol w="1126013">
                  <a:extLst>
                    <a:ext uri="{9D8B030D-6E8A-4147-A177-3AD203B41FA5}">
                      <a16:colId xmlns:a16="http://schemas.microsoft.com/office/drawing/2014/main" val="450128597"/>
                    </a:ext>
                  </a:extLst>
                </a:gridCol>
              </a:tblGrid>
              <a:tr h="370840">
                <a:tc rowSpan="2">
                  <a:txBody>
                    <a:bodyPr/>
                    <a:lstStyle/>
                    <a:p>
                      <a:pPr algn="ctr"/>
                      <a:endParaRPr lang="fr-FR" sz="1200" dirty="0">
                        <a:latin typeface="Calibri" panose="020F0502020204030204" pitchFamily="34" charset="0"/>
                        <a:cs typeface="Calibri" panose="020F0502020204030204" pitchFamily="34" charset="0"/>
                      </a:endParaRPr>
                    </a:p>
                    <a:p>
                      <a:pPr algn="ctr"/>
                      <a:r>
                        <a:rPr lang="fr-FR" sz="1200" dirty="0">
                          <a:latin typeface="Calibri" panose="020F0502020204030204" pitchFamily="34" charset="0"/>
                          <a:cs typeface="Calibri" panose="020F0502020204030204" pitchFamily="34" charset="0"/>
                        </a:rPr>
                        <a:t>ACTION</a:t>
                      </a:r>
                    </a:p>
                  </a:txBody>
                  <a:tcPr/>
                </a:tc>
                <a:tc gridSpan="3">
                  <a:txBody>
                    <a:bodyPr/>
                    <a:lstStyle/>
                    <a:p>
                      <a:pPr algn="ctr"/>
                      <a:r>
                        <a:rPr lang="fr-FR" sz="1200" dirty="0">
                          <a:latin typeface="Calibri" panose="020F0502020204030204" pitchFamily="34" charset="0"/>
                          <a:cs typeface="Calibri" panose="020F0502020204030204" pitchFamily="34" charset="0"/>
                        </a:rPr>
                        <a:t>ETAT D’AVANCEMENT</a:t>
                      </a:r>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2287672304"/>
                  </a:ext>
                </a:extLst>
              </a:tr>
              <a:tr h="305367">
                <a:tc vMerge="1">
                  <a:txBody>
                    <a:bodyPr/>
                    <a:lstStyle/>
                    <a:p>
                      <a:endParaRPr lang="fr-FR" dirty="0"/>
                    </a:p>
                  </a:txBody>
                  <a:tcPr/>
                </a:tc>
                <a:tc>
                  <a:txBody>
                    <a:bodyPr/>
                    <a:lstStyle/>
                    <a:p>
                      <a:pPr algn="ctr"/>
                      <a:r>
                        <a:rPr lang="fr-FR" sz="1200" b="1" dirty="0">
                          <a:latin typeface="Calibri" panose="020F0502020204030204" pitchFamily="34" charset="0"/>
                          <a:cs typeface="Calibri" panose="020F0502020204030204" pitchFamily="34" charset="0"/>
                        </a:rPr>
                        <a:t>Non initiée </a:t>
                      </a:r>
                    </a:p>
                  </a:txBody>
                  <a:tcPr/>
                </a:tc>
                <a:tc>
                  <a:txBody>
                    <a:bodyPr/>
                    <a:lstStyle/>
                    <a:p>
                      <a:pPr algn="ctr"/>
                      <a:r>
                        <a:rPr lang="fr-FR" sz="1200" b="1" dirty="0">
                          <a:latin typeface="Calibri" panose="020F0502020204030204" pitchFamily="34" charset="0"/>
                          <a:cs typeface="Calibri" panose="020F0502020204030204" pitchFamily="34" charset="0"/>
                        </a:rPr>
                        <a:t>en cours</a:t>
                      </a:r>
                    </a:p>
                  </a:txBody>
                  <a:tcPr/>
                </a:tc>
                <a:tc>
                  <a:txBody>
                    <a:bodyPr/>
                    <a:lstStyle/>
                    <a:p>
                      <a:pPr algn="ctr"/>
                      <a:r>
                        <a:rPr lang="fr-FR" sz="1200" b="1" dirty="0">
                          <a:latin typeface="Calibri" panose="020F0502020204030204" pitchFamily="34" charset="0"/>
                          <a:cs typeface="Calibri" panose="020F0502020204030204" pitchFamily="34" charset="0"/>
                        </a:rPr>
                        <a:t>terminée</a:t>
                      </a:r>
                    </a:p>
                  </a:txBody>
                  <a:tcPr/>
                </a:tc>
                <a:extLst>
                  <a:ext uri="{0D108BD9-81ED-4DB2-BD59-A6C34878D82A}">
                    <a16:rowId xmlns:a16="http://schemas.microsoft.com/office/drawing/2014/main" val="3547526300"/>
                  </a:ext>
                </a:extLst>
              </a:tr>
              <a:tr h="341148">
                <a:tc>
                  <a:txBody>
                    <a:bodyPr/>
                    <a:lstStyle/>
                    <a:p>
                      <a:r>
                        <a:rPr lang="fr-FR" sz="1200" kern="1200" dirty="0">
                          <a:solidFill>
                            <a:schemeClr val="dk1"/>
                          </a:solidFill>
                          <a:effectLst/>
                          <a:latin typeface="Calibri" panose="020F0502020204030204" pitchFamily="34" charset="0"/>
                          <a:cs typeface="Calibri" panose="020F0502020204030204" pitchFamily="34" charset="0"/>
                        </a:rPr>
                        <a:t>1- Mettre en place une équipe mobile précarité</a:t>
                      </a:r>
                      <a:endParaRPr lang="fr-FR" sz="120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pPr algn="ctr"/>
                      <a:endParaRPr lang="fr-FR" sz="1200" b="1"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bg1"/>
                          </a:solidFill>
                          <a:latin typeface="Calibri" panose="020F0502020204030204" pitchFamily="34" charset="0"/>
                          <a:cs typeface="Calibri" panose="020F0502020204030204" pitchFamily="34" charset="0"/>
                        </a:rPr>
                        <a:t>Manque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bg1"/>
                          </a:solidFill>
                          <a:latin typeface="Calibri" panose="020F0502020204030204" pitchFamily="34" charset="0"/>
                          <a:cs typeface="Calibri" panose="020F0502020204030204" pitchFamily="34" charset="0"/>
                        </a:rPr>
                        <a:t>1 IDE</a:t>
                      </a:r>
                    </a:p>
                  </a:txBody>
                  <a:tcPr>
                    <a:solidFill>
                      <a:schemeClr val="accent5">
                        <a:lumMod val="60000"/>
                        <a:lumOff val="40000"/>
                      </a:schemeClr>
                    </a:solidFill>
                  </a:tcPr>
                </a:tc>
                <a:tc>
                  <a:txBody>
                    <a:bodyPr/>
                    <a:lstStyle/>
                    <a:p>
                      <a:endParaRPr lang="fr-FR" sz="1200" dirty="0"/>
                    </a:p>
                  </a:txBody>
                  <a:tcPr/>
                </a:tc>
                <a:extLst>
                  <a:ext uri="{0D108BD9-81ED-4DB2-BD59-A6C34878D82A}">
                    <a16:rowId xmlns:a16="http://schemas.microsoft.com/office/drawing/2014/main" val="1743215220"/>
                  </a:ext>
                </a:extLst>
              </a:tr>
              <a:tr h="341148">
                <a:tc>
                  <a:txBody>
                    <a:bodyPr/>
                    <a:lstStyle/>
                    <a:p>
                      <a:r>
                        <a:rPr lang="fr-FR" sz="1200" kern="1200" dirty="0">
                          <a:solidFill>
                            <a:schemeClr val="dk1"/>
                          </a:solidFill>
                          <a:effectLst/>
                          <a:latin typeface="Calibri" panose="020F0502020204030204" pitchFamily="34" charset="0"/>
                          <a:ea typeface="+mn-ea"/>
                          <a:cs typeface="Calibri" panose="020F0502020204030204" pitchFamily="34" charset="0"/>
                        </a:rPr>
                        <a:t>2- Augmenter le nombre de professionnels intervenant dans le champ de la santé mentale par la formation de professionnels</a:t>
                      </a:r>
                    </a:p>
                  </a:txBody>
                  <a:tcPr/>
                </a:tc>
                <a:tc>
                  <a:txBody>
                    <a:bodyPr/>
                    <a:lstStyle/>
                    <a:p>
                      <a:endParaRPr lang="fr-FR" sz="1200" dirty="0"/>
                    </a:p>
                  </a:txBody>
                  <a:tcPr/>
                </a:tc>
                <a:tc>
                  <a:txBody>
                    <a:bodyPr/>
                    <a:lstStyle/>
                    <a:p>
                      <a:endParaRPr lang="fr-FR" sz="1200" dirty="0">
                        <a:solidFill>
                          <a:schemeClr val="accent2">
                            <a:lumMod val="75000"/>
                          </a:schemeClr>
                        </a:solidFill>
                        <a:highlight>
                          <a:srgbClr val="00AFDB"/>
                        </a:highlight>
                      </a:endParaRPr>
                    </a:p>
                  </a:txBody>
                  <a:tcPr>
                    <a:solidFill>
                      <a:schemeClr val="accent5">
                        <a:lumMod val="60000"/>
                        <a:lumOff val="40000"/>
                      </a:schemeClr>
                    </a:solidFill>
                  </a:tcPr>
                </a:tc>
                <a:tc>
                  <a:txBody>
                    <a:bodyPr/>
                    <a:lstStyle/>
                    <a:p>
                      <a:endParaRPr lang="fr-FR" sz="1200" dirty="0"/>
                    </a:p>
                  </a:txBody>
                  <a:tcPr>
                    <a:solidFill>
                      <a:schemeClr val="accent6">
                        <a:lumMod val="60000"/>
                        <a:lumOff val="40000"/>
                      </a:schemeClr>
                    </a:solidFill>
                  </a:tcPr>
                </a:tc>
                <a:extLst>
                  <a:ext uri="{0D108BD9-81ED-4DB2-BD59-A6C34878D82A}">
                    <a16:rowId xmlns:a16="http://schemas.microsoft.com/office/drawing/2014/main" val="4065431079"/>
                  </a:ext>
                </a:extLst>
              </a:tr>
              <a:tr h="341148">
                <a:tc>
                  <a:txBody>
                    <a:bodyPr/>
                    <a:lstStyle/>
                    <a:p>
                      <a:r>
                        <a:rPr lang="fr-FR" sz="1200" kern="1200" dirty="0">
                          <a:solidFill>
                            <a:schemeClr val="dk1"/>
                          </a:solidFill>
                          <a:effectLst/>
                          <a:latin typeface="Calibri" panose="020F0502020204030204" pitchFamily="34" charset="0"/>
                          <a:ea typeface="+mn-ea"/>
                          <a:cs typeface="Calibri" panose="020F0502020204030204" pitchFamily="34" charset="0"/>
                        </a:rPr>
                        <a:t>3- Développer des cellules de concertation et de coopération</a:t>
                      </a:r>
                    </a:p>
                  </a:txBody>
                  <a:tcPr/>
                </a:tc>
                <a:tc>
                  <a:txBody>
                    <a:bodyPr/>
                    <a:lstStyle/>
                    <a:p>
                      <a:endParaRPr lang="fr-FR" sz="1200" dirty="0"/>
                    </a:p>
                  </a:txBody>
                  <a:tcPr/>
                </a:tc>
                <a:tc>
                  <a:txBody>
                    <a:bodyPr/>
                    <a:lstStyle/>
                    <a:p>
                      <a:endParaRPr lang="fr-FR" sz="1200" dirty="0">
                        <a:solidFill>
                          <a:schemeClr val="accent2">
                            <a:lumMod val="75000"/>
                          </a:schemeClr>
                        </a:solidFill>
                        <a:highlight>
                          <a:srgbClr val="00AFDB"/>
                        </a:highlight>
                      </a:endParaRPr>
                    </a:p>
                  </a:txBody>
                  <a:tcPr>
                    <a:solidFill>
                      <a:schemeClr val="accent5">
                        <a:lumMod val="60000"/>
                        <a:lumOff val="40000"/>
                      </a:schemeClr>
                    </a:solidFill>
                  </a:tcPr>
                </a:tc>
                <a:tc>
                  <a:txBody>
                    <a:bodyPr/>
                    <a:lstStyle/>
                    <a:p>
                      <a:endParaRPr lang="fr-FR" sz="1200" dirty="0"/>
                    </a:p>
                  </a:txBody>
                  <a:tcPr>
                    <a:solidFill>
                      <a:schemeClr val="accent6">
                        <a:lumMod val="60000"/>
                        <a:lumOff val="40000"/>
                      </a:schemeClr>
                    </a:solidFill>
                  </a:tcPr>
                </a:tc>
                <a:extLst>
                  <a:ext uri="{0D108BD9-81ED-4DB2-BD59-A6C34878D82A}">
                    <a16:rowId xmlns:a16="http://schemas.microsoft.com/office/drawing/2014/main" val="4197678541"/>
                  </a:ext>
                </a:extLst>
              </a:tr>
              <a:tr h="341148">
                <a:tc>
                  <a:txBody>
                    <a:bodyPr/>
                    <a:lstStyle/>
                    <a:p>
                      <a:r>
                        <a:rPr lang="fr-FR" sz="1200" kern="1200" dirty="0">
                          <a:solidFill>
                            <a:schemeClr val="dk1"/>
                          </a:solidFill>
                          <a:effectLst/>
                          <a:latin typeface="Calibri" panose="020F0502020204030204" pitchFamily="34" charset="0"/>
                          <a:ea typeface="+mn-ea"/>
                          <a:cs typeface="Calibri" panose="020F0502020204030204" pitchFamily="34" charset="0"/>
                        </a:rPr>
                        <a:t>4- Renforcer la prise en charge en addictologie : CSAPA sur Tulle </a:t>
                      </a:r>
                    </a:p>
                  </a:txBody>
                  <a:tcPr/>
                </a:tc>
                <a:tc>
                  <a:txBody>
                    <a:bodyPr/>
                    <a:lstStyle/>
                    <a:p>
                      <a:endParaRPr lang="fr-FR" sz="1200" dirty="0"/>
                    </a:p>
                  </a:txBody>
                  <a:tcPr/>
                </a:tc>
                <a:tc>
                  <a:txBody>
                    <a:bodyPr/>
                    <a:lstStyle/>
                    <a:p>
                      <a:r>
                        <a:rPr lang="fr-FR" sz="1200" b="1" dirty="0">
                          <a:solidFill>
                            <a:srgbClr val="FF0000"/>
                          </a:solidFill>
                        </a:rPr>
                        <a:t>     </a:t>
                      </a:r>
                    </a:p>
                  </a:txBody>
                  <a:tcPr>
                    <a:solidFill>
                      <a:schemeClr val="bg2">
                        <a:lumMod val="85000"/>
                      </a:schemeClr>
                    </a:solidFill>
                  </a:tcPr>
                </a:tc>
                <a:tc>
                  <a:txBody>
                    <a:bodyPr/>
                    <a:lstStyle/>
                    <a:p>
                      <a:endParaRPr lang="fr-FR" sz="1200" dirty="0"/>
                    </a:p>
                  </a:txBody>
                  <a:tcPr>
                    <a:solidFill>
                      <a:schemeClr val="bg1">
                        <a:lumMod val="65000"/>
                      </a:schemeClr>
                    </a:solidFill>
                  </a:tcPr>
                </a:tc>
                <a:extLst>
                  <a:ext uri="{0D108BD9-81ED-4DB2-BD59-A6C34878D82A}">
                    <a16:rowId xmlns:a16="http://schemas.microsoft.com/office/drawing/2014/main" val="2334206610"/>
                  </a:ext>
                </a:extLst>
              </a:tr>
            </a:tbl>
          </a:graphicData>
        </a:graphic>
      </p:graphicFrame>
      <p:sp>
        <p:nvSpPr>
          <p:cNvPr id="3" name="Titre 1">
            <a:extLst>
              <a:ext uri="{FF2B5EF4-FFF2-40B4-BE49-F238E27FC236}">
                <a16:creationId xmlns:a16="http://schemas.microsoft.com/office/drawing/2014/main" id="{9999F1A2-0295-7F29-31FE-81E7D6B49C61}"/>
              </a:ext>
            </a:extLst>
          </p:cNvPr>
          <p:cNvSpPr txBox="1">
            <a:spLocks/>
          </p:cNvSpPr>
          <p:nvPr/>
        </p:nvSpPr>
        <p:spPr>
          <a:xfrm>
            <a:off x="595313" y="540913"/>
            <a:ext cx="6378575" cy="1293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b="1" dirty="0">
                <a:solidFill>
                  <a:srgbClr val="C80064"/>
                </a:solidFill>
                <a:latin typeface="Myriad Pro Cond" panose="020B0506030403020204" pitchFamily="34" charset="0"/>
              </a:rPr>
              <a:t>AXE C / Santé mentale</a:t>
            </a:r>
          </a:p>
        </p:txBody>
      </p:sp>
      <p:sp>
        <p:nvSpPr>
          <p:cNvPr id="2" name="ZoneTexte 1">
            <a:extLst>
              <a:ext uri="{FF2B5EF4-FFF2-40B4-BE49-F238E27FC236}">
                <a16:creationId xmlns:a16="http://schemas.microsoft.com/office/drawing/2014/main" id="{0BBDDC44-8790-F223-09A3-1E1EEEE2076C}"/>
              </a:ext>
            </a:extLst>
          </p:cNvPr>
          <p:cNvSpPr txBox="1"/>
          <p:nvPr/>
        </p:nvSpPr>
        <p:spPr>
          <a:xfrm>
            <a:off x="1597986" y="1437724"/>
            <a:ext cx="6950701" cy="553998"/>
          </a:xfrm>
          <a:prstGeom prst="rect">
            <a:avLst/>
          </a:prstGeom>
          <a:noFill/>
        </p:spPr>
        <p:txBody>
          <a:bodyPr wrap="square">
            <a:spAutoFit/>
          </a:bodyPr>
          <a:lstStyle/>
          <a:p>
            <a:r>
              <a:rPr lang="fr-FR" sz="1600" b="1" dirty="0">
                <a:solidFill>
                  <a:schemeClr val="accent2">
                    <a:lumMod val="75000"/>
                  </a:schemeClr>
                </a:solidFill>
                <a:latin typeface="Myriad Pro Cond" panose="020B0506030403020204" pitchFamily="34" charset="0"/>
              </a:rPr>
              <a:t>FICHE ACTION C2 </a:t>
            </a:r>
            <a:r>
              <a:rPr lang="fr-FR" sz="1600" b="1" dirty="0">
                <a:solidFill>
                  <a:schemeClr val="accent2">
                    <a:lumMod val="75000"/>
                  </a:schemeClr>
                </a:solidFill>
                <a:effectLst/>
                <a:latin typeface="Arial" panose="020B0604020202020204" pitchFamily="34" charset="0"/>
                <a:ea typeface="Calibri" panose="020F0502020204030204" pitchFamily="34" charset="0"/>
                <a:cs typeface="Times New Roman" panose="02020603050405020304" pitchFamily="18" charset="0"/>
              </a:rPr>
              <a:t>Offre de soin et continuité dans le soin</a:t>
            </a:r>
            <a:endParaRPr lang="fr-FR" sz="1400" b="1" dirty="0">
              <a:solidFill>
                <a:schemeClr val="accent2">
                  <a:lumMod val="75000"/>
                </a:schemeClr>
              </a:solidFill>
              <a:latin typeface="Arial" panose="020B0604020202020204" pitchFamily="34" charset="0"/>
              <a:ea typeface="Calibri" panose="020F0502020204030204" pitchFamily="34" charset="0"/>
              <a:cs typeface="Times New Roman" panose="02020603050405020304" pitchFamily="18" charset="0"/>
            </a:endParaRPr>
          </a:p>
          <a:p>
            <a:pPr lvl="0"/>
            <a:endParaRPr lang="fr-FR" sz="1400" b="1" dirty="0">
              <a:solidFill>
                <a:schemeClr val="accent2">
                  <a:lumMod val="75000"/>
                </a:schemeClr>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414FEA6E-F4BF-7EF5-C19F-BD30F3B81269}"/>
              </a:ext>
            </a:extLst>
          </p:cNvPr>
          <p:cNvSpPr txBox="1"/>
          <p:nvPr/>
        </p:nvSpPr>
        <p:spPr>
          <a:xfrm>
            <a:off x="1597986" y="1753029"/>
            <a:ext cx="7292338" cy="276999"/>
          </a:xfrm>
          <a:prstGeom prst="rect">
            <a:avLst/>
          </a:prstGeom>
          <a:noFill/>
        </p:spPr>
        <p:txBody>
          <a:bodyPr wrap="square">
            <a:spAutoFit/>
          </a:bodyPr>
          <a:lstStyle/>
          <a:p>
            <a:pPr marL="285750" lvl="0" indent="-285750">
              <a:buFont typeface="Wingdings" panose="05000000000000000000" pitchFamily="2" charset="2"/>
              <a:buChar char="Ø"/>
            </a:pPr>
            <a:r>
              <a:rPr lang="fr-FR" sz="1200" dirty="0">
                <a:solidFill>
                  <a:srgbClr val="FF0066"/>
                </a:solidFill>
                <a:latin typeface="Calibri" panose="020F0502020204030204" pitchFamily="34" charset="0"/>
                <a:ea typeface="Calibri" panose="020F0502020204030204" pitchFamily="34" charset="0"/>
                <a:cs typeface="Calibri" panose="020F0502020204030204" pitchFamily="34" charset="0"/>
              </a:rPr>
              <a:t>Référentes : </a:t>
            </a:r>
            <a:r>
              <a:rPr lang="fr-FR" sz="1200" dirty="0">
                <a:solidFill>
                  <a:srgbClr val="FF0066"/>
                </a:solidFill>
                <a:latin typeface="Calibri" panose="020F0502020204030204" pitchFamily="34" charset="0"/>
                <a:cs typeface="Calibri" panose="020F0502020204030204" pitchFamily="34" charset="0"/>
              </a:rPr>
              <a:t>Corinne Maury, CH Tulle  et Martine Maison, CCAS   </a:t>
            </a:r>
            <a:endParaRPr lang="fr-FR" sz="1200" dirty="0">
              <a:solidFill>
                <a:srgbClr val="FF0066"/>
              </a:solidFill>
            </a:endParaRPr>
          </a:p>
        </p:txBody>
      </p:sp>
      <p:sp>
        <p:nvSpPr>
          <p:cNvPr id="5" name="ZoneTexte 4">
            <a:extLst>
              <a:ext uri="{FF2B5EF4-FFF2-40B4-BE49-F238E27FC236}">
                <a16:creationId xmlns:a16="http://schemas.microsoft.com/office/drawing/2014/main" id="{FEFA1521-E8E2-F234-3A56-2F9A8D2E5F23}"/>
              </a:ext>
            </a:extLst>
          </p:cNvPr>
          <p:cNvSpPr txBox="1"/>
          <p:nvPr/>
        </p:nvSpPr>
        <p:spPr>
          <a:xfrm>
            <a:off x="2573131" y="5183754"/>
            <a:ext cx="6392308" cy="830997"/>
          </a:xfrm>
          <a:prstGeom prst="rect">
            <a:avLst/>
          </a:prstGeom>
          <a:noFill/>
          <a:ln w="28575">
            <a:solidFill>
              <a:schemeClr val="accent2">
                <a:lumMod val="75000"/>
              </a:schemeClr>
            </a:solidFill>
          </a:ln>
        </p:spPr>
        <p:txBody>
          <a:bodyPr wrap="square">
            <a:spAutoFit/>
          </a:bodyPr>
          <a:lstStyle/>
          <a:p>
            <a:r>
              <a:rPr lang="fr-FR" sz="1200" b="1" dirty="0">
                <a:solidFill>
                  <a:schemeClr val="accent1"/>
                </a:solidFill>
                <a:latin typeface="Calibri" panose="020F0502020204030204" pitchFamily="34" charset="0"/>
                <a:ea typeface="Calibri" panose="020F0502020204030204" pitchFamily="34" charset="0"/>
                <a:cs typeface="Calibri" panose="020F0502020204030204" pitchFamily="34" charset="0"/>
              </a:rPr>
              <a:t>A VENIR EN 2026 :</a:t>
            </a:r>
          </a:p>
          <a:p>
            <a:pPr marL="285750" indent="-285750">
              <a:buFont typeface="Wingdings" panose="05000000000000000000" pitchFamily="2" charset="2"/>
              <a:buChar char="Ø"/>
            </a:pPr>
            <a:r>
              <a:rPr lang="fr-FR" sz="1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Equipe Mobile </a:t>
            </a:r>
            <a:r>
              <a:rPr lang="fr-FR" sz="1200" b="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Pédopsy</a:t>
            </a:r>
            <a:r>
              <a:rPr lang="fr-FR" sz="1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fr-FR" sz="12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à partir de 01/26</a:t>
            </a:r>
          </a:p>
          <a:p>
            <a:pPr marL="285750" indent="-285750">
              <a:buFont typeface="Wingdings" panose="05000000000000000000" pitchFamily="2" charset="2"/>
              <a:buChar char="Ø"/>
            </a:pPr>
            <a:r>
              <a:rPr lang="fr-FR" sz="1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Ouverture d’une unité 12-18 ANS </a:t>
            </a:r>
            <a:r>
              <a:rPr lang="fr-FR" sz="12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à partir de 03/2026 – sur le site du Chandou</a:t>
            </a:r>
          </a:p>
          <a:p>
            <a:pPr marL="285750" indent="-285750">
              <a:buFont typeface="Wingdings" panose="05000000000000000000" pitchFamily="2" charset="2"/>
              <a:buChar char="Ø"/>
            </a:pPr>
            <a:r>
              <a:rPr lang="fr-FR" sz="1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SAS Psy en lien avec le service de psy </a:t>
            </a:r>
            <a:r>
              <a:rPr lang="fr-FR" sz="1200" b="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intra-hospitalière</a:t>
            </a:r>
            <a:r>
              <a:rPr lang="fr-FR" sz="1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p>
        </p:txBody>
      </p:sp>
      <p:sp>
        <p:nvSpPr>
          <p:cNvPr id="9" name="ZoneTexte 8">
            <a:extLst>
              <a:ext uri="{FF2B5EF4-FFF2-40B4-BE49-F238E27FC236}">
                <a16:creationId xmlns:a16="http://schemas.microsoft.com/office/drawing/2014/main" id="{16B1EC22-9A7A-4386-97D5-1C119299287C}"/>
              </a:ext>
            </a:extLst>
          </p:cNvPr>
          <p:cNvSpPr txBox="1"/>
          <p:nvPr/>
        </p:nvSpPr>
        <p:spPr>
          <a:xfrm>
            <a:off x="2169718" y="4819777"/>
            <a:ext cx="6974281" cy="276999"/>
          </a:xfrm>
          <a:prstGeom prst="rect">
            <a:avLst/>
          </a:prstGeom>
          <a:noFill/>
          <a:ln w="28575">
            <a:noFill/>
          </a:ln>
        </p:spPr>
        <p:txBody>
          <a:bodyPr wrap="square">
            <a:spAutoFit/>
          </a:bodyPr>
          <a:lstStyle/>
          <a:p>
            <a:r>
              <a:rPr lang="fr-FR" altLang="fr-FR" sz="1200" b="1" dirty="0">
                <a:latin typeface="Calibri" panose="020F0502020204030204" pitchFamily="34" charset="0"/>
                <a:cs typeface="Times New Roman" panose="02020603050405020304" pitchFamily="18" charset="0"/>
                <a:sym typeface="Wingdings" panose="05000000000000000000" pitchFamily="2" charset="2"/>
              </a:rPr>
              <a:t>Arrivée de 2 psychiatres libéraux : Tulle (Dr Sabatier) &lt; 3 jours/semaine / Cornil (Dr S. </a:t>
            </a:r>
            <a:r>
              <a:rPr lang="fr-FR" altLang="fr-FR" sz="1200" b="1" dirty="0" err="1">
                <a:latin typeface="Calibri" panose="020F0502020204030204" pitchFamily="34" charset="0"/>
                <a:cs typeface="Times New Roman" panose="02020603050405020304" pitchFamily="18" charset="0"/>
                <a:sym typeface="Wingdings" panose="05000000000000000000" pitchFamily="2" charset="2"/>
              </a:rPr>
              <a:t>Andréi</a:t>
            </a:r>
            <a:r>
              <a:rPr lang="fr-FR" altLang="fr-FR" sz="1200" b="1" dirty="0">
                <a:latin typeface="Calibri" panose="020F0502020204030204" pitchFamily="34" charset="0"/>
                <a:cs typeface="Times New Roman" panose="02020603050405020304" pitchFamily="18" charset="0"/>
                <a:sym typeface="Wingdings" panose="05000000000000000000" pitchFamily="2" charset="2"/>
              </a:rPr>
              <a:t> – spé </a:t>
            </a:r>
            <a:r>
              <a:rPr lang="fr-FR" altLang="fr-FR" sz="1200" b="1" dirty="0" err="1">
                <a:latin typeface="Calibri" panose="020F0502020204030204" pitchFamily="34" charset="0"/>
                <a:cs typeface="Times New Roman" panose="02020603050405020304" pitchFamily="18" charset="0"/>
                <a:sym typeface="Wingdings" panose="05000000000000000000" pitchFamily="2" charset="2"/>
              </a:rPr>
              <a:t>addicto</a:t>
            </a:r>
            <a:r>
              <a:rPr lang="fr-FR" altLang="fr-FR" sz="1200" b="1" dirty="0">
                <a:latin typeface="Calibri" panose="020F0502020204030204" pitchFamily="34" charset="0"/>
                <a:cs typeface="Times New Roman" panose="02020603050405020304" pitchFamily="18" charset="0"/>
                <a:sym typeface="Wingdings" panose="05000000000000000000" pitchFamily="2" charset="2"/>
              </a:rPr>
              <a:t>)</a:t>
            </a:r>
          </a:p>
        </p:txBody>
      </p:sp>
      <p:sp>
        <p:nvSpPr>
          <p:cNvPr id="8" name="ZoneTexte 7">
            <a:extLst>
              <a:ext uri="{FF2B5EF4-FFF2-40B4-BE49-F238E27FC236}">
                <a16:creationId xmlns:a16="http://schemas.microsoft.com/office/drawing/2014/main" id="{0A93CD09-6DB9-3276-F072-3DEAE0B7B743}"/>
              </a:ext>
            </a:extLst>
          </p:cNvPr>
          <p:cNvSpPr txBox="1"/>
          <p:nvPr/>
        </p:nvSpPr>
        <p:spPr>
          <a:xfrm>
            <a:off x="1237649" y="4804387"/>
            <a:ext cx="932070" cy="307777"/>
          </a:xfrm>
          <a:prstGeom prst="rect">
            <a:avLst/>
          </a:prstGeom>
          <a:solidFill>
            <a:schemeClr val="accent1"/>
          </a:solidFill>
        </p:spPr>
        <p:txBody>
          <a:bodyPr wrap="square">
            <a:spAutoFit/>
          </a:bodyPr>
          <a:lstStyle/>
          <a:p>
            <a:r>
              <a:rPr lang="fr-FR" altLang="fr-FR" sz="1400" b="1" dirty="0">
                <a:solidFill>
                  <a:schemeClr val="bg1"/>
                </a:solidFill>
                <a:latin typeface="Calibri" panose="020F0502020204030204" pitchFamily="34" charset="0"/>
                <a:cs typeface="Times New Roman" panose="02020603050405020304" pitchFamily="18" charset="0"/>
                <a:sym typeface="Wingdings" panose="05000000000000000000" pitchFamily="2" charset="2"/>
              </a:rPr>
              <a:t>EN 2025 : </a:t>
            </a:r>
          </a:p>
        </p:txBody>
      </p:sp>
      <p:sp>
        <p:nvSpPr>
          <p:cNvPr id="11" name="Flèche : courbe vers la droite 10">
            <a:extLst>
              <a:ext uri="{FF2B5EF4-FFF2-40B4-BE49-F238E27FC236}">
                <a16:creationId xmlns:a16="http://schemas.microsoft.com/office/drawing/2014/main" id="{A0BCDAF6-5148-8A43-4063-7954C51BD394}"/>
              </a:ext>
            </a:extLst>
          </p:cNvPr>
          <p:cNvSpPr/>
          <p:nvPr/>
        </p:nvSpPr>
        <p:spPr>
          <a:xfrm rot="19619029">
            <a:off x="1939765" y="5321683"/>
            <a:ext cx="510988" cy="600636"/>
          </a:xfrm>
          <a:prstGeom prst="curvedRight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 name="ZoneTexte 3">
            <a:extLst>
              <a:ext uri="{FF2B5EF4-FFF2-40B4-BE49-F238E27FC236}">
                <a16:creationId xmlns:a16="http://schemas.microsoft.com/office/drawing/2014/main" id="{681B861B-FD2F-B32E-903D-5D26235A80C7}"/>
              </a:ext>
            </a:extLst>
          </p:cNvPr>
          <p:cNvSpPr txBox="1"/>
          <p:nvPr/>
        </p:nvSpPr>
        <p:spPr>
          <a:xfrm>
            <a:off x="2169718" y="6131838"/>
            <a:ext cx="6284000" cy="523220"/>
          </a:xfrm>
          <a:prstGeom prst="rect">
            <a:avLst/>
          </a:prstGeom>
          <a:solidFill>
            <a:schemeClr val="accent1">
              <a:lumMod val="75000"/>
            </a:schemeClr>
          </a:solidFill>
        </p:spPr>
        <p:txBody>
          <a:bodyPr wrap="square" rtlCol="0">
            <a:spAutoFit/>
          </a:bodyPr>
          <a:lstStyle/>
          <a:p>
            <a:r>
              <a:rPr lang="fr-FR" sz="1400" b="1" dirty="0">
                <a:solidFill>
                  <a:schemeClr val="bg1"/>
                </a:solidFill>
              </a:rPr>
              <a:t>Depuis quelques années, beaucoup moins de passages aux urgences du Centre Hospitalier de Tulle pour des situations psy en crise </a:t>
            </a:r>
          </a:p>
        </p:txBody>
      </p:sp>
    </p:spTree>
    <p:extLst>
      <p:ext uri="{BB962C8B-B14F-4D97-AF65-F5344CB8AC3E}">
        <p14:creationId xmlns:p14="http://schemas.microsoft.com/office/powerpoint/2010/main" val="4027748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AE880-C889-54D1-1A6C-86FBE119819C}"/>
            </a:ext>
          </a:extLst>
        </p:cNvPr>
        <p:cNvGrpSpPr/>
        <p:nvPr/>
      </p:nvGrpSpPr>
      <p:grpSpPr>
        <a:xfrm>
          <a:off x="0" y="0"/>
          <a:ext cx="0" cy="0"/>
          <a:chOff x="0" y="0"/>
          <a:chExt cx="0" cy="0"/>
        </a:xfrm>
      </p:grpSpPr>
      <p:sp>
        <p:nvSpPr>
          <p:cNvPr id="3" name="Titre 1">
            <a:extLst>
              <a:ext uri="{FF2B5EF4-FFF2-40B4-BE49-F238E27FC236}">
                <a16:creationId xmlns:a16="http://schemas.microsoft.com/office/drawing/2014/main" id="{586CAE19-0A06-6108-A727-FE54ACBFF4CC}"/>
              </a:ext>
            </a:extLst>
          </p:cNvPr>
          <p:cNvSpPr txBox="1">
            <a:spLocks/>
          </p:cNvSpPr>
          <p:nvPr/>
        </p:nvSpPr>
        <p:spPr>
          <a:xfrm>
            <a:off x="595313" y="540913"/>
            <a:ext cx="6378575" cy="1293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b="1" dirty="0">
                <a:solidFill>
                  <a:srgbClr val="C80064"/>
                </a:solidFill>
                <a:latin typeface="Myriad Pro Cond" panose="020B0506030403020204" pitchFamily="34" charset="0"/>
              </a:rPr>
              <a:t>AXE C / Santé mentale</a:t>
            </a:r>
          </a:p>
        </p:txBody>
      </p:sp>
      <p:sp>
        <p:nvSpPr>
          <p:cNvPr id="7" name="ZoneTexte 6">
            <a:extLst>
              <a:ext uri="{FF2B5EF4-FFF2-40B4-BE49-F238E27FC236}">
                <a16:creationId xmlns:a16="http://schemas.microsoft.com/office/drawing/2014/main" id="{827DA58B-8A27-B473-ABA9-DD971DF39A16}"/>
              </a:ext>
            </a:extLst>
          </p:cNvPr>
          <p:cNvSpPr txBox="1"/>
          <p:nvPr/>
        </p:nvSpPr>
        <p:spPr>
          <a:xfrm>
            <a:off x="1749035" y="1857633"/>
            <a:ext cx="4729340" cy="446276"/>
          </a:xfrm>
          <a:prstGeom prst="rect">
            <a:avLst/>
          </a:prstGeom>
          <a:noFill/>
          <a:ln w="28575">
            <a:solidFill>
              <a:schemeClr val="accent2">
                <a:lumMod val="75000"/>
              </a:schemeClr>
            </a:solidFill>
          </a:ln>
        </p:spPr>
        <p:txBody>
          <a:bodyPr wrap="square">
            <a:spAutoFit/>
          </a:bodyPr>
          <a:lstStyle/>
          <a:p>
            <a:pPr>
              <a:buClr>
                <a:schemeClr val="accent2">
                  <a:lumMod val="75000"/>
                </a:schemeClr>
              </a:buClr>
              <a:defRPr/>
            </a:pPr>
            <a:r>
              <a:rPr lang="fr-FR" sz="1100" b="1" dirty="0">
                <a:solidFill>
                  <a:schemeClr val="accent1"/>
                </a:solidFill>
                <a:latin typeface="Calibri" panose="020F0502020204030204" pitchFamily="34" charset="0"/>
                <a:ea typeface="Calibri" panose="020F0502020204030204" pitchFamily="34" charset="0"/>
                <a:cs typeface="Calibri" panose="020F0502020204030204" pitchFamily="34" charset="0"/>
              </a:rPr>
              <a:t>EN 2026 :</a:t>
            </a:r>
          </a:p>
          <a:p>
            <a:pPr marL="285750" indent="-285750">
              <a:buClr>
                <a:schemeClr val="accent2">
                  <a:lumMod val="75000"/>
                </a:schemeClr>
              </a:buClr>
              <a:buFont typeface="Wingdings" panose="05000000000000000000" pitchFamily="2" charset="2"/>
              <a:buChar char="Ø"/>
              <a:defRPr/>
            </a:pPr>
            <a:r>
              <a:rPr lang="fr-FR" sz="11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Janvier 2026  formation </a:t>
            </a:r>
            <a:r>
              <a:rPr lang="fr-FR" sz="1100" b="1" dirty="0">
                <a:solidFill>
                  <a:schemeClr val="accent2">
                    <a:lumMod val="75000"/>
                  </a:schemeClr>
                </a:solidFill>
                <a:latin typeface=" calibri"/>
              </a:rPr>
              <a:t>cellule d'urgence médico-psychologique</a:t>
            </a:r>
            <a:r>
              <a:rPr lang="fr-FR" sz="1100" b="1" dirty="0">
                <a:solidFill>
                  <a:schemeClr val="accent2">
                    <a:lumMod val="75000"/>
                  </a:schemeClr>
                </a:solidFill>
                <a:latin typeface=" calibri"/>
                <a:ea typeface="Calibri" panose="020F0502020204030204" pitchFamily="34" charset="0"/>
                <a:cs typeface="Calibri" panose="020F0502020204030204" pitchFamily="34" charset="0"/>
              </a:rPr>
              <a:t> (</a:t>
            </a:r>
            <a:r>
              <a:rPr lang="fr-FR" sz="11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CUMP)</a:t>
            </a:r>
          </a:p>
        </p:txBody>
      </p:sp>
      <p:sp>
        <p:nvSpPr>
          <p:cNvPr id="20" name="Flèche : droite 19">
            <a:extLst>
              <a:ext uri="{FF2B5EF4-FFF2-40B4-BE49-F238E27FC236}">
                <a16:creationId xmlns:a16="http://schemas.microsoft.com/office/drawing/2014/main" id="{607394CF-2A74-C3CC-84FF-C6D66AB7DEA5}"/>
              </a:ext>
            </a:extLst>
          </p:cNvPr>
          <p:cNvSpPr/>
          <p:nvPr/>
        </p:nvSpPr>
        <p:spPr>
          <a:xfrm>
            <a:off x="972214" y="1926231"/>
            <a:ext cx="645458" cy="258620"/>
          </a:xfrm>
          <a:prstGeom prst="right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97B9C087-7F5B-79A9-54FB-3EC2B6D2E738}"/>
              </a:ext>
            </a:extLst>
          </p:cNvPr>
          <p:cNvSpPr txBox="1"/>
          <p:nvPr/>
        </p:nvSpPr>
        <p:spPr>
          <a:xfrm>
            <a:off x="784038" y="3122592"/>
            <a:ext cx="5455398" cy="281937"/>
          </a:xfrm>
          <a:prstGeom prst="rect">
            <a:avLst/>
          </a:prstGeom>
          <a:noFill/>
          <a:ln w="28575">
            <a:noFill/>
          </a:ln>
        </p:spPr>
        <p:txBody>
          <a:bodyPr wrap="square">
            <a:spAutoFit/>
          </a:bodyPr>
          <a:lstStyle/>
          <a:p>
            <a:pPr marL="171450" indent="-171450" algn="just">
              <a:lnSpc>
                <a:spcPct val="120000"/>
              </a:lnSpc>
              <a:buFont typeface="Arial" panose="020B0604020202020204" pitchFamily="34" charset="0"/>
              <a:buChar char="•"/>
            </a:pPr>
            <a:r>
              <a:rPr lang="fr-FR" sz="1100" b="1" dirty="0">
                <a:latin typeface="Calibri" panose="020F0502020204030204" pitchFamily="34" charset="0"/>
                <a:cs typeface="Calibri" panose="020F0502020204030204" pitchFamily="34" charset="0"/>
              </a:rPr>
              <a:t>Consultations avancées en addictologie </a:t>
            </a:r>
            <a:r>
              <a:rPr lang="fr-FR" sz="1100" dirty="0">
                <a:latin typeface="Calibri" panose="020F0502020204030204" pitchFamily="34" charset="0"/>
                <a:cs typeface="Calibri" panose="020F0502020204030204" pitchFamily="34" charset="0"/>
              </a:rPr>
              <a:t>: </a:t>
            </a:r>
            <a:r>
              <a:rPr lang="fr-FR" sz="1100" dirty="0">
                <a:latin typeface="Calibri" panose="020F0502020204030204" pitchFamily="34" charset="0"/>
                <a:ea typeface="Calibri" panose="020F0502020204030204" pitchFamily="34" charset="0"/>
                <a:cs typeface="Calibri" panose="020F0502020204030204" pitchFamily="34" charset="0"/>
              </a:rPr>
              <a:t>addictions France, ELSA CH de Tulle, CSAPA CH </a:t>
            </a:r>
            <a:endParaRPr lang="fr-FR" sz="1100" dirty="0">
              <a:latin typeface="Calibri" panose="020F0502020204030204" pitchFamily="34" charset="0"/>
              <a:cs typeface="Calibri" panose="020F0502020204030204" pitchFamily="34" charset="0"/>
            </a:endParaRPr>
          </a:p>
        </p:txBody>
      </p:sp>
      <p:sp>
        <p:nvSpPr>
          <p:cNvPr id="25" name="ZoneTexte 24">
            <a:extLst>
              <a:ext uri="{FF2B5EF4-FFF2-40B4-BE49-F238E27FC236}">
                <a16:creationId xmlns:a16="http://schemas.microsoft.com/office/drawing/2014/main" id="{E20EE0D3-0BA3-559E-FD01-72B784373FB8}"/>
              </a:ext>
            </a:extLst>
          </p:cNvPr>
          <p:cNvSpPr txBox="1"/>
          <p:nvPr/>
        </p:nvSpPr>
        <p:spPr>
          <a:xfrm>
            <a:off x="784039" y="1534013"/>
            <a:ext cx="6927187" cy="261610"/>
          </a:xfrm>
          <a:prstGeom prst="rect">
            <a:avLst/>
          </a:prstGeom>
          <a:noFill/>
          <a:ln w="28575">
            <a:noFill/>
          </a:ln>
        </p:spPr>
        <p:txBody>
          <a:bodyPr wrap="square">
            <a:spAutoFit/>
          </a:bodyPr>
          <a:lstStyle/>
          <a:p>
            <a:pPr marL="171450" indent="-171450">
              <a:buFont typeface="Arial" panose="020B0604020202020204" pitchFamily="34" charset="0"/>
              <a:buChar char="•"/>
            </a:pPr>
            <a:r>
              <a:rPr lang="fr-FR" sz="1100" b="1" dirty="0">
                <a:latin typeface="Calibri" panose="020F0502020204030204" pitchFamily="34" charset="0"/>
                <a:ea typeface="Calibri" panose="020F0502020204030204" pitchFamily="34" charset="0"/>
                <a:cs typeface="Calibri" panose="020F0502020204030204" pitchFamily="34" charset="0"/>
              </a:rPr>
              <a:t>Formations : Premiers Secours en Santé Mentale (PSSM), PRISME (Précarité et santé mentale)</a:t>
            </a:r>
          </a:p>
        </p:txBody>
      </p:sp>
      <p:sp>
        <p:nvSpPr>
          <p:cNvPr id="26" name="ZoneTexte 25">
            <a:extLst>
              <a:ext uri="{FF2B5EF4-FFF2-40B4-BE49-F238E27FC236}">
                <a16:creationId xmlns:a16="http://schemas.microsoft.com/office/drawing/2014/main" id="{ED3223AE-3756-57B9-49FB-BB81C4A1936C}"/>
              </a:ext>
            </a:extLst>
          </p:cNvPr>
          <p:cNvSpPr txBox="1"/>
          <p:nvPr/>
        </p:nvSpPr>
        <p:spPr>
          <a:xfrm>
            <a:off x="784037" y="2389694"/>
            <a:ext cx="6927187" cy="261610"/>
          </a:xfrm>
          <a:prstGeom prst="rect">
            <a:avLst/>
          </a:prstGeom>
          <a:noFill/>
          <a:ln w="28575">
            <a:noFill/>
          </a:ln>
        </p:spPr>
        <p:txBody>
          <a:bodyPr wrap="square">
            <a:spAutoFit/>
          </a:bodyPr>
          <a:lstStyle/>
          <a:p>
            <a:pPr marL="171450" indent="-171450">
              <a:buFont typeface="Arial" panose="020B0604020202020204" pitchFamily="34" charset="0"/>
              <a:buChar char="•"/>
            </a:pPr>
            <a:r>
              <a:rPr lang="fr-FR" sz="1100" b="1" dirty="0">
                <a:latin typeface="Calibri" panose="020F0502020204030204" pitchFamily="34" charset="0"/>
                <a:ea typeface="Calibri" panose="020F0502020204030204" pitchFamily="34" charset="0"/>
                <a:cs typeface="Calibri" panose="020F0502020204030204" pitchFamily="34" charset="0"/>
              </a:rPr>
              <a:t>Colloques, conférences addictions </a:t>
            </a:r>
          </a:p>
        </p:txBody>
      </p:sp>
      <p:sp>
        <p:nvSpPr>
          <p:cNvPr id="27" name="ZoneTexte 26">
            <a:extLst>
              <a:ext uri="{FF2B5EF4-FFF2-40B4-BE49-F238E27FC236}">
                <a16:creationId xmlns:a16="http://schemas.microsoft.com/office/drawing/2014/main" id="{7836BF6B-9D40-D396-C787-D0EA34DF0A7E}"/>
              </a:ext>
            </a:extLst>
          </p:cNvPr>
          <p:cNvSpPr txBox="1"/>
          <p:nvPr/>
        </p:nvSpPr>
        <p:spPr>
          <a:xfrm>
            <a:off x="784037" y="2752553"/>
            <a:ext cx="6927187" cy="261610"/>
          </a:xfrm>
          <a:prstGeom prst="rect">
            <a:avLst/>
          </a:prstGeom>
          <a:noFill/>
          <a:ln w="28575">
            <a:noFill/>
          </a:ln>
        </p:spPr>
        <p:txBody>
          <a:bodyPr wrap="square">
            <a:spAutoFit/>
          </a:bodyPr>
          <a:lstStyle/>
          <a:p>
            <a:pPr marL="171450" indent="-171450">
              <a:buFont typeface="Arial" panose="020B0604020202020204" pitchFamily="34" charset="0"/>
              <a:buChar char="•"/>
            </a:pPr>
            <a:r>
              <a:rPr lang="fr-FR" sz="1100" b="1" dirty="0">
                <a:latin typeface="Calibri" panose="020F0502020204030204" pitchFamily="34" charset="0"/>
                <a:ea typeface="Calibri" panose="020F0502020204030204" pitchFamily="34" charset="0"/>
                <a:cs typeface="Calibri" panose="020F0502020204030204" pitchFamily="34" charset="0"/>
              </a:rPr>
              <a:t>Cellules de concertation et de coopération au CCAS de Tulle</a:t>
            </a:r>
          </a:p>
        </p:txBody>
      </p:sp>
      <p:sp>
        <p:nvSpPr>
          <p:cNvPr id="28" name="ZoneTexte 27">
            <a:extLst>
              <a:ext uri="{FF2B5EF4-FFF2-40B4-BE49-F238E27FC236}">
                <a16:creationId xmlns:a16="http://schemas.microsoft.com/office/drawing/2014/main" id="{155D429C-321E-45FA-3D72-2FA5A684576A}"/>
              </a:ext>
            </a:extLst>
          </p:cNvPr>
          <p:cNvSpPr txBox="1"/>
          <p:nvPr/>
        </p:nvSpPr>
        <p:spPr>
          <a:xfrm>
            <a:off x="5371961" y="2754176"/>
            <a:ext cx="2988002" cy="261610"/>
          </a:xfrm>
          <a:prstGeom prst="rect">
            <a:avLst/>
          </a:prstGeom>
          <a:noFill/>
          <a:ln w="28575">
            <a:solidFill>
              <a:schemeClr val="accent2">
                <a:lumMod val="75000"/>
              </a:schemeClr>
            </a:solidFill>
          </a:ln>
        </p:spPr>
        <p:txBody>
          <a:bodyPr wrap="square">
            <a:spAutoFit/>
          </a:bodyPr>
          <a:lstStyle/>
          <a:p>
            <a:pPr>
              <a:buClr>
                <a:schemeClr val="accent2">
                  <a:lumMod val="75000"/>
                </a:schemeClr>
              </a:buClr>
              <a:defRPr/>
            </a:pPr>
            <a:r>
              <a:rPr lang="fr-FR" sz="1100" b="1" dirty="0">
                <a:solidFill>
                  <a:schemeClr val="accent1"/>
                </a:solidFill>
                <a:latin typeface="Calibri" panose="020F0502020204030204" pitchFamily="34" charset="0"/>
                <a:ea typeface="Calibri" panose="020F0502020204030204" pitchFamily="34" charset="0"/>
                <a:cs typeface="Calibri" panose="020F0502020204030204" pitchFamily="34" charset="0"/>
              </a:rPr>
              <a:t>PERSPECTIVES : </a:t>
            </a:r>
            <a:r>
              <a:rPr lang="fr-FR" sz="11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Les ouvrir davantage sur l’agglo </a:t>
            </a:r>
          </a:p>
        </p:txBody>
      </p:sp>
      <p:sp>
        <p:nvSpPr>
          <p:cNvPr id="29" name="Flèche : droite 28">
            <a:extLst>
              <a:ext uri="{FF2B5EF4-FFF2-40B4-BE49-F238E27FC236}">
                <a16:creationId xmlns:a16="http://schemas.microsoft.com/office/drawing/2014/main" id="{19BE2D9C-C9CC-05FF-6F6B-D6A504C9F8CC}"/>
              </a:ext>
            </a:extLst>
          </p:cNvPr>
          <p:cNvSpPr/>
          <p:nvPr/>
        </p:nvSpPr>
        <p:spPr>
          <a:xfrm>
            <a:off x="4572000" y="2761100"/>
            <a:ext cx="645458" cy="258620"/>
          </a:xfrm>
          <a:prstGeom prst="right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a:extLst>
              <a:ext uri="{FF2B5EF4-FFF2-40B4-BE49-F238E27FC236}">
                <a16:creationId xmlns:a16="http://schemas.microsoft.com/office/drawing/2014/main" id="{D3C897DD-4A3A-605A-155E-127B4B65DD69}"/>
              </a:ext>
            </a:extLst>
          </p:cNvPr>
          <p:cNvSpPr txBox="1"/>
          <p:nvPr/>
        </p:nvSpPr>
        <p:spPr>
          <a:xfrm>
            <a:off x="4113705" y="4292378"/>
            <a:ext cx="3955074" cy="769441"/>
          </a:xfrm>
          <a:prstGeom prst="rect">
            <a:avLst/>
          </a:prstGeom>
          <a:solidFill>
            <a:schemeClr val="accent1"/>
          </a:solidFill>
        </p:spPr>
        <p:txBody>
          <a:bodyPr wrap="square" rtlCol="0">
            <a:spAutoFit/>
          </a:bodyPr>
          <a:lstStyle/>
          <a:p>
            <a:pPr marL="285750" indent="-285750" algn="just">
              <a:buClr>
                <a:schemeClr val="bg1"/>
              </a:buClr>
              <a:buFont typeface="Wingdings" panose="05000000000000000000" pitchFamily="2" charset="2"/>
              <a:buChar char="Ø"/>
            </a:pPr>
            <a:r>
              <a:rPr lang="fr-FR" sz="1100" b="1" dirty="0">
                <a:solidFill>
                  <a:schemeClr val="bg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NOMBRE DE PSYCHOLOGUES CONVENTIONNES : </a:t>
            </a:r>
          </a:p>
          <a:p>
            <a:pPr marL="742950" lvl="1" indent="-285750" algn="just">
              <a:buClr>
                <a:schemeClr val="bg1"/>
              </a:buClr>
              <a:buFont typeface="Wingdings" panose="05000000000000000000" pitchFamily="2" charset="2"/>
              <a:buChar char="è"/>
            </a:pPr>
            <a:r>
              <a:rPr lang="fr-FR" sz="1100" b="1" dirty="0">
                <a:solidFill>
                  <a:schemeClr val="bg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En Corrèze : env. 20 psychologues </a:t>
            </a:r>
          </a:p>
          <a:p>
            <a:pPr marL="742950" lvl="1" indent="-285750" algn="just">
              <a:buClr>
                <a:schemeClr val="bg1"/>
              </a:buClr>
              <a:buFont typeface="Wingdings" panose="05000000000000000000" pitchFamily="2" charset="2"/>
              <a:buChar char="è"/>
            </a:pPr>
            <a:r>
              <a:rPr lang="fr-FR" sz="1100" b="1" dirty="0">
                <a:solidFill>
                  <a:schemeClr val="bg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Sur Tulle et son agglo : 3 psychologues </a:t>
            </a:r>
          </a:p>
          <a:p>
            <a:pPr algn="just">
              <a:buClr>
                <a:schemeClr val="bg1"/>
              </a:buClr>
            </a:pPr>
            <a:r>
              <a:rPr lang="fr-FR" sz="1100" dirty="0">
                <a:solidFill>
                  <a:schemeClr val="bg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annuaire sur site internet avec précision spécialités/spécificités</a:t>
            </a:r>
            <a:endParaRPr lang="fr-FR" sz="1100" b="1" dirty="0">
              <a:solidFill>
                <a:schemeClr val="bg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p:txBody>
      </p:sp>
      <p:sp>
        <p:nvSpPr>
          <p:cNvPr id="32" name="ZoneTexte 31">
            <a:extLst>
              <a:ext uri="{FF2B5EF4-FFF2-40B4-BE49-F238E27FC236}">
                <a16:creationId xmlns:a16="http://schemas.microsoft.com/office/drawing/2014/main" id="{50F9BB4A-A805-53D4-E801-24CF60E47219}"/>
              </a:ext>
            </a:extLst>
          </p:cNvPr>
          <p:cNvSpPr txBox="1"/>
          <p:nvPr/>
        </p:nvSpPr>
        <p:spPr>
          <a:xfrm>
            <a:off x="1749035" y="5358038"/>
            <a:ext cx="2188602" cy="600164"/>
          </a:xfrm>
          <a:prstGeom prst="rect">
            <a:avLst/>
          </a:prstGeom>
          <a:solidFill>
            <a:srgbClr val="FF0000"/>
          </a:solidFill>
        </p:spPr>
        <p:txBody>
          <a:bodyPr wrap="square">
            <a:spAutoFit/>
          </a:bodyPr>
          <a:lstStyle/>
          <a:p>
            <a:pPr>
              <a:buClr>
                <a:srgbClr val="C80064"/>
              </a:buClr>
            </a:pPr>
            <a:r>
              <a:rPr lang="fr-FR" sz="1100" b="1" dirty="0">
                <a:solidFill>
                  <a:schemeClr val="bg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Délais de rendez-vous : </a:t>
            </a:r>
          </a:p>
          <a:p>
            <a:pPr marL="171450" indent="-171450">
              <a:buClr>
                <a:schemeClr val="bg2"/>
              </a:buClr>
              <a:buFont typeface="Wingdings" panose="05000000000000000000" pitchFamily="2" charset="2"/>
              <a:buChar char="Ø"/>
            </a:pPr>
            <a:r>
              <a:rPr lang="fr-FR" sz="1100" b="1" dirty="0">
                <a:solidFill>
                  <a:schemeClr val="bg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Mon Soutien psy » = 6 mois</a:t>
            </a:r>
          </a:p>
          <a:p>
            <a:pPr marL="171450" indent="-171450">
              <a:buClr>
                <a:schemeClr val="bg2"/>
              </a:buClr>
              <a:buFont typeface="Wingdings" panose="05000000000000000000" pitchFamily="2" charset="2"/>
              <a:buChar char="Ø"/>
            </a:pPr>
            <a:r>
              <a:rPr lang="fr-FR" sz="1100" b="1" dirty="0">
                <a:solidFill>
                  <a:schemeClr val="bg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RDV CMP = 6 mois à 1 an   </a:t>
            </a:r>
          </a:p>
        </p:txBody>
      </p:sp>
      <p:sp>
        <p:nvSpPr>
          <p:cNvPr id="34" name="ZoneTexte 33">
            <a:extLst>
              <a:ext uri="{FF2B5EF4-FFF2-40B4-BE49-F238E27FC236}">
                <a16:creationId xmlns:a16="http://schemas.microsoft.com/office/drawing/2014/main" id="{9EAF94A4-23A3-409D-AFA6-C4A6CC11D96F}"/>
              </a:ext>
            </a:extLst>
          </p:cNvPr>
          <p:cNvSpPr txBox="1"/>
          <p:nvPr/>
        </p:nvSpPr>
        <p:spPr>
          <a:xfrm>
            <a:off x="4759163" y="5188760"/>
            <a:ext cx="3955074" cy="938719"/>
          </a:xfrm>
          <a:prstGeom prst="rect">
            <a:avLst/>
          </a:prstGeom>
          <a:noFill/>
          <a:ln w="28575">
            <a:solidFill>
              <a:schemeClr val="accent2">
                <a:lumMod val="75000"/>
              </a:schemeClr>
            </a:solidFill>
          </a:ln>
        </p:spPr>
        <p:txBody>
          <a:bodyPr wrap="square">
            <a:spAutoFit/>
          </a:bodyPr>
          <a:lstStyle/>
          <a:p>
            <a:pPr>
              <a:buClr>
                <a:schemeClr val="accent2">
                  <a:lumMod val="75000"/>
                </a:schemeClr>
              </a:buClr>
              <a:defRPr/>
            </a:pPr>
            <a:r>
              <a:rPr lang="fr-FR" sz="1100" b="1" dirty="0">
                <a:solidFill>
                  <a:schemeClr val="accent1"/>
                </a:solidFill>
                <a:latin typeface="Calibri" panose="020F0502020204030204" pitchFamily="34" charset="0"/>
                <a:ea typeface="Calibri" panose="020F0502020204030204" pitchFamily="34" charset="0"/>
                <a:cs typeface="Calibri" panose="020F0502020204030204" pitchFamily="34" charset="0"/>
              </a:rPr>
              <a:t>PERSPECTIVES : </a:t>
            </a:r>
          </a:p>
          <a:p>
            <a:pPr marL="171450" indent="-171450">
              <a:buClr>
                <a:schemeClr val="accent2">
                  <a:lumMod val="75000"/>
                </a:schemeClr>
              </a:buClr>
              <a:buFont typeface="Wingdings" panose="05000000000000000000" pitchFamily="2" charset="2"/>
              <a:buChar char="Ø"/>
              <a:defRPr/>
            </a:pPr>
            <a:r>
              <a:rPr lang="fr-FR" sz="11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Réflexion à mener pour pallier la longueur des délais pour les publics prioritaires (CPTS ?)</a:t>
            </a:r>
          </a:p>
          <a:p>
            <a:pPr marL="285750" indent="-285750">
              <a:buClr>
                <a:schemeClr val="accent2">
                  <a:lumMod val="75000"/>
                </a:schemeClr>
              </a:buClr>
              <a:buFont typeface="Wingdings" panose="05000000000000000000" pitchFamily="2" charset="2"/>
              <a:buChar char="Ø"/>
              <a:defRPr/>
            </a:pPr>
            <a:r>
              <a:rPr lang="fr-FR" sz="11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Création d’une équipe : infirmière du CMP + médiatrice sociale du CCAS - A Tulle, en rue - Objectif : 1</a:t>
            </a:r>
            <a:r>
              <a:rPr lang="fr-FR" sz="1100" b="1" baseline="300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ère</a:t>
            </a:r>
            <a:r>
              <a:rPr lang="fr-FR" sz="11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évaluation </a:t>
            </a:r>
          </a:p>
        </p:txBody>
      </p:sp>
      <p:sp>
        <p:nvSpPr>
          <p:cNvPr id="35" name="Flèche : droite 34">
            <a:extLst>
              <a:ext uri="{FF2B5EF4-FFF2-40B4-BE49-F238E27FC236}">
                <a16:creationId xmlns:a16="http://schemas.microsoft.com/office/drawing/2014/main" id="{9CD39084-A74C-6973-A0AD-5C8E6F35BFFD}"/>
              </a:ext>
            </a:extLst>
          </p:cNvPr>
          <p:cNvSpPr/>
          <p:nvPr/>
        </p:nvSpPr>
        <p:spPr>
          <a:xfrm>
            <a:off x="4036674" y="5528809"/>
            <a:ext cx="645458" cy="258620"/>
          </a:xfrm>
          <a:prstGeom prst="right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6" name="Picture 2">
            <a:extLst>
              <a:ext uri="{FF2B5EF4-FFF2-40B4-BE49-F238E27FC236}">
                <a16:creationId xmlns:a16="http://schemas.microsoft.com/office/drawing/2014/main" id="{0722C9FD-2505-AC31-EC00-3F858C5240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9035" y="3529978"/>
            <a:ext cx="2287639" cy="153184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A0EB9264-82DA-884F-43D0-50D44ED8C6ED}"/>
              </a:ext>
            </a:extLst>
          </p:cNvPr>
          <p:cNvSpPr txBox="1"/>
          <p:nvPr/>
        </p:nvSpPr>
        <p:spPr>
          <a:xfrm>
            <a:off x="4113705" y="3526456"/>
            <a:ext cx="4603219" cy="600164"/>
          </a:xfrm>
          <a:prstGeom prst="rect">
            <a:avLst/>
          </a:prstGeom>
          <a:solidFill>
            <a:schemeClr val="accent1"/>
          </a:solidFill>
          <a:ln w="28575">
            <a:solidFill>
              <a:schemeClr val="accent1"/>
            </a:solidFill>
          </a:ln>
        </p:spPr>
        <p:txBody>
          <a:bodyPr wrap="square">
            <a:spAutoFit/>
          </a:bodyPr>
          <a:lstStyle/>
          <a:p>
            <a:pPr marL="285750" indent="-285750" algn="just">
              <a:buClr>
                <a:schemeClr val="bg1"/>
              </a:buClr>
              <a:buFont typeface="Wingdings" panose="05000000000000000000" pitchFamily="2" charset="2"/>
              <a:buChar char="Ø"/>
            </a:pPr>
            <a:r>
              <a:rPr lang="fr-FR" sz="1100" b="1" dirty="0">
                <a:solidFill>
                  <a:schemeClr val="bg1"/>
                </a:solidFill>
                <a:effectLst/>
                <a:latin typeface="Calibri" panose="020F0502020204030204" pitchFamily="34" charset="0"/>
                <a:ea typeface="Aptos"/>
              </a:rPr>
              <a:t>12 séances remboursées/année civile</a:t>
            </a:r>
            <a:r>
              <a:rPr lang="fr-FR" sz="1100" dirty="0">
                <a:solidFill>
                  <a:schemeClr val="bg1"/>
                </a:solidFill>
                <a:effectLst/>
                <a:latin typeface="Calibri" panose="020F0502020204030204" pitchFamily="34" charset="0"/>
                <a:ea typeface="Aptos"/>
              </a:rPr>
              <a:t> - </a:t>
            </a:r>
            <a:r>
              <a:rPr lang="fr-FR" sz="1100" b="1" dirty="0">
                <a:solidFill>
                  <a:schemeClr val="bg1"/>
                </a:solidFill>
                <a:latin typeface="Calibri" panose="020F0502020204030204" pitchFamily="34" charset="0"/>
                <a:ea typeface="Aptos"/>
              </a:rPr>
              <a:t>accès direct </a:t>
            </a:r>
            <a:r>
              <a:rPr lang="fr-FR" sz="1100" b="1" dirty="0">
                <a:solidFill>
                  <a:schemeClr val="bg1"/>
                </a:solidFill>
                <a:effectLst/>
                <a:latin typeface="Calibri" panose="020F0502020204030204" pitchFamily="34" charset="0"/>
                <a:ea typeface="Aptos"/>
              </a:rPr>
              <a:t> </a:t>
            </a:r>
          </a:p>
          <a:p>
            <a:pPr marL="742950" lvl="1" indent="-285750" algn="just">
              <a:buClr>
                <a:schemeClr val="bg1"/>
              </a:buClr>
              <a:buFont typeface="Wingdings" panose="05000000000000000000" pitchFamily="2" charset="2"/>
              <a:buChar char="ü"/>
            </a:pPr>
            <a:r>
              <a:rPr lang="fr-FR" sz="1100" dirty="0">
                <a:solidFill>
                  <a:schemeClr val="bg1"/>
                </a:solidFill>
                <a:effectLst/>
                <a:latin typeface="Calibri" panose="020F0502020204030204" pitchFamily="34" charset="0"/>
                <a:ea typeface="Aptos"/>
              </a:rPr>
              <a:t>ALD/C2S/AME/grossesse</a:t>
            </a:r>
            <a:r>
              <a:rPr lang="fr-FR" sz="1100" dirty="0">
                <a:solidFill>
                  <a:schemeClr val="bg1"/>
                </a:solidFill>
                <a:latin typeface="Calibri" panose="020F0502020204030204" pitchFamily="34" charset="0"/>
                <a:ea typeface="Aptos"/>
              </a:rPr>
              <a:t> à partir de 6 mois = pas avance de frais</a:t>
            </a:r>
          </a:p>
          <a:p>
            <a:pPr marL="742950" lvl="1" indent="-285750" algn="just">
              <a:buClr>
                <a:schemeClr val="bg1"/>
              </a:buClr>
              <a:buFont typeface="Wingdings" panose="05000000000000000000" pitchFamily="2" charset="2"/>
              <a:buChar char="ü"/>
            </a:pPr>
            <a:r>
              <a:rPr lang="fr-FR" sz="1100" dirty="0">
                <a:solidFill>
                  <a:schemeClr val="bg1"/>
                </a:solidFill>
                <a:latin typeface="Calibri" panose="020F0502020204030204" pitchFamily="34" charset="0"/>
                <a:ea typeface="Aptos"/>
              </a:rPr>
              <a:t>Sinon = 60% CPAM – 40% complémentaire &lt; avance de frais </a:t>
            </a:r>
            <a:endParaRPr lang="fr-FR" sz="1100" dirty="0">
              <a:solidFill>
                <a:schemeClr val="bg1"/>
              </a:solidFill>
              <a:effectLst/>
              <a:latin typeface="Calibri" panose="020F0502020204030204" pitchFamily="34" charset="0"/>
              <a:ea typeface="Aptos"/>
            </a:endParaRPr>
          </a:p>
        </p:txBody>
      </p:sp>
      <p:pic>
        <p:nvPicPr>
          <p:cNvPr id="6" name="Picture 3">
            <a:extLst>
              <a:ext uri="{FF2B5EF4-FFF2-40B4-BE49-F238E27FC236}">
                <a16:creationId xmlns:a16="http://schemas.microsoft.com/office/drawing/2014/main" id="{B6E21115-2568-50FD-2C83-0A465A4B6E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04" t="16689" b="14594"/>
          <a:stretch/>
        </p:blipFill>
        <p:spPr bwMode="auto">
          <a:xfrm>
            <a:off x="2763165" y="4493190"/>
            <a:ext cx="1174472" cy="2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6277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15838DA1-521F-C687-095D-946D0E9D3012}"/>
              </a:ext>
            </a:extLst>
          </p:cNvPr>
          <p:cNvSpPr/>
          <p:nvPr/>
        </p:nvSpPr>
        <p:spPr>
          <a:xfrm>
            <a:off x="6031955" y="2885643"/>
            <a:ext cx="2583346" cy="19192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effectLst>
                  <a:outerShdw blurRad="38100" dist="38100" dir="2700000" algn="tl">
                    <a:srgbClr val="000000">
                      <a:alpha val="43137"/>
                    </a:srgbClr>
                  </a:outerShdw>
                </a:effectLst>
              </a:rPr>
              <a:t>Accord-cadre signé en Assemblée plénière du 19/01/2023</a:t>
            </a:r>
          </a:p>
        </p:txBody>
      </p:sp>
      <p:sp>
        <p:nvSpPr>
          <p:cNvPr id="2" name="Titre 1"/>
          <p:cNvSpPr>
            <a:spLocks noGrp="1"/>
          </p:cNvSpPr>
          <p:nvPr>
            <p:ph type="title"/>
          </p:nvPr>
        </p:nvSpPr>
        <p:spPr>
          <a:xfrm>
            <a:off x="819150" y="593726"/>
            <a:ext cx="7886700" cy="1325563"/>
          </a:xfrm>
        </p:spPr>
        <p:txBody>
          <a:bodyPr/>
          <a:lstStyle/>
          <a:p>
            <a:r>
              <a:rPr lang="fr-FR" dirty="0">
                <a:solidFill>
                  <a:srgbClr val="C80064"/>
                </a:solidFill>
                <a:latin typeface="Myriad Pro Cond" panose="020B0506030403020204" pitchFamily="34" charset="0"/>
              </a:rPr>
              <a:t>Les signataires</a:t>
            </a:r>
          </a:p>
        </p:txBody>
      </p:sp>
      <p:sp>
        <p:nvSpPr>
          <p:cNvPr id="3" name="Espace réservé du contenu 2"/>
          <p:cNvSpPr>
            <a:spLocks noGrp="1"/>
          </p:cNvSpPr>
          <p:nvPr>
            <p:ph idx="1"/>
          </p:nvPr>
        </p:nvSpPr>
        <p:spPr>
          <a:xfrm>
            <a:off x="922284" y="1840440"/>
            <a:ext cx="6040578" cy="3557585"/>
          </a:xfrm>
        </p:spPr>
        <p:txBody>
          <a:bodyPr>
            <a:normAutofit lnSpcReduction="10000"/>
          </a:bodyPr>
          <a:lstStyle/>
          <a:p>
            <a:pPr lvl="0"/>
            <a:r>
              <a:rPr lang="fr-FR" sz="2000" dirty="0">
                <a:latin typeface=" calibri"/>
              </a:rPr>
              <a:t>ARS Nouvelle-Aquitaine, délégation de la Corrèze</a:t>
            </a:r>
          </a:p>
          <a:p>
            <a:pPr lvl="0"/>
            <a:r>
              <a:rPr lang="fr-FR" sz="2000" dirty="0">
                <a:latin typeface=" calibri"/>
              </a:rPr>
              <a:t>Ville de Tulle </a:t>
            </a:r>
          </a:p>
          <a:p>
            <a:pPr lvl="0"/>
            <a:r>
              <a:rPr lang="fr-FR" sz="2000" dirty="0">
                <a:latin typeface=" calibri"/>
              </a:rPr>
              <a:t>Tulle agglo</a:t>
            </a:r>
          </a:p>
          <a:p>
            <a:pPr lvl="0"/>
            <a:r>
              <a:rPr lang="fr-FR" sz="2000" dirty="0">
                <a:latin typeface=" calibri"/>
              </a:rPr>
              <a:t>Préfecture de la Corrèze</a:t>
            </a:r>
          </a:p>
          <a:p>
            <a:pPr lvl="0"/>
            <a:r>
              <a:rPr lang="fr-FR" sz="2000" dirty="0">
                <a:latin typeface=" calibri"/>
              </a:rPr>
              <a:t>Centre hospitalier de Tulle</a:t>
            </a:r>
          </a:p>
          <a:p>
            <a:pPr lvl="0"/>
            <a:r>
              <a:rPr lang="fr-FR" sz="2000" dirty="0">
                <a:latin typeface=" calibri"/>
              </a:rPr>
              <a:t>Conseil départemental de la Corrèze </a:t>
            </a:r>
          </a:p>
          <a:p>
            <a:r>
              <a:rPr lang="fr-FR" sz="2000" dirty="0">
                <a:latin typeface=" calibri"/>
              </a:rPr>
              <a:t>CPAM de la Corrèze </a:t>
            </a:r>
          </a:p>
          <a:p>
            <a:r>
              <a:rPr lang="fr-FR" sz="2000" dirty="0">
                <a:latin typeface=" calibri"/>
              </a:rPr>
              <a:t>MSA du Limousin</a:t>
            </a:r>
          </a:p>
          <a:p>
            <a:r>
              <a:rPr lang="fr-FR" sz="2000" dirty="0">
                <a:latin typeface=" calibri"/>
              </a:rPr>
              <a:t>CAF de la Corrèze</a:t>
            </a:r>
          </a:p>
          <a:p>
            <a:endParaRPr lang="fr-FR" sz="2000" dirty="0">
              <a:latin typeface=" calibri"/>
            </a:endParaRPr>
          </a:p>
          <a:p>
            <a:pPr marL="0" indent="0">
              <a:buNone/>
            </a:pPr>
            <a:endParaRPr lang="fr-FR" sz="2000" dirty="0">
              <a:latin typeface=" calibri"/>
            </a:endParaRPr>
          </a:p>
          <a:p>
            <a:pPr lvl="0"/>
            <a:endParaRPr lang="fr-FR" sz="2000" dirty="0">
              <a:latin typeface=" calibri"/>
            </a:endParaRPr>
          </a:p>
          <a:p>
            <a:endParaRPr lang="fr-FR" sz="2000" dirty="0">
              <a:latin typeface=" calibri"/>
            </a:endParaRPr>
          </a:p>
        </p:txBody>
      </p:sp>
    </p:spTree>
    <p:extLst>
      <p:ext uri="{BB962C8B-B14F-4D97-AF65-F5344CB8AC3E}">
        <p14:creationId xmlns:p14="http://schemas.microsoft.com/office/powerpoint/2010/main" val="11126181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au 11">
            <a:extLst>
              <a:ext uri="{FF2B5EF4-FFF2-40B4-BE49-F238E27FC236}">
                <a16:creationId xmlns:a16="http://schemas.microsoft.com/office/drawing/2014/main" id="{E9B4BE47-D304-60FF-F755-A987FE9FA2C3}"/>
              </a:ext>
            </a:extLst>
          </p:cNvPr>
          <p:cNvGraphicFramePr>
            <a:graphicFrameLocks noGrp="1"/>
          </p:cNvGraphicFramePr>
          <p:nvPr>
            <p:extLst>
              <p:ext uri="{D42A27DB-BD31-4B8C-83A1-F6EECF244321}">
                <p14:modId xmlns:p14="http://schemas.microsoft.com/office/powerpoint/2010/main" val="2598524809"/>
              </p:ext>
            </p:extLst>
          </p:nvPr>
        </p:nvGraphicFramePr>
        <p:xfrm>
          <a:off x="1063347" y="2058444"/>
          <a:ext cx="7320729" cy="1597174"/>
        </p:xfrm>
        <a:graphic>
          <a:graphicData uri="http://schemas.openxmlformats.org/drawingml/2006/table">
            <a:tbl>
              <a:tblPr firstRow="1" bandRow="1">
                <a:tableStyleId>{7DF18680-E054-41AD-8BC1-D1AEF772440D}</a:tableStyleId>
              </a:tblPr>
              <a:tblGrid>
                <a:gridCol w="4193704">
                  <a:extLst>
                    <a:ext uri="{9D8B030D-6E8A-4147-A177-3AD203B41FA5}">
                      <a16:colId xmlns:a16="http://schemas.microsoft.com/office/drawing/2014/main" val="663078195"/>
                    </a:ext>
                  </a:extLst>
                </a:gridCol>
                <a:gridCol w="980170">
                  <a:extLst>
                    <a:ext uri="{9D8B030D-6E8A-4147-A177-3AD203B41FA5}">
                      <a16:colId xmlns:a16="http://schemas.microsoft.com/office/drawing/2014/main" val="1476271452"/>
                    </a:ext>
                  </a:extLst>
                </a:gridCol>
                <a:gridCol w="1126435">
                  <a:extLst>
                    <a:ext uri="{9D8B030D-6E8A-4147-A177-3AD203B41FA5}">
                      <a16:colId xmlns:a16="http://schemas.microsoft.com/office/drawing/2014/main" val="1048548178"/>
                    </a:ext>
                  </a:extLst>
                </a:gridCol>
                <a:gridCol w="1020420">
                  <a:extLst>
                    <a:ext uri="{9D8B030D-6E8A-4147-A177-3AD203B41FA5}">
                      <a16:colId xmlns:a16="http://schemas.microsoft.com/office/drawing/2014/main" val="450128597"/>
                    </a:ext>
                  </a:extLst>
                </a:gridCol>
              </a:tblGrid>
              <a:tr h="346927">
                <a:tc rowSpan="2">
                  <a:txBody>
                    <a:bodyPr/>
                    <a:lstStyle/>
                    <a:p>
                      <a:pPr algn="ctr"/>
                      <a:endParaRPr lang="fr-FR" sz="1200" dirty="0">
                        <a:latin typeface="Calibri" panose="020F0502020204030204" pitchFamily="34" charset="0"/>
                        <a:cs typeface="Calibri" panose="020F0502020204030204" pitchFamily="34" charset="0"/>
                      </a:endParaRPr>
                    </a:p>
                    <a:p>
                      <a:pPr algn="ctr"/>
                      <a:r>
                        <a:rPr lang="fr-FR" sz="1200" dirty="0">
                          <a:latin typeface="Calibri" panose="020F0502020204030204" pitchFamily="34" charset="0"/>
                          <a:cs typeface="Calibri" panose="020F0502020204030204" pitchFamily="34" charset="0"/>
                        </a:rPr>
                        <a:t>ACTION</a:t>
                      </a:r>
                    </a:p>
                  </a:txBody>
                  <a:tcPr/>
                </a:tc>
                <a:tc gridSpan="3">
                  <a:txBody>
                    <a:bodyPr/>
                    <a:lstStyle/>
                    <a:p>
                      <a:pPr algn="ctr"/>
                      <a:r>
                        <a:rPr lang="fr-FR" sz="1200" dirty="0">
                          <a:latin typeface="Calibri" panose="020F0502020204030204" pitchFamily="34" charset="0"/>
                          <a:cs typeface="Calibri" panose="020F0502020204030204" pitchFamily="34" charset="0"/>
                        </a:rPr>
                        <a:t>ETAT D’AVANCEMENT</a:t>
                      </a:r>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2287672304"/>
                  </a:ext>
                </a:extLst>
              </a:tr>
              <a:tr h="305367">
                <a:tc vMerge="1">
                  <a:txBody>
                    <a:bodyPr/>
                    <a:lstStyle/>
                    <a:p>
                      <a:endParaRPr lang="fr-FR" dirty="0"/>
                    </a:p>
                  </a:txBody>
                  <a:tcPr/>
                </a:tc>
                <a:tc>
                  <a:txBody>
                    <a:bodyPr/>
                    <a:lstStyle/>
                    <a:p>
                      <a:pPr algn="ctr"/>
                      <a:r>
                        <a:rPr lang="fr-FR" sz="1200" b="1" dirty="0">
                          <a:latin typeface="Calibri" panose="020F0502020204030204" pitchFamily="34" charset="0"/>
                          <a:cs typeface="Calibri" panose="020F0502020204030204" pitchFamily="34" charset="0"/>
                        </a:rPr>
                        <a:t>Non initiée </a:t>
                      </a:r>
                    </a:p>
                  </a:txBody>
                  <a:tcPr/>
                </a:tc>
                <a:tc>
                  <a:txBody>
                    <a:bodyPr/>
                    <a:lstStyle/>
                    <a:p>
                      <a:pPr algn="ctr"/>
                      <a:r>
                        <a:rPr lang="fr-FR" sz="1200" b="1" dirty="0">
                          <a:latin typeface="Calibri" panose="020F0502020204030204" pitchFamily="34" charset="0"/>
                          <a:cs typeface="Calibri" panose="020F0502020204030204" pitchFamily="34" charset="0"/>
                        </a:rPr>
                        <a:t>en cours</a:t>
                      </a:r>
                    </a:p>
                  </a:txBody>
                  <a:tcPr/>
                </a:tc>
                <a:tc>
                  <a:txBody>
                    <a:bodyPr/>
                    <a:lstStyle/>
                    <a:p>
                      <a:pPr algn="ctr"/>
                      <a:r>
                        <a:rPr lang="fr-FR" sz="1200" b="1" dirty="0">
                          <a:latin typeface="Calibri" panose="020F0502020204030204" pitchFamily="34" charset="0"/>
                          <a:cs typeface="Calibri" panose="020F0502020204030204" pitchFamily="34" charset="0"/>
                        </a:rPr>
                        <a:t>terminée</a:t>
                      </a:r>
                    </a:p>
                  </a:txBody>
                  <a:tcPr/>
                </a:tc>
                <a:extLst>
                  <a:ext uri="{0D108BD9-81ED-4DB2-BD59-A6C34878D82A}">
                    <a16:rowId xmlns:a16="http://schemas.microsoft.com/office/drawing/2014/main" val="3547526300"/>
                  </a:ext>
                </a:extLst>
              </a:tr>
              <a:tr h="256534">
                <a:tc>
                  <a:txBody>
                    <a:bodyPr/>
                    <a:lstStyle/>
                    <a:p>
                      <a:r>
                        <a:rPr lang="fr-FR" sz="1100" kern="1200" dirty="0">
                          <a:solidFill>
                            <a:schemeClr val="dk1"/>
                          </a:solidFill>
                          <a:effectLst/>
                          <a:latin typeface="Calibri" panose="020F0502020204030204" pitchFamily="34" charset="0"/>
                          <a:ea typeface="+mn-ea"/>
                          <a:cs typeface="Calibri" panose="020F0502020204030204" pitchFamily="34" charset="0"/>
                        </a:rPr>
                        <a:t>1-Communiquer et sensibiliser l’ensemble des acteurs du territoire </a:t>
                      </a:r>
                    </a:p>
                  </a:txBody>
                  <a:tcPr/>
                </a:tc>
                <a:tc>
                  <a:txBody>
                    <a:bodyPr/>
                    <a:lstStyle/>
                    <a:p>
                      <a:endParaRPr lang="fr-FR" sz="1100" dirty="0">
                        <a:latin typeface="Calibri" panose="020F0502020204030204" pitchFamily="34" charset="0"/>
                        <a:cs typeface="Calibri" panose="020F0502020204030204" pitchFamily="34" charset="0"/>
                      </a:endParaRPr>
                    </a:p>
                  </a:txBody>
                  <a:tcPr/>
                </a:tc>
                <a:tc>
                  <a:txBody>
                    <a:bodyPr/>
                    <a:lstStyle/>
                    <a:p>
                      <a:endParaRPr lang="fr-FR" sz="1100" dirty="0">
                        <a:solidFill>
                          <a:schemeClr val="accent2">
                            <a:lumMod val="75000"/>
                          </a:schemeClr>
                        </a:solidFill>
                        <a:highlight>
                          <a:srgbClr val="00AFDB"/>
                        </a:highlight>
                        <a:latin typeface="Calibri" panose="020F0502020204030204" pitchFamily="34" charset="0"/>
                        <a:cs typeface="Calibri" panose="020F0502020204030204" pitchFamily="34" charset="0"/>
                      </a:endParaRPr>
                    </a:p>
                  </a:txBody>
                  <a:tcPr>
                    <a:solidFill>
                      <a:schemeClr val="accent5">
                        <a:lumMod val="60000"/>
                        <a:lumOff val="40000"/>
                      </a:schemeClr>
                    </a:solidFill>
                  </a:tcPr>
                </a:tc>
                <a:tc>
                  <a:txBody>
                    <a:bodyPr/>
                    <a:lstStyle/>
                    <a:p>
                      <a:endParaRPr lang="fr-FR" sz="11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43215220"/>
                  </a:ext>
                </a:extLst>
              </a:tr>
              <a:tr h="341148">
                <a:tc>
                  <a:txBody>
                    <a:bodyPr/>
                    <a:lstStyle/>
                    <a:p>
                      <a:r>
                        <a:rPr lang="fr-FR" sz="1100" kern="1200" dirty="0">
                          <a:solidFill>
                            <a:schemeClr val="dk1"/>
                          </a:solidFill>
                          <a:effectLst/>
                          <a:latin typeface="Calibri" panose="020F0502020204030204" pitchFamily="34" charset="0"/>
                          <a:ea typeface="+mn-ea"/>
                          <a:cs typeface="Calibri" panose="020F0502020204030204" pitchFamily="34" charset="0"/>
                        </a:rPr>
                        <a:t>2-Sensibiliser les jeunes sur la dynamique du harcèlement, pour prendre conscience des impacts sur la santé mentale</a:t>
                      </a:r>
                    </a:p>
                  </a:txBody>
                  <a:tcPr/>
                </a:tc>
                <a:tc>
                  <a:txBody>
                    <a:bodyPr/>
                    <a:lstStyle/>
                    <a:p>
                      <a:endParaRPr lang="fr-FR" sz="1100" dirty="0">
                        <a:latin typeface="Calibri" panose="020F0502020204030204" pitchFamily="34" charset="0"/>
                        <a:cs typeface="Calibri" panose="020F0502020204030204" pitchFamily="34" charset="0"/>
                      </a:endParaRPr>
                    </a:p>
                  </a:txBody>
                  <a:tcPr/>
                </a:tc>
                <a:tc>
                  <a:txBody>
                    <a:bodyPr/>
                    <a:lstStyle/>
                    <a:p>
                      <a:endParaRPr lang="fr-FR" sz="1100" dirty="0">
                        <a:solidFill>
                          <a:schemeClr val="accent2">
                            <a:lumMod val="75000"/>
                          </a:schemeClr>
                        </a:solidFill>
                        <a:highlight>
                          <a:srgbClr val="00AFDB"/>
                        </a:highlight>
                        <a:latin typeface="Calibri" panose="020F0502020204030204" pitchFamily="34" charset="0"/>
                        <a:cs typeface="Calibri" panose="020F0502020204030204" pitchFamily="34" charset="0"/>
                      </a:endParaRPr>
                    </a:p>
                  </a:txBody>
                  <a:tcPr>
                    <a:solidFill>
                      <a:schemeClr val="accent5">
                        <a:lumMod val="60000"/>
                        <a:lumOff val="40000"/>
                      </a:schemeClr>
                    </a:solidFill>
                  </a:tcPr>
                </a:tc>
                <a:tc>
                  <a:txBody>
                    <a:bodyPr/>
                    <a:lstStyle/>
                    <a:p>
                      <a:endParaRPr lang="fr-FR" sz="11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065431079"/>
                  </a:ext>
                </a:extLst>
              </a:tr>
              <a:tr h="207287">
                <a:tc>
                  <a:txBody>
                    <a:bodyPr/>
                    <a:lstStyle/>
                    <a:p>
                      <a:r>
                        <a:rPr lang="fr-FR" sz="1100" b="1" kern="1200" dirty="0">
                          <a:solidFill>
                            <a:schemeClr val="bg1"/>
                          </a:solidFill>
                          <a:effectLst/>
                          <a:latin typeface="Calibri" panose="020F0502020204030204" pitchFamily="34" charset="0"/>
                          <a:ea typeface="+mn-ea"/>
                          <a:cs typeface="Calibri" panose="020F0502020204030204" pitchFamily="34" charset="0"/>
                        </a:rPr>
                        <a:t>3- Repérer, orienter et accompagner des victimes de violences</a:t>
                      </a:r>
                    </a:p>
                  </a:txBody>
                  <a:tcPr>
                    <a:solidFill>
                      <a:schemeClr val="tx1"/>
                    </a:solidFill>
                  </a:tcPr>
                </a:tc>
                <a:tc>
                  <a:txBody>
                    <a:bodyPr/>
                    <a:lstStyle/>
                    <a:p>
                      <a:endParaRPr lang="fr-FR" sz="1100" dirty="0">
                        <a:latin typeface="Calibri" panose="020F0502020204030204" pitchFamily="34" charset="0"/>
                        <a:cs typeface="Calibri" panose="020F0502020204030204" pitchFamily="34" charset="0"/>
                      </a:endParaRPr>
                    </a:p>
                  </a:txBody>
                  <a:tcPr/>
                </a:tc>
                <a:tc>
                  <a:txBody>
                    <a:bodyPr/>
                    <a:lstStyle/>
                    <a:p>
                      <a:endParaRPr lang="fr-FR" sz="1100" dirty="0">
                        <a:solidFill>
                          <a:schemeClr val="accent2">
                            <a:lumMod val="75000"/>
                          </a:schemeClr>
                        </a:solidFill>
                        <a:highlight>
                          <a:srgbClr val="00AFDB"/>
                        </a:highlight>
                        <a:latin typeface="Calibri" panose="020F0502020204030204" pitchFamily="34" charset="0"/>
                        <a:cs typeface="Calibri" panose="020F0502020204030204" pitchFamily="34" charset="0"/>
                      </a:endParaRPr>
                    </a:p>
                  </a:txBody>
                  <a:tcPr>
                    <a:solidFill>
                      <a:schemeClr val="accent5">
                        <a:lumMod val="60000"/>
                        <a:lumOff val="40000"/>
                      </a:schemeClr>
                    </a:solidFill>
                  </a:tcPr>
                </a:tc>
                <a:tc>
                  <a:txBody>
                    <a:bodyPr/>
                    <a:lstStyle/>
                    <a:p>
                      <a:endParaRPr lang="fr-FR" sz="11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197678541"/>
                  </a:ext>
                </a:extLst>
              </a:tr>
            </a:tbl>
          </a:graphicData>
        </a:graphic>
      </p:graphicFrame>
      <p:sp>
        <p:nvSpPr>
          <p:cNvPr id="3" name="Titre 1">
            <a:extLst>
              <a:ext uri="{FF2B5EF4-FFF2-40B4-BE49-F238E27FC236}">
                <a16:creationId xmlns:a16="http://schemas.microsoft.com/office/drawing/2014/main" id="{9999F1A2-0295-7F29-31FE-81E7D6B49C61}"/>
              </a:ext>
            </a:extLst>
          </p:cNvPr>
          <p:cNvSpPr txBox="1">
            <a:spLocks/>
          </p:cNvSpPr>
          <p:nvPr/>
        </p:nvSpPr>
        <p:spPr>
          <a:xfrm>
            <a:off x="595313" y="540913"/>
            <a:ext cx="6378575" cy="1293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b="1" dirty="0">
                <a:solidFill>
                  <a:srgbClr val="C80064"/>
                </a:solidFill>
                <a:latin typeface="Myriad Pro Cond" panose="020B0506030403020204" pitchFamily="34" charset="0"/>
              </a:rPr>
              <a:t>AXE C / Santé mentale</a:t>
            </a:r>
          </a:p>
        </p:txBody>
      </p:sp>
      <p:sp>
        <p:nvSpPr>
          <p:cNvPr id="2" name="ZoneTexte 1">
            <a:extLst>
              <a:ext uri="{FF2B5EF4-FFF2-40B4-BE49-F238E27FC236}">
                <a16:creationId xmlns:a16="http://schemas.microsoft.com/office/drawing/2014/main" id="{0BBDDC44-8790-F223-09A3-1E1EEEE2076C}"/>
              </a:ext>
            </a:extLst>
          </p:cNvPr>
          <p:cNvSpPr txBox="1"/>
          <p:nvPr/>
        </p:nvSpPr>
        <p:spPr>
          <a:xfrm>
            <a:off x="1592125" y="1436882"/>
            <a:ext cx="6950701" cy="307777"/>
          </a:xfrm>
          <a:prstGeom prst="rect">
            <a:avLst/>
          </a:prstGeom>
          <a:noFill/>
        </p:spPr>
        <p:txBody>
          <a:bodyPr wrap="square">
            <a:spAutoFit/>
          </a:bodyPr>
          <a:lstStyle/>
          <a:p>
            <a:r>
              <a:rPr lang="fr-FR" sz="1400" b="1" dirty="0">
                <a:solidFill>
                  <a:schemeClr val="accent2">
                    <a:lumMod val="75000"/>
                  </a:schemeClr>
                </a:solidFill>
                <a:latin typeface="Myriad Pro Cond" panose="020B0506030403020204" pitchFamily="34" charset="0"/>
              </a:rPr>
              <a:t>FICHE ACTION C3 </a:t>
            </a:r>
            <a:r>
              <a:rPr lang="fr-FR" sz="1400" b="1" dirty="0">
                <a:solidFill>
                  <a:schemeClr val="accent2">
                    <a:lumMod val="75000"/>
                  </a:schemeClr>
                </a:solidFill>
                <a:effectLst/>
                <a:latin typeface="Arial" panose="020B0604020202020204" pitchFamily="34" charset="0"/>
                <a:ea typeface="Calibri" panose="020F0502020204030204" pitchFamily="34" charset="0"/>
                <a:cs typeface="Times New Roman" panose="02020603050405020304" pitchFamily="18" charset="0"/>
              </a:rPr>
              <a:t>Promotion de la santé mentale</a:t>
            </a:r>
            <a:endParaRPr lang="fr-FR" sz="1400" b="1" dirty="0">
              <a:solidFill>
                <a:schemeClr val="accent2">
                  <a:lumMod val="75000"/>
                </a:schemeClr>
              </a:solidFill>
              <a:latin typeface="Arial" panose="020B0604020202020204" pitchFamily="34" charset="0"/>
              <a:ea typeface="Calibri" panose="020F0502020204030204" pitchFamily="34" charset="0"/>
              <a:cs typeface="Times New Roman" panose="02020603050405020304" pitchFamily="18" charset="0"/>
            </a:endParaRPr>
          </a:p>
        </p:txBody>
      </p:sp>
      <p:sp>
        <p:nvSpPr>
          <p:cNvPr id="9" name="ZoneTexte 8">
            <a:extLst>
              <a:ext uri="{FF2B5EF4-FFF2-40B4-BE49-F238E27FC236}">
                <a16:creationId xmlns:a16="http://schemas.microsoft.com/office/drawing/2014/main" id="{B74C5490-DA15-CDF1-A98A-D15D45E824EA}"/>
              </a:ext>
            </a:extLst>
          </p:cNvPr>
          <p:cNvSpPr txBox="1"/>
          <p:nvPr/>
        </p:nvSpPr>
        <p:spPr>
          <a:xfrm>
            <a:off x="1427167" y="1763052"/>
            <a:ext cx="7292338" cy="276999"/>
          </a:xfrm>
          <a:prstGeom prst="rect">
            <a:avLst/>
          </a:prstGeom>
          <a:noFill/>
        </p:spPr>
        <p:txBody>
          <a:bodyPr wrap="square">
            <a:spAutoFit/>
          </a:bodyPr>
          <a:lstStyle/>
          <a:p>
            <a:pPr marL="285750" lvl="0" indent="-285750">
              <a:buFont typeface="Wingdings" panose="05000000000000000000" pitchFamily="2" charset="2"/>
              <a:buChar char="Ø"/>
            </a:pPr>
            <a:r>
              <a:rPr lang="fr-FR" sz="1200" dirty="0">
                <a:solidFill>
                  <a:srgbClr val="FF0066"/>
                </a:solidFill>
                <a:latin typeface="Calibri" panose="020F0502020204030204" pitchFamily="34" charset="0"/>
                <a:ea typeface="Calibri" panose="020F0502020204030204" pitchFamily="34" charset="0"/>
                <a:cs typeface="Calibri" panose="020F0502020204030204" pitchFamily="34" charset="0"/>
              </a:rPr>
              <a:t>Référentes : </a:t>
            </a:r>
            <a:r>
              <a:rPr lang="fr-FR" sz="1200" dirty="0">
                <a:solidFill>
                  <a:srgbClr val="FF0066"/>
                </a:solidFill>
                <a:latin typeface="Calibri" panose="020F0502020204030204" pitchFamily="34" charset="0"/>
                <a:cs typeface="Calibri" panose="020F0502020204030204" pitchFamily="34" charset="0"/>
              </a:rPr>
              <a:t>Corinne Maury, CH Tulle  et Martine Maison, CCAS   </a:t>
            </a:r>
            <a:endParaRPr lang="fr-FR" sz="1200" dirty="0">
              <a:solidFill>
                <a:srgbClr val="FF0066"/>
              </a:solidFill>
            </a:endParaRPr>
          </a:p>
        </p:txBody>
      </p:sp>
      <p:sp>
        <p:nvSpPr>
          <p:cNvPr id="4" name="ZoneTexte 3">
            <a:extLst>
              <a:ext uri="{FF2B5EF4-FFF2-40B4-BE49-F238E27FC236}">
                <a16:creationId xmlns:a16="http://schemas.microsoft.com/office/drawing/2014/main" id="{268FB882-5A39-4805-5B10-4972744C5E70}"/>
              </a:ext>
            </a:extLst>
          </p:cNvPr>
          <p:cNvSpPr txBox="1"/>
          <p:nvPr/>
        </p:nvSpPr>
        <p:spPr>
          <a:xfrm>
            <a:off x="1184209" y="4166745"/>
            <a:ext cx="7552889" cy="569387"/>
          </a:xfrm>
          <a:prstGeom prst="rect">
            <a:avLst/>
          </a:prstGeom>
          <a:noFill/>
          <a:ln w="28575">
            <a:noFill/>
          </a:ln>
        </p:spPr>
        <p:txBody>
          <a:bodyPr wrap="square">
            <a:spAutoFit/>
          </a:bodyPr>
          <a:lstStyle/>
          <a:p>
            <a:pPr marL="171450" lvl="0" indent="-171450">
              <a:buFont typeface="Wingdings" panose="05000000000000000000" pitchFamily="2" charset="2"/>
              <a:buChar char="Ø"/>
              <a:defRPr/>
            </a:pPr>
            <a:r>
              <a:rPr lang="fr-FR" sz="1100" b="1" dirty="0">
                <a:solidFill>
                  <a:schemeClr val="accent1"/>
                </a:solidFill>
                <a:latin typeface=" calibri"/>
                <a:ea typeface="Calibri" panose="020F0502020204030204" pitchFamily="34" charset="0"/>
                <a:cs typeface="Calibri" panose="020F0502020204030204" pitchFamily="34" charset="0"/>
              </a:rPr>
              <a:t>Formations – agents Ville de Tulle : </a:t>
            </a:r>
          </a:p>
          <a:p>
            <a:pPr lvl="0">
              <a:defRPr/>
            </a:pPr>
            <a:r>
              <a:rPr lang="fr-FR" sz="1000" b="1" dirty="0">
                <a:latin typeface=" calibri"/>
                <a:ea typeface="Calibri" panose="020F0502020204030204" pitchFamily="34" charset="0"/>
                <a:cs typeface="Calibri" panose="020F0502020204030204" pitchFamily="34" charset="0"/>
              </a:rPr>
              <a:t>gestion des conflits, </a:t>
            </a:r>
            <a:r>
              <a:rPr lang="fr-FR" sz="1000" b="1" dirty="0">
                <a:latin typeface=" calibri"/>
                <a:ea typeface="Aptos"/>
                <a:cs typeface="Calibri" panose="020F0502020204030204" pitchFamily="34" charset="0"/>
              </a:rPr>
              <a:t>sensibilisation aux actes de violence, discrimination, </a:t>
            </a:r>
          </a:p>
          <a:p>
            <a:pPr lvl="0">
              <a:defRPr/>
            </a:pPr>
            <a:r>
              <a:rPr lang="fr-FR" sz="1000" b="1" dirty="0">
                <a:latin typeface=" calibri"/>
                <a:ea typeface="Aptos"/>
                <a:cs typeface="Calibri" panose="020F0502020204030204" pitchFamily="34" charset="0"/>
              </a:rPr>
              <a:t>harcèlement et agissements sexistes </a:t>
            </a:r>
            <a:endParaRPr lang="fr-FR" sz="1000" b="1" dirty="0">
              <a:latin typeface=" calibri"/>
              <a:ea typeface="Calibri" panose="020F0502020204030204" pitchFamily="34" charset="0"/>
              <a:cs typeface="Calibri" panose="020F0502020204030204" pitchFamily="34" charset="0"/>
            </a:endParaRPr>
          </a:p>
        </p:txBody>
      </p:sp>
      <p:sp>
        <p:nvSpPr>
          <p:cNvPr id="6" name="ZoneTexte 5">
            <a:extLst>
              <a:ext uri="{FF2B5EF4-FFF2-40B4-BE49-F238E27FC236}">
                <a16:creationId xmlns:a16="http://schemas.microsoft.com/office/drawing/2014/main" id="{EB9BD841-44B8-90E9-2730-69E655D07C35}"/>
              </a:ext>
            </a:extLst>
          </p:cNvPr>
          <p:cNvSpPr txBox="1"/>
          <p:nvPr/>
        </p:nvSpPr>
        <p:spPr>
          <a:xfrm>
            <a:off x="1184208" y="3950200"/>
            <a:ext cx="3991826" cy="261610"/>
          </a:xfrm>
          <a:prstGeom prst="rect">
            <a:avLst/>
          </a:prstGeom>
          <a:noFill/>
          <a:ln w="28575">
            <a:noFill/>
          </a:ln>
        </p:spPr>
        <p:txBody>
          <a:bodyPr wrap="square">
            <a:spAutoFit/>
          </a:bodyPr>
          <a:lstStyle/>
          <a:p>
            <a:pPr algn="just">
              <a:spcBef>
                <a:spcPts val="0"/>
              </a:spcBef>
              <a:buClr>
                <a:srgbClr val="C80064"/>
              </a:buClr>
              <a:buFont typeface="Wingdings" panose="05000000000000000000" pitchFamily="2" charset="2"/>
              <a:buChar char="Ø"/>
            </a:pPr>
            <a:r>
              <a:rPr lang="fr-FR" sz="1100" b="1" dirty="0">
                <a:solidFill>
                  <a:srgbClr val="C80064"/>
                </a:solidFill>
                <a:latin typeface=" calibri"/>
                <a:ea typeface="Calibri" panose="020F0502020204030204" pitchFamily="34" charset="0"/>
                <a:cs typeface="Calibri" panose="020F0502020204030204" pitchFamily="34" charset="0"/>
              </a:rPr>
              <a:t> Permanences : ARAVIC, SOS Violences conjugales</a:t>
            </a:r>
            <a:endParaRPr lang="fr-FR" sz="1100" b="1" dirty="0">
              <a:latin typeface=" calibri"/>
              <a:ea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522BE4E6-58AA-9FC9-E6C3-A92BC8022F44}"/>
              </a:ext>
            </a:extLst>
          </p:cNvPr>
          <p:cNvSpPr txBox="1"/>
          <p:nvPr/>
        </p:nvSpPr>
        <p:spPr>
          <a:xfrm>
            <a:off x="2656572" y="5991782"/>
            <a:ext cx="6418006" cy="707886"/>
          </a:xfrm>
          <a:prstGeom prst="rect">
            <a:avLst/>
          </a:prstGeom>
          <a:solidFill>
            <a:schemeClr val="accent2">
              <a:lumMod val="75000"/>
            </a:schemeClr>
          </a:solidFill>
          <a:ln w="28575">
            <a:solidFill>
              <a:schemeClr val="accent2">
                <a:lumMod val="75000"/>
              </a:schemeClr>
            </a:solidFill>
          </a:ln>
        </p:spPr>
        <p:txBody>
          <a:bodyPr wrap="square">
            <a:spAutoFit/>
          </a:bodyPr>
          <a:lstStyle/>
          <a:p>
            <a:pPr marL="0" indent="0" algn="just">
              <a:buNone/>
            </a:pPr>
            <a:r>
              <a:rPr lang="fr-FR" sz="1000" b="1" cap="all" dirty="0">
                <a:solidFill>
                  <a:schemeClr val="accent1"/>
                </a:solidFill>
                <a:latin typeface="Calibri" panose="020F0502020204030204" pitchFamily="34" charset="0"/>
                <a:ea typeface="Calibri" panose="020F0502020204030204" pitchFamily="34" charset="0"/>
                <a:cs typeface="Calibri" panose="020F0502020204030204" pitchFamily="34" charset="0"/>
              </a:rPr>
              <a:t>Perspectives EN TRANSVERSALITE AVEC L’AXE B – Culture à l’égalité des individus : </a:t>
            </a:r>
          </a:p>
          <a:p>
            <a:pPr marL="171450" indent="-171450" algn="just">
              <a:buFont typeface="Wingdings" panose="05000000000000000000" pitchFamily="2" charset="2"/>
              <a:buChar char="Ø"/>
            </a:pPr>
            <a:r>
              <a:rPr lang="fr-FR" sz="1000" b="1" dirty="0">
                <a:solidFill>
                  <a:schemeClr val="bg1"/>
                </a:solidFill>
                <a:latin typeface="Calibri" panose="020F0502020204030204" pitchFamily="34" charset="0"/>
                <a:ea typeface="Calibri" panose="020F0502020204030204" pitchFamily="34" charset="0"/>
                <a:cs typeface="Calibri" panose="020F0502020204030204" pitchFamily="34" charset="0"/>
              </a:rPr>
              <a:t>Poursuivre le plan d’actions défini en lien avec le déploiement du projet ERRE</a:t>
            </a:r>
          </a:p>
          <a:p>
            <a:pPr marL="171450" indent="-171450" algn="just">
              <a:buFont typeface="Wingdings" panose="05000000000000000000" pitchFamily="2" charset="2"/>
              <a:buChar char="Ø"/>
            </a:pPr>
            <a:r>
              <a:rPr lang="fr-FR" sz="1000" b="1" dirty="0">
                <a:solidFill>
                  <a:schemeClr val="bg1"/>
                </a:solidFill>
                <a:latin typeface="Calibri" panose="020F0502020204030204" pitchFamily="34" charset="0"/>
                <a:ea typeface="Calibri" panose="020F0502020204030204" pitchFamily="34" charset="0"/>
                <a:cs typeface="Calibri" panose="020F0502020204030204" pitchFamily="34" charset="0"/>
              </a:rPr>
              <a:t>Mettre en place sensibilisation/formation lutte contre violences, discrimination, harcèlement, agressions sexistes à destination des agents de Tulle Agglo</a:t>
            </a:r>
          </a:p>
        </p:txBody>
      </p:sp>
      <p:pic>
        <p:nvPicPr>
          <p:cNvPr id="20" name="Image 19">
            <a:extLst>
              <a:ext uri="{FF2B5EF4-FFF2-40B4-BE49-F238E27FC236}">
                <a16:creationId xmlns:a16="http://schemas.microsoft.com/office/drawing/2014/main" id="{700CB584-B529-EC59-4867-1084D3FEEE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5704" y="3425419"/>
            <a:ext cx="1438874" cy="2034831"/>
          </a:xfrm>
          <a:prstGeom prst="rect">
            <a:avLst/>
          </a:prstGeom>
        </p:spPr>
      </p:pic>
      <p:sp>
        <p:nvSpPr>
          <p:cNvPr id="13" name="ZoneTexte 12">
            <a:extLst>
              <a:ext uri="{FF2B5EF4-FFF2-40B4-BE49-F238E27FC236}">
                <a16:creationId xmlns:a16="http://schemas.microsoft.com/office/drawing/2014/main" id="{7D6E4561-A0A4-657E-7AA2-D413DF55F506}"/>
              </a:ext>
            </a:extLst>
          </p:cNvPr>
          <p:cNvSpPr txBox="1"/>
          <p:nvPr/>
        </p:nvSpPr>
        <p:spPr>
          <a:xfrm>
            <a:off x="1184208" y="4673725"/>
            <a:ext cx="4472054" cy="261610"/>
          </a:xfrm>
          <a:prstGeom prst="rect">
            <a:avLst/>
          </a:prstGeom>
          <a:noFill/>
          <a:ln w="28575">
            <a:noFill/>
          </a:ln>
        </p:spPr>
        <p:txBody>
          <a:bodyPr wrap="square">
            <a:spAutoFit/>
          </a:bodyPr>
          <a:lstStyle/>
          <a:p>
            <a:pPr marL="171450" lvl="0" indent="-171450">
              <a:buFont typeface="Wingdings" panose="05000000000000000000" pitchFamily="2" charset="2"/>
              <a:buChar char="Ø"/>
              <a:defRPr/>
            </a:pPr>
            <a:r>
              <a:rPr lang="fr-FR" sz="1100" b="1" dirty="0">
                <a:solidFill>
                  <a:schemeClr val="accent1"/>
                </a:solidFill>
                <a:latin typeface=" calibri"/>
                <a:ea typeface="Calibri" panose="020F0502020204030204" pitchFamily="34" charset="0"/>
                <a:cs typeface="Calibri" panose="020F0502020204030204" pitchFamily="34" charset="0"/>
              </a:rPr>
              <a:t>Journées d’échanges, tables rondes, mardis de l’info</a:t>
            </a:r>
            <a:endParaRPr lang="fr-FR" sz="1100" b="1" dirty="0">
              <a:latin typeface=" calibri"/>
              <a:ea typeface="Calibri" panose="020F0502020204030204" pitchFamily="34" charset="0"/>
              <a:cs typeface="Calibri" panose="020F0502020204030204" pitchFamily="34" charset="0"/>
            </a:endParaRPr>
          </a:p>
        </p:txBody>
      </p:sp>
      <p:pic>
        <p:nvPicPr>
          <p:cNvPr id="24" name="Picture 4" descr="Peut être une image de étudier, violon, clarinette, harpe, flûte et foule">
            <a:extLst>
              <a:ext uri="{FF2B5EF4-FFF2-40B4-BE49-F238E27FC236}">
                <a16:creationId xmlns:a16="http://schemas.microsoft.com/office/drawing/2014/main" id="{8BC8AFCE-D10F-57EE-799C-B4B2C21B0C9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2157" r="9510"/>
          <a:stretch>
            <a:fillRect/>
          </a:stretch>
        </p:blipFill>
        <p:spPr bwMode="auto">
          <a:xfrm>
            <a:off x="6235667" y="4081005"/>
            <a:ext cx="1476442" cy="830198"/>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D2475A1E-F3BE-5B26-1C4D-641CB6A88A5B}"/>
              </a:ext>
            </a:extLst>
          </p:cNvPr>
          <p:cNvSpPr txBox="1"/>
          <p:nvPr/>
        </p:nvSpPr>
        <p:spPr>
          <a:xfrm>
            <a:off x="788859" y="3688590"/>
            <a:ext cx="1900552" cy="261610"/>
          </a:xfrm>
          <a:prstGeom prst="rect">
            <a:avLst/>
          </a:prstGeom>
          <a:solidFill>
            <a:schemeClr val="accent1"/>
          </a:solidFill>
        </p:spPr>
        <p:txBody>
          <a:bodyPr wrap="square">
            <a:spAutoFit/>
          </a:bodyPr>
          <a:lstStyle/>
          <a:p>
            <a:pPr>
              <a:buClr>
                <a:srgbClr val="C80064"/>
              </a:buClr>
            </a:pPr>
            <a:r>
              <a:rPr lang="fr-FR" sz="1100" b="1" dirty="0">
                <a:solidFill>
                  <a:schemeClr val="bg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En transversalité avec l’axe B</a:t>
            </a:r>
          </a:p>
        </p:txBody>
      </p:sp>
      <p:sp>
        <p:nvSpPr>
          <p:cNvPr id="5" name="ZoneTexte 4">
            <a:extLst>
              <a:ext uri="{FF2B5EF4-FFF2-40B4-BE49-F238E27FC236}">
                <a16:creationId xmlns:a16="http://schemas.microsoft.com/office/drawing/2014/main" id="{58778225-F084-460A-6FCB-AF86840C2277}"/>
              </a:ext>
            </a:extLst>
          </p:cNvPr>
          <p:cNvSpPr txBox="1"/>
          <p:nvPr/>
        </p:nvSpPr>
        <p:spPr>
          <a:xfrm>
            <a:off x="1184208" y="4907354"/>
            <a:ext cx="6040431" cy="430887"/>
          </a:xfrm>
          <a:prstGeom prst="rect">
            <a:avLst/>
          </a:prstGeom>
          <a:noFill/>
        </p:spPr>
        <p:txBody>
          <a:bodyPr wrap="square">
            <a:spAutoFit/>
          </a:bodyPr>
          <a:lstStyle/>
          <a:p>
            <a:pPr marL="171450" indent="-171450">
              <a:buFont typeface="Wingdings" panose="05000000000000000000" pitchFamily="2" charset="2"/>
              <a:buChar char="Ø"/>
            </a:pPr>
            <a:r>
              <a:rPr lang="fr-FR" sz="1100" b="1" dirty="0">
                <a:solidFill>
                  <a:schemeClr val="accent1"/>
                </a:solidFill>
                <a:latin typeface=" calibri"/>
              </a:rPr>
              <a:t>Sensibilisations autour des violences économiques et administratives des agents de la préfecture, </a:t>
            </a:r>
          </a:p>
          <a:p>
            <a:r>
              <a:rPr lang="fr-FR" sz="1100" b="1" dirty="0">
                <a:solidFill>
                  <a:schemeClr val="accent1"/>
                </a:solidFill>
                <a:latin typeface=" calibri"/>
              </a:rPr>
              <a:t>des maisons France services et de la Banque de France  </a:t>
            </a:r>
          </a:p>
        </p:txBody>
      </p:sp>
      <p:sp>
        <p:nvSpPr>
          <p:cNvPr id="16" name="ZoneTexte 15">
            <a:extLst>
              <a:ext uri="{FF2B5EF4-FFF2-40B4-BE49-F238E27FC236}">
                <a16:creationId xmlns:a16="http://schemas.microsoft.com/office/drawing/2014/main" id="{92161C02-28E2-8500-67C6-9FB2AC43371E}"/>
              </a:ext>
            </a:extLst>
          </p:cNvPr>
          <p:cNvSpPr txBox="1"/>
          <p:nvPr/>
        </p:nvSpPr>
        <p:spPr>
          <a:xfrm>
            <a:off x="1184208" y="5280073"/>
            <a:ext cx="7600480" cy="600164"/>
          </a:xfrm>
          <a:prstGeom prst="rect">
            <a:avLst/>
          </a:prstGeom>
          <a:noFill/>
        </p:spPr>
        <p:txBody>
          <a:bodyPr wrap="square">
            <a:spAutoFit/>
          </a:bodyPr>
          <a:lstStyle/>
          <a:p>
            <a:pPr marL="171450" indent="-171450">
              <a:buFont typeface="Wingdings" panose="05000000000000000000" pitchFamily="2" charset="2"/>
              <a:buChar char="Ø"/>
            </a:pPr>
            <a:r>
              <a:rPr lang="fr-FR" sz="1100" b="1" dirty="0">
                <a:solidFill>
                  <a:schemeClr val="accent1"/>
                </a:solidFill>
                <a:effectLst/>
                <a:latin typeface=" calibri"/>
                <a:ea typeface="Aptos" panose="020B0004020202020204" pitchFamily="34" charset="0"/>
                <a:cs typeface="Aptos" panose="020B0004020202020204" pitchFamily="34" charset="0"/>
              </a:rPr>
              <a:t>Actions réalisées par la Maison de Protection des Familles – MPF sur le territoire</a:t>
            </a:r>
          </a:p>
          <a:p>
            <a:pPr marL="628650" lvl="1" indent="-171450">
              <a:buFont typeface="Wingdings" panose="05000000000000000000" pitchFamily="2" charset="2"/>
              <a:buChar char="ü"/>
            </a:pPr>
            <a:r>
              <a:rPr lang="fr-FR" sz="1100" b="1" dirty="0">
                <a:solidFill>
                  <a:schemeClr val="accent1"/>
                </a:solidFill>
                <a:effectLst/>
                <a:latin typeface=" calibri"/>
                <a:ea typeface="Aptos" panose="020B0004020202020204" pitchFamily="34" charset="0"/>
                <a:cs typeface="Aptos" panose="020B0004020202020204" pitchFamily="34" charset="0"/>
              </a:rPr>
              <a:t> </a:t>
            </a:r>
            <a:r>
              <a:rPr lang="fr-FR" sz="1100" b="1" dirty="0">
                <a:solidFill>
                  <a:schemeClr val="accent1"/>
                </a:solidFill>
                <a:latin typeface=" calibri"/>
                <a:ea typeface="Times New Roman" panose="02020603050405020304" pitchFamily="18" charset="0"/>
                <a:cs typeface="Aptos" panose="020B0004020202020204" pitchFamily="34" charset="0"/>
              </a:rPr>
              <a:t>3 informations sur les violences sur mineurs </a:t>
            </a:r>
            <a:r>
              <a:rPr lang="fr-FR" sz="1100" b="1" dirty="0">
                <a:solidFill>
                  <a:schemeClr val="accent1"/>
                </a:solidFill>
                <a:effectLst/>
                <a:latin typeface=" calibri"/>
                <a:ea typeface="Times New Roman" panose="02020603050405020304" pitchFamily="18" charset="0"/>
                <a:cs typeface="Aptos" panose="020B0004020202020204" pitchFamily="34" charset="0"/>
              </a:rPr>
              <a:t>lors de formations internes des agents et encadrants de la Ville de Tulle</a:t>
            </a:r>
            <a:endParaRPr lang="fr-FR" sz="1100" b="1" dirty="0">
              <a:solidFill>
                <a:schemeClr val="accent1"/>
              </a:solidFill>
              <a:latin typeface=" calibri"/>
              <a:ea typeface="Times New Roman" panose="02020603050405020304" pitchFamily="18" charset="0"/>
              <a:cs typeface="Aptos" panose="020B0004020202020204" pitchFamily="34" charset="0"/>
            </a:endParaRPr>
          </a:p>
          <a:p>
            <a:pPr marL="628650" lvl="1" indent="-171450">
              <a:buFont typeface="Wingdings" panose="05000000000000000000" pitchFamily="2" charset="2"/>
              <a:buChar char="ü"/>
            </a:pPr>
            <a:r>
              <a:rPr lang="fr-FR" sz="1100" b="1" dirty="0">
                <a:solidFill>
                  <a:schemeClr val="accent1"/>
                </a:solidFill>
                <a:effectLst/>
                <a:latin typeface=" calibri"/>
                <a:ea typeface="Times New Roman" panose="02020603050405020304" pitchFamily="18" charset="0"/>
                <a:cs typeface="Aptos" panose="020B0004020202020204" pitchFamily="34" charset="0"/>
              </a:rPr>
              <a:t>32 actions de prévention dans les établissements scolaires de l'agglo de Tulle </a:t>
            </a:r>
            <a:r>
              <a:rPr lang="fr-FR" sz="1100" b="1" dirty="0">
                <a:solidFill>
                  <a:schemeClr val="accent1"/>
                </a:solidFill>
                <a:latin typeface=" calibri"/>
                <a:ea typeface="Aptos" panose="020B0004020202020204" pitchFamily="34" charset="0"/>
                <a:cs typeface="Aptos" panose="020B0004020202020204" pitchFamily="34" charset="0"/>
              </a:rPr>
              <a:t>(primaire/collège/lycée)</a:t>
            </a:r>
            <a:endParaRPr lang="fr-FR" sz="1100" b="1" dirty="0">
              <a:solidFill>
                <a:schemeClr val="accent1"/>
              </a:solidFill>
              <a:effectLst/>
              <a:latin typeface=" calibri"/>
              <a:ea typeface="Aptos" panose="020B0004020202020204" pitchFamily="34" charset="0"/>
              <a:cs typeface="Aptos" panose="020B0004020202020204" pitchFamily="34" charset="0"/>
            </a:endParaRPr>
          </a:p>
        </p:txBody>
      </p:sp>
      <p:sp>
        <p:nvSpPr>
          <p:cNvPr id="10" name="Flèche : bas 9">
            <a:extLst>
              <a:ext uri="{FF2B5EF4-FFF2-40B4-BE49-F238E27FC236}">
                <a16:creationId xmlns:a16="http://schemas.microsoft.com/office/drawing/2014/main" id="{1A25EBDF-E866-4016-825D-D268E75AB127}"/>
              </a:ext>
            </a:extLst>
          </p:cNvPr>
          <p:cNvSpPr/>
          <p:nvPr/>
        </p:nvSpPr>
        <p:spPr>
          <a:xfrm>
            <a:off x="3204100" y="3646949"/>
            <a:ext cx="220418" cy="41549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descr="Peut être une image de texte">
            <a:extLst>
              <a:ext uri="{FF2B5EF4-FFF2-40B4-BE49-F238E27FC236}">
                <a16:creationId xmlns:a16="http://schemas.microsoft.com/office/drawing/2014/main" id="{2C3EA790-F65F-55F5-3FD2-F0AEEBFBCDA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414"/>
          <a:stretch>
            <a:fillRect/>
          </a:stretch>
        </p:blipFill>
        <p:spPr bwMode="auto">
          <a:xfrm>
            <a:off x="5176034" y="3757158"/>
            <a:ext cx="1422434" cy="905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974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3A957-038F-30ED-EEB9-AA30FBC7C432}"/>
            </a:ext>
          </a:extLst>
        </p:cNvPr>
        <p:cNvGrpSpPr/>
        <p:nvPr/>
      </p:nvGrpSpPr>
      <p:grpSpPr>
        <a:xfrm>
          <a:off x="0" y="0"/>
          <a:ext cx="0" cy="0"/>
          <a:chOff x="0" y="0"/>
          <a:chExt cx="0" cy="0"/>
        </a:xfrm>
      </p:grpSpPr>
      <p:sp>
        <p:nvSpPr>
          <p:cNvPr id="3" name="Titre 1">
            <a:extLst>
              <a:ext uri="{FF2B5EF4-FFF2-40B4-BE49-F238E27FC236}">
                <a16:creationId xmlns:a16="http://schemas.microsoft.com/office/drawing/2014/main" id="{83171643-5525-D6C9-42A5-F25B9599AC98}"/>
              </a:ext>
            </a:extLst>
          </p:cNvPr>
          <p:cNvSpPr txBox="1">
            <a:spLocks/>
          </p:cNvSpPr>
          <p:nvPr/>
        </p:nvSpPr>
        <p:spPr>
          <a:xfrm>
            <a:off x="595313" y="540913"/>
            <a:ext cx="6378575" cy="1293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b="1" dirty="0">
                <a:solidFill>
                  <a:srgbClr val="C80064"/>
                </a:solidFill>
                <a:latin typeface="Myriad Pro Cond" panose="020B0506030403020204" pitchFamily="34" charset="0"/>
              </a:rPr>
              <a:t>AXE C / Santé mentale</a:t>
            </a:r>
          </a:p>
        </p:txBody>
      </p:sp>
      <p:sp>
        <p:nvSpPr>
          <p:cNvPr id="8" name="ZoneTexte 7">
            <a:extLst>
              <a:ext uri="{FF2B5EF4-FFF2-40B4-BE49-F238E27FC236}">
                <a16:creationId xmlns:a16="http://schemas.microsoft.com/office/drawing/2014/main" id="{6738B3C7-A89D-3A59-8490-32A726D78BEE}"/>
              </a:ext>
            </a:extLst>
          </p:cNvPr>
          <p:cNvSpPr txBox="1"/>
          <p:nvPr/>
        </p:nvSpPr>
        <p:spPr>
          <a:xfrm>
            <a:off x="2257013" y="3139063"/>
            <a:ext cx="5001794" cy="2123658"/>
          </a:xfrm>
          <a:prstGeom prst="rect">
            <a:avLst/>
          </a:prstGeom>
          <a:noFill/>
          <a:ln w="28575">
            <a:noFill/>
          </a:ln>
        </p:spPr>
        <p:txBody>
          <a:bodyPr wrap="square">
            <a:spAutoFit/>
          </a:bodyPr>
          <a:lstStyle/>
          <a:p>
            <a:pPr marL="171450" lvl="0" indent="-171450">
              <a:buFont typeface="Arial" panose="020B0604020202020204" pitchFamily="34" charset="0"/>
              <a:buChar char="•"/>
              <a:defRPr/>
            </a:pPr>
            <a:r>
              <a:rPr lang="fr-FR" sz="1100" b="1" dirty="0">
                <a:solidFill>
                  <a:schemeClr val="accent1"/>
                </a:solidFill>
                <a:latin typeface="Calibri" panose="020F0502020204030204" pitchFamily="34" charset="0"/>
                <a:ea typeface="Calibri" panose="020F0502020204030204" pitchFamily="34" charset="0"/>
                <a:cs typeface="Calibri" panose="020F0502020204030204" pitchFamily="34" charset="0"/>
              </a:rPr>
              <a:t>Boîtes à cœur ouvert - « Comment ça va aujourd’hui ? » </a:t>
            </a:r>
            <a:r>
              <a:rPr lang="fr-FR" sz="1100" dirty="0">
                <a:latin typeface="Calibri" panose="020F0502020204030204" pitchFamily="34" charset="0"/>
                <a:ea typeface="Calibri" panose="020F0502020204030204" pitchFamily="34" charset="0"/>
                <a:cs typeface="Calibri" panose="020F0502020204030204" pitchFamily="34" charset="0"/>
              </a:rPr>
              <a:t>: 88 coupons </a:t>
            </a:r>
          </a:p>
          <a:p>
            <a:pPr marL="171450" lvl="0" indent="-171450">
              <a:buFont typeface="Arial" panose="020B0604020202020204" pitchFamily="34" charset="0"/>
              <a:buChar char="•"/>
              <a:defRPr/>
            </a:pPr>
            <a:r>
              <a:rPr lang="fr-FR" sz="1100" b="1" dirty="0">
                <a:solidFill>
                  <a:schemeClr val="accent1"/>
                </a:solidFill>
                <a:latin typeface="Calibri" panose="020F0502020204030204" pitchFamily="34" charset="0"/>
                <a:ea typeface="Calibri" panose="020F0502020204030204" pitchFamily="34" charset="0"/>
                <a:cs typeface="Calibri" panose="020F0502020204030204" pitchFamily="34" charset="0"/>
              </a:rPr>
              <a:t>Goûter/groupe de parole autour de la santé mentale </a:t>
            </a:r>
            <a:r>
              <a:rPr lang="fr-FR" sz="1100" dirty="0">
                <a:latin typeface="Calibri" panose="020F0502020204030204" pitchFamily="34" charset="0"/>
                <a:ea typeface="Calibri" panose="020F0502020204030204" pitchFamily="34" charset="0"/>
                <a:cs typeface="Calibri" panose="020F0502020204030204" pitchFamily="34" charset="0"/>
              </a:rPr>
              <a:t>: 11 personnes en élection de domicile/sans domicile stable - enregistrement</a:t>
            </a:r>
          </a:p>
          <a:p>
            <a:pPr marL="171450" indent="-171450">
              <a:buFont typeface="Arial" panose="020B0604020202020204" pitchFamily="34" charset="0"/>
              <a:buChar char="•"/>
              <a:defRPr/>
            </a:pPr>
            <a:r>
              <a:rPr lang="fr-FR" sz="1100" b="1" dirty="0">
                <a:solidFill>
                  <a:schemeClr val="accent1"/>
                </a:solidFill>
                <a:latin typeface="Calibri" panose="020F0502020204030204" pitchFamily="34" charset="0"/>
                <a:ea typeface="Calibri" panose="020F0502020204030204" pitchFamily="34" charset="0"/>
                <a:cs typeface="Calibri" panose="020F0502020204030204" pitchFamily="34" charset="0"/>
              </a:rPr>
              <a:t>Podcast « Comment ça va aujourd’hui ? » </a:t>
            </a:r>
            <a:r>
              <a:rPr lang="fr-FR" sz="1100" dirty="0">
                <a:latin typeface="Calibri" panose="020F0502020204030204" pitchFamily="34" charset="0"/>
                <a:ea typeface="Calibri" panose="020F0502020204030204" pitchFamily="34" charset="0"/>
                <a:cs typeface="Calibri" panose="020F0502020204030204" pitchFamily="34" charset="0"/>
              </a:rPr>
              <a:t>: 10 portraits diffusés du 06 au 17/10 sur Bram FM</a:t>
            </a:r>
          </a:p>
          <a:p>
            <a:pPr marL="171450" indent="-171450">
              <a:buFont typeface="Arial" panose="020B0604020202020204" pitchFamily="34" charset="0"/>
              <a:buChar char="•"/>
              <a:defRPr/>
            </a:pPr>
            <a:r>
              <a:rPr lang="fr-FR" sz="1100" b="1" dirty="0">
                <a:solidFill>
                  <a:schemeClr val="accent1"/>
                </a:solidFill>
                <a:latin typeface="Calibri" panose="020F0502020204030204" pitchFamily="34" charset="0"/>
                <a:ea typeface="Calibri" panose="020F0502020204030204" pitchFamily="34" charset="0"/>
                <a:cs typeface="Calibri" panose="020F0502020204030204" pitchFamily="34" charset="0"/>
              </a:rPr>
              <a:t>Flashmob « Alors on danse » :  </a:t>
            </a:r>
            <a:r>
              <a:rPr lang="fr-FR" sz="1100" dirty="0">
                <a:latin typeface="Calibri" panose="020F0502020204030204" pitchFamily="34" charset="0"/>
                <a:ea typeface="Calibri" panose="020F0502020204030204" pitchFamily="34" charset="0"/>
                <a:cs typeface="Calibri" panose="020F0502020204030204" pitchFamily="34" charset="0"/>
              </a:rPr>
              <a:t>8 répétitions / 2 représentations – mené par chantier d’insertion et l’accompagnatrice Socio-Professionnelle (ASP) du CCAS</a:t>
            </a:r>
          </a:p>
          <a:p>
            <a:pPr marL="171450" lvl="0" indent="-171450">
              <a:buFont typeface="Arial" panose="020B0604020202020204" pitchFamily="34" charset="0"/>
              <a:buChar char="•"/>
              <a:defRPr/>
            </a:pPr>
            <a:r>
              <a:rPr lang="fr-FR" sz="1100" b="1" dirty="0">
                <a:solidFill>
                  <a:schemeClr val="accent1"/>
                </a:solidFill>
                <a:latin typeface="Calibri" panose="020F0502020204030204" pitchFamily="34" charset="0"/>
                <a:ea typeface="Calibri" panose="020F0502020204030204" pitchFamily="34" charset="0"/>
                <a:cs typeface="Calibri" panose="020F0502020204030204" pitchFamily="34" charset="0"/>
              </a:rPr>
              <a:t>Thé dansant inclusif :</a:t>
            </a:r>
            <a:r>
              <a:rPr lang="fr-FR" sz="11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fr-FR" sz="1100" dirty="0">
                <a:latin typeface="Calibri" panose="020F0502020204030204" pitchFamily="34" charset="0"/>
                <a:ea typeface="Calibri" panose="020F0502020204030204" pitchFamily="34" charset="0"/>
                <a:cs typeface="Calibri" panose="020F0502020204030204" pitchFamily="34" charset="0"/>
              </a:rPr>
              <a:t>gérontologie-CH de Tulle/CADA Association le Roc/Résidence de Nacre-CCAS-chantier d’insertion</a:t>
            </a:r>
            <a:endParaRPr lang="fr-FR" sz="1100" dirty="0">
              <a:solidFill>
                <a:srgbClr val="FF0066"/>
              </a:solidFill>
              <a:latin typeface="Calibri" panose="020F0502020204030204" pitchFamily="34" charset="0"/>
              <a:ea typeface="Calibri" panose="020F0502020204030204" pitchFamily="34" charset="0"/>
              <a:cs typeface="Calibri" panose="020F0502020204030204" pitchFamily="34" charset="0"/>
            </a:endParaRPr>
          </a:p>
          <a:p>
            <a:pPr marL="171450" lvl="0" indent="-171450">
              <a:buFont typeface="Arial" panose="020B0604020202020204" pitchFamily="34" charset="0"/>
              <a:buChar char="•"/>
              <a:defRPr/>
            </a:pPr>
            <a:r>
              <a:rPr lang="fr-FR" sz="1100" b="1" dirty="0">
                <a:solidFill>
                  <a:schemeClr val="accent1"/>
                </a:solidFill>
                <a:latin typeface="Calibri" panose="020F0502020204030204" pitchFamily="34" charset="0"/>
                <a:ea typeface="Calibri" panose="020F0502020204030204" pitchFamily="34" charset="0"/>
                <a:cs typeface="Calibri" panose="020F0502020204030204" pitchFamily="34" charset="0"/>
              </a:rPr>
              <a:t>Ciné-débat sur les addictions autour du film « Tout pour être heureux ? » </a:t>
            </a:r>
            <a:r>
              <a:rPr lang="fr-FR" sz="1100" b="1" dirty="0">
                <a:latin typeface="Calibri" panose="020F0502020204030204" pitchFamily="34" charset="0"/>
                <a:ea typeface="Calibri" panose="020F0502020204030204" pitchFamily="34" charset="0"/>
                <a:cs typeface="Calibri" panose="020F0502020204030204" pitchFamily="34" charset="0"/>
              </a:rPr>
              <a:t>- </a:t>
            </a:r>
            <a:r>
              <a:rPr lang="fr-FR" sz="1100" dirty="0">
                <a:latin typeface="Calibri" panose="020F0502020204030204" pitchFamily="34" charset="0"/>
                <a:ea typeface="Calibri" panose="020F0502020204030204" pitchFamily="34" charset="0"/>
                <a:cs typeface="Calibri" panose="020F0502020204030204" pitchFamily="34" charset="0"/>
              </a:rPr>
              <a:t>dans le cadre des Mardis de l’info du CCAS, en partenariat avec l’association Addictions France, le Centre Hospitalier de Tulle, les PEP19 et la CPTS Cœur de Corrèze </a:t>
            </a:r>
            <a:endParaRPr lang="fr-FR" sz="1100" dirty="0">
              <a:solidFill>
                <a:srgbClr val="C80064"/>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23AC382D-92CB-BCF2-4D39-4431947A2EB4}"/>
              </a:ext>
            </a:extLst>
          </p:cNvPr>
          <p:cNvSpPr txBox="1"/>
          <p:nvPr/>
        </p:nvSpPr>
        <p:spPr>
          <a:xfrm>
            <a:off x="2272923" y="1521571"/>
            <a:ext cx="5001793" cy="1077218"/>
          </a:xfrm>
          <a:prstGeom prst="rect">
            <a:avLst/>
          </a:prstGeom>
          <a:solidFill>
            <a:schemeClr val="bg1">
              <a:lumMod val="65000"/>
            </a:schemeClr>
          </a:solidFill>
        </p:spPr>
        <p:txBody>
          <a:bodyPr wrap="square">
            <a:spAutoFit/>
          </a:bodyPr>
          <a:lstStyle/>
          <a:p>
            <a:pPr lvl="0" algn="ctr">
              <a:defRPr/>
            </a:pPr>
            <a:r>
              <a:rPr lang="fr-FR" sz="1600" b="1" dirty="0">
                <a:solidFill>
                  <a:schemeClr val="bg1"/>
                </a:solidFill>
                <a:latin typeface="Calibri" panose="020F0502020204030204" pitchFamily="34" charset="0"/>
                <a:ea typeface="Calibri" panose="020F0502020204030204" pitchFamily="34" charset="0"/>
                <a:cs typeface="Calibri" panose="020F0502020204030204" pitchFamily="34" charset="0"/>
              </a:rPr>
              <a:t>SISM</a:t>
            </a:r>
          </a:p>
          <a:p>
            <a:pPr lvl="0" algn="ctr">
              <a:defRPr/>
            </a:pPr>
            <a:r>
              <a:rPr lang="fr-FR" sz="1600" b="1" dirty="0">
                <a:solidFill>
                  <a:schemeClr val="bg1"/>
                </a:solidFill>
                <a:latin typeface="Calibri" panose="020F0502020204030204" pitchFamily="34" charset="0"/>
                <a:ea typeface="Calibri" panose="020F0502020204030204" pitchFamily="34" charset="0"/>
                <a:cs typeface="Calibri" panose="020F0502020204030204" pitchFamily="34" charset="0"/>
              </a:rPr>
              <a:t>36</a:t>
            </a:r>
            <a:r>
              <a:rPr lang="fr-FR" sz="1600" b="1"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ème</a:t>
            </a:r>
            <a:r>
              <a:rPr lang="fr-FR" sz="1600" b="1" dirty="0">
                <a:solidFill>
                  <a:schemeClr val="bg1"/>
                </a:solidFill>
                <a:latin typeface="Calibri" panose="020F0502020204030204" pitchFamily="34" charset="0"/>
                <a:ea typeface="Calibri" panose="020F0502020204030204" pitchFamily="34" charset="0"/>
                <a:cs typeface="Calibri" panose="020F0502020204030204" pitchFamily="34" charset="0"/>
              </a:rPr>
              <a:t> semaines d’information sur la santé mentale</a:t>
            </a:r>
          </a:p>
          <a:p>
            <a:pPr lvl="0" algn="ctr">
              <a:defRPr/>
            </a:pPr>
            <a:r>
              <a:rPr lang="fr-FR" sz="1600" b="1" dirty="0">
                <a:solidFill>
                  <a:schemeClr val="bg1"/>
                </a:solidFill>
                <a:latin typeface="Calibri" panose="020F0502020204030204" pitchFamily="34" charset="0"/>
                <a:ea typeface="Calibri" panose="020F0502020204030204" pitchFamily="34" charset="0"/>
                <a:cs typeface="Calibri" panose="020F0502020204030204" pitchFamily="34" charset="0"/>
              </a:rPr>
              <a:t>06/10 au 19/10/25 </a:t>
            </a:r>
          </a:p>
          <a:p>
            <a:pPr lvl="0" algn="ctr">
              <a:defRPr/>
            </a:pPr>
            <a:r>
              <a:rPr lang="fr-FR" sz="1600" b="1" dirty="0">
                <a:solidFill>
                  <a:schemeClr val="bg1"/>
                </a:solidFill>
                <a:latin typeface="Calibri" panose="020F0502020204030204" pitchFamily="34" charset="0"/>
                <a:ea typeface="Calibri" panose="020F0502020204030204" pitchFamily="34" charset="0"/>
                <a:cs typeface="Calibri" panose="020F0502020204030204" pitchFamily="34" charset="0"/>
              </a:rPr>
              <a:t>Tulle</a:t>
            </a:r>
          </a:p>
        </p:txBody>
      </p:sp>
      <p:sp>
        <p:nvSpPr>
          <p:cNvPr id="6" name="ZoneTexte 5">
            <a:extLst>
              <a:ext uri="{FF2B5EF4-FFF2-40B4-BE49-F238E27FC236}">
                <a16:creationId xmlns:a16="http://schemas.microsoft.com/office/drawing/2014/main" id="{D0E723F8-05D5-AAAD-BBA7-742FF585981C}"/>
              </a:ext>
            </a:extLst>
          </p:cNvPr>
          <p:cNvSpPr txBox="1"/>
          <p:nvPr/>
        </p:nvSpPr>
        <p:spPr>
          <a:xfrm>
            <a:off x="2336026" y="2662205"/>
            <a:ext cx="5001793" cy="461665"/>
          </a:xfrm>
          <a:prstGeom prst="rect">
            <a:avLst/>
          </a:prstGeom>
          <a:noFill/>
          <a:ln w="28575">
            <a:noFill/>
          </a:ln>
        </p:spPr>
        <p:txBody>
          <a:bodyPr wrap="square">
            <a:spAutoFit/>
          </a:bodyPr>
          <a:lstStyle/>
          <a:p>
            <a:pPr algn="ctr"/>
            <a:r>
              <a:rPr lang="fr-FR" sz="1200" b="1" dirty="0">
                <a:latin typeface="Calibri" panose="020F0502020204030204" pitchFamily="34" charset="0"/>
                <a:ea typeface="Calibri" panose="020F0502020204030204" pitchFamily="34" charset="0"/>
                <a:cs typeface="Calibri" panose="020F0502020204030204" pitchFamily="34" charset="0"/>
              </a:rPr>
              <a:t>Partenariat CCAS/GEM troubles psychiques/CH Tulle/Centre écoute et soutien/MDA-Les Pep 19/Bram FM/Ville de Tulle </a:t>
            </a:r>
          </a:p>
        </p:txBody>
      </p:sp>
      <p:sp>
        <p:nvSpPr>
          <p:cNvPr id="14" name="Ellipse 13">
            <a:extLst>
              <a:ext uri="{FF2B5EF4-FFF2-40B4-BE49-F238E27FC236}">
                <a16:creationId xmlns:a16="http://schemas.microsoft.com/office/drawing/2014/main" id="{871CF950-48F6-CD47-BD6B-980051B55034}"/>
              </a:ext>
            </a:extLst>
          </p:cNvPr>
          <p:cNvSpPr/>
          <p:nvPr/>
        </p:nvSpPr>
        <p:spPr>
          <a:xfrm rot="2127942">
            <a:off x="6744560" y="1823287"/>
            <a:ext cx="2556521" cy="107939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bg2"/>
                </a:solidFill>
              </a:rPr>
              <a:t>1</a:t>
            </a:r>
            <a:r>
              <a:rPr lang="fr-FR" sz="1200" b="1" baseline="30000" dirty="0">
                <a:solidFill>
                  <a:schemeClr val="bg2"/>
                </a:solidFill>
              </a:rPr>
              <a:t>ère</a:t>
            </a:r>
            <a:r>
              <a:rPr lang="fr-FR" sz="1200" b="1" dirty="0">
                <a:solidFill>
                  <a:schemeClr val="bg2"/>
                </a:solidFill>
              </a:rPr>
              <a:t> édition dans le cadre du Conseil Local en Santé Mentale de Tulle et son agglo</a:t>
            </a:r>
          </a:p>
        </p:txBody>
      </p:sp>
      <p:pic>
        <p:nvPicPr>
          <p:cNvPr id="29" name="Image 28" descr="Une image contenant habits, personne, chaussures, plein air&#10;&#10;Le contenu généré par l’IA peut être incorrect.">
            <a:extLst>
              <a:ext uri="{FF2B5EF4-FFF2-40B4-BE49-F238E27FC236}">
                <a16:creationId xmlns:a16="http://schemas.microsoft.com/office/drawing/2014/main" id="{8A30C321-2574-8A9B-84B6-2FA715FC6353}"/>
              </a:ext>
            </a:extLst>
          </p:cNvPr>
          <p:cNvPicPr>
            <a:picLocks noChangeAspect="1"/>
          </p:cNvPicPr>
          <p:nvPr/>
        </p:nvPicPr>
        <p:blipFill>
          <a:blip r:embed="rId2" cstate="print">
            <a:extLst>
              <a:ext uri="{28A0092B-C50C-407E-A947-70E740481C1C}">
                <a14:useLocalDpi xmlns:a14="http://schemas.microsoft.com/office/drawing/2010/main" val="0"/>
              </a:ext>
            </a:extLst>
          </a:blip>
          <a:srcRect l="16075" t="11508" r="11759" b="25248"/>
          <a:stretch>
            <a:fillRect/>
          </a:stretch>
        </p:blipFill>
        <p:spPr>
          <a:xfrm>
            <a:off x="499574" y="3451972"/>
            <a:ext cx="1741530" cy="1220965"/>
          </a:xfrm>
          <a:prstGeom prst="rect">
            <a:avLst/>
          </a:prstGeom>
        </p:spPr>
      </p:pic>
      <p:pic>
        <p:nvPicPr>
          <p:cNvPr id="33" name="Image 32" descr="Une image contenant texte, capture d’écran, logiciel, Police&#10;&#10;Le contenu généré par l’IA peut être incorrect.">
            <a:extLst>
              <a:ext uri="{FF2B5EF4-FFF2-40B4-BE49-F238E27FC236}">
                <a16:creationId xmlns:a16="http://schemas.microsoft.com/office/drawing/2014/main" id="{6510F08A-A7A7-F2AE-5F59-1EC73DAA00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8840" y="4106834"/>
            <a:ext cx="1945160" cy="2751166"/>
          </a:xfrm>
          <a:prstGeom prst="rect">
            <a:avLst/>
          </a:prstGeom>
        </p:spPr>
      </p:pic>
      <p:pic>
        <p:nvPicPr>
          <p:cNvPr id="4" name="Image 3" descr="Une image contenant texte, écriture manuscrite, lettre, papier&#10;&#10;Le contenu généré par l’IA peut être incorrect.">
            <a:extLst>
              <a:ext uri="{FF2B5EF4-FFF2-40B4-BE49-F238E27FC236}">
                <a16:creationId xmlns:a16="http://schemas.microsoft.com/office/drawing/2014/main" id="{6D7A6754-868F-AE54-1564-EA2513415C4F}"/>
              </a:ext>
            </a:extLst>
          </p:cNvPr>
          <p:cNvPicPr>
            <a:picLocks noChangeAspect="1"/>
          </p:cNvPicPr>
          <p:nvPr/>
        </p:nvPicPr>
        <p:blipFill>
          <a:blip r:embed="rId4" cstate="print">
            <a:extLst>
              <a:ext uri="{28A0092B-C50C-407E-A947-70E740481C1C}">
                <a14:useLocalDpi xmlns:a14="http://schemas.microsoft.com/office/drawing/2010/main" val="0"/>
              </a:ext>
            </a:extLst>
          </a:blip>
          <a:srcRect l="17458" t="6397" r="6511" b="13015"/>
          <a:stretch>
            <a:fillRect/>
          </a:stretch>
        </p:blipFill>
        <p:spPr>
          <a:xfrm>
            <a:off x="499573" y="1521571"/>
            <a:ext cx="1741530" cy="1230594"/>
          </a:xfrm>
          <a:prstGeom prst="rect">
            <a:avLst/>
          </a:prstGeom>
        </p:spPr>
      </p:pic>
      <p:pic>
        <p:nvPicPr>
          <p:cNvPr id="7" name="Image 6" descr="Une image contenant habits, chaussures, sport, personne&#10;&#10;Le contenu généré par l’IA peut être incorrect.">
            <a:extLst>
              <a:ext uri="{FF2B5EF4-FFF2-40B4-BE49-F238E27FC236}">
                <a16:creationId xmlns:a16="http://schemas.microsoft.com/office/drawing/2014/main" id="{5168D655-E1A0-E698-1583-049D35511BD2}"/>
              </a:ext>
            </a:extLst>
          </p:cNvPr>
          <p:cNvPicPr>
            <a:picLocks noChangeAspect="1"/>
          </p:cNvPicPr>
          <p:nvPr/>
        </p:nvPicPr>
        <p:blipFill>
          <a:blip r:embed="rId5" cstate="print">
            <a:extLst>
              <a:ext uri="{28A0092B-C50C-407E-A947-70E740481C1C}">
                <a14:useLocalDpi xmlns:a14="http://schemas.microsoft.com/office/drawing/2010/main" val="0"/>
              </a:ext>
            </a:extLst>
          </a:blip>
          <a:srcRect t="38872"/>
          <a:stretch>
            <a:fillRect/>
          </a:stretch>
        </p:blipFill>
        <p:spPr>
          <a:xfrm>
            <a:off x="4719346" y="5284893"/>
            <a:ext cx="1868555" cy="1522932"/>
          </a:xfrm>
          <a:prstGeom prst="rect">
            <a:avLst/>
          </a:prstGeom>
        </p:spPr>
      </p:pic>
      <p:pic>
        <p:nvPicPr>
          <p:cNvPr id="10" name="Image 9" descr="Une image contenant Papier origami, papier, Papier couché, Produit en papier&#10;&#10;Le contenu généré par l’IA peut être incorrect.">
            <a:extLst>
              <a:ext uri="{FF2B5EF4-FFF2-40B4-BE49-F238E27FC236}">
                <a16:creationId xmlns:a16="http://schemas.microsoft.com/office/drawing/2014/main" id="{E1E4D2AF-A8BE-9343-8A2A-F997605A5560}"/>
              </a:ext>
            </a:extLst>
          </p:cNvPr>
          <p:cNvPicPr>
            <a:picLocks noChangeAspect="1"/>
          </p:cNvPicPr>
          <p:nvPr/>
        </p:nvPicPr>
        <p:blipFill>
          <a:blip r:embed="rId6" cstate="print">
            <a:extLst>
              <a:ext uri="{28A0092B-C50C-407E-A947-70E740481C1C}">
                <a14:useLocalDpi xmlns:a14="http://schemas.microsoft.com/office/drawing/2010/main" val="0"/>
              </a:ext>
            </a:extLst>
          </a:blip>
          <a:srcRect l="6510" t="18153" r="10294" b="42614"/>
          <a:stretch>
            <a:fillRect/>
          </a:stretch>
        </p:blipFill>
        <p:spPr>
          <a:xfrm>
            <a:off x="499574" y="2790089"/>
            <a:ext cx="1741530" cy="615940"/>
          </a:xfrm>
          <a:prstGeom prst="rect">
            <a:avLst/>
          </a:prstGeom>
        </p:spPr>
      </p:pic>
      <p:pic>
        <p:nvPicPr>
          <p:cNvPr id="15" name="Image 14" descr="Une image contenant intérieur, meubles, Centre de conférences, Centre de convention&#10;&#10;Le contenu généré par l’IA peut être incorrect.">
            <a:extLst>
              <a:ext uri="{FF2B5EF4-FFF2-40B4-BE49-F238E27FC236}">
                <a16:creationId xmlns:a16="http://schemas.microsoft.com/office/drawing/2014/main" id="{96AA3CFA-35B5-6577-F89D-FDE40EB75854}"/>
              </a:ext>
            </a:extLst>
          </p:cNvPr>
          <p:cNvPicPr>
            <a:picLocks noChangeAspect="1"/>
          </p:cNvPicPr>
          <p:nvPr/>
        </p:nvPicPr>
        <p:blipFill>
          <a:blip r:embed="rId7" cstate="print">
            <a:extLst>
              <a:ext uri="{28A0092B-C50C-407E-A947-70E740481C1C}">
                <a14:useLocalDpi xmlns:a14="http://schemas.microsoft.com/office/drawing/2010/main" val="0"/>
              </a:ext>
            </a:extLst>
          </a:blip>
          <a:srcRect t="42353" r="6177"/>
          <a:stretch>
            <a:fillRect/>
          </a:stretch>
        </p:blipFill>
        <p:spPr>
          <a:xfrm>
            <a:off x="1792886" y="5406030"/>
            <a:ext cx="2779113" cy="1280657"/>
          </a:xfrm>
          <a:prstGeom prst="rect">
            <a:avLst/>
          </a:prstGeom>
        </p:spPr>
      </p:pic>
    </p:spTree>
    <p:extLst>
      <p:ext uri="{BB962C8B-B14F-4D97-AF65-F5344CB8AC3E}">
        <p14:creationId xmlns:p14="http://schemas.microsoft.com/office/powerpoint/2010/main" val="2125502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CF5CB-114A-5433-8673-D86E5E29CEB6}"/>
            </a:ext>
          </a:extLst>
        </p:cNvPr>
        <p:cNvGrpSpPr/>
        <p:nvPr/>
      </p:nvGrpSpPr>
      <p:grpSpPr>
        <a:xfrm>
          <a:off x="0" y="0"/>
          <a:ext cx="0" cy="0"/>
          <a:chOff x="0" y="0"/>
          <a:chExt cx="0" cy="0"/>
        </a:xfrm>
      </p:grpSpPr>
      <p:sp>
        <p:nvSpPr>
          <p:cNvPr id="3" name="Titre 1">
            <a:extLst>
              <a:ext uri="{FF2B5EF4-FFF2-40B4-BE49-F238E27FC236}">
                <a16:creationId xmlns:a16="http://schemas.microsoft.com/office/drawing/2014/main" id="{FCCE3D23-41F2-4035-D22A-06DA4AB04C34}"/>
              </a:ext>
            </a:extLst>
          </p:cNvPr>
          <p:cNvSpPr txBox="1">
            <a:spLocks/>
          </p:cNvSpPr>
          <p:nvPr/>
        </p:nvSpPr>
        <p:spPr>
          <a:xfrm>
            <a:off x="595313" y="540913"/>
            <a:ext cx="6378575" cy="1293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b="1" dirty="0">
                <a:solidFill>
                  <a:srgbClr val="C80064"/>
                </a:solidFill>
                <a:latin typeface="Myriad Pro Cond" panose="020B0506030403020204" pitchFamily="34" charset="0"/>
              </a:rPr>
              <a:t>AXE C / Santé mentale</a:t>
            </a:r>
          </a:p>
        </p:txBody>
      </p:sp>
      <p:sp>
        <p:nvSpPr>
          <p:cNvPr id="11" name="ZoneTexte 10">
            <a:extLst>
              <a:ext uri="{FF2B5EF4-FFF2-40B4-BE49-F238E27FC236}">
                <a16:creationId xmlns:a16="http://schemas.microsoft.com/office/drawing/2014/main" id="{43975067-1AFD-6670-AD60-893835F6A027}"/>
              </a:ext>
            </a:extLst>
          </p:cNvPr>
          <p:cNvSpPr txBox="1"/>
          <p:nvPr/>
        </p:nvSpPr>
        <p:spPr>
          <a:xfrm>
            <a:off x="2272923" y="1521571"/>
            <a:ext cx="5001793" cy="1077218"/>
          </a:xfrm>
          <a:prstGeom prst="rect">
            <a:avLst/>
          </a:prstGeom>
          <a:solidFill>
            <a:schemeClr val="bg1">
              <a:lumMod val="65000"/>
            </a:schemeClr>
          </a:solidFill>
        </p:spPr>
        <p:txBody>
          <a:bodyPr wrap="square">
            <a:spAutoFit/>
          </a:bodyPr>
          <a:lstStyle/>
          <a:p>
            <a:pPr lvl="0" algn="ctr">
              <a:defRPr/>
            </a:pPr>
            <a:r>
              <a:rPr lang="fr-FR" sz="1600" b="1" dirty="0">
                <a:solidFill>
                  <a:schemeClr val="bg1"/>
                </a:solidFill>
                <a:latin typeface="Calibri" panose="020F0502020204030204" pitchFamily="34" charset="0"/>
                <a:ea typeface="Calibri" panose="020F0502020204030204" pitchFamily="34" charset="0"/>
                <a:cs typeface="Calibri" panose="020F0502020204030204" pitchFamily="34" charset="0"/>
              </a:rPr>
              <a:t>SISM</a:t>
            </a:r>
          </a:p>
          <a:p>
            <a:pPr lvl="0" algn="ctr">
              <a:defRPr/>
            </a:pPr>
            <a:r>
              <a:rPr lang="fr-FR" sz="1600" b="1" dirty="0">
                <a:solidFill>
                  <a:schemeClr val="bg1"/>
                </a:solidFill>
                <a:latin typeface="Calibri" panose="020F0502020204030204" pitchFamily="34" charset="0"/>
                <a:ea typeface="Calibri" panose="020F0502020204030204" pitchFamily="34" charset="0"/>
                <a:cs typeface="Calibri" panose="020F0502020204030204" pitchFamily="34" charset="0"/>
              </a:rPr>
              <a:t>36</a:t>
            </a:r>
            <a:r>
              <a:rPr lang="fr-FR" sz="1600" b="1"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ème</a:t>
            </a:r>
            <a:r>
              <a:rPr lang="fr-FR" sz="1600" b="1" dirty="0">
                <a:solidFill>
                  <a:schemeClr val="bg1"/>
                </a:solidFill>
                <a:latin typeface="Calibri" panose="020F0502020204030204" pitchFamily="34" charset="0"/>
                <a:ea typeface="Calibri" panose="020F0502020204030204" pitchFamily="34" charset="0"/>
                <a:cs typeface="Calibri" panose="020F0502020204030204" pitchFamily="34" charset="0"/>
              </a:rPr>
              <a:t> semaines d’information sur la santé mentale</a:t>
            </a:r>
          </a:p>
          <a:p>
            <a:pPr lvl="0" algn="ctr">
              <a:defRPr/>
            </a:pPr>
            <a:r>
              <a:rPr lang="fr-FR" sz="1600" b="1" dirty="0">
                <a:solidFill>
                  <a:schemeClr val="bg1"/>
                </a:solidFill>
                <a:latin typeface="Calibri" panose="020F0502020204030204" pitchFamily="34" charset="0"/>
                <a:ea typeface="Calibri" panose="020F0502020204030204" pitchFamily="34" charset="0"/>
                <a:cs typeface="Calibri" panose="020F0502020204030204" pitchFamily="34" charset="0"/>
              </a:rPr>
              <a:t>06/10 au 19/10/25 </a:t>
            </a:r>
          </a:p>
          <a:p>
            <a:pPr lvl="0" algn="ctr">
              <a:defRPr/>
            </a:pPr>
            <a:r>
              <a:rPr lang="fr-FR" sz="1600" b="1" dirty="0">
                <a:solidFill>
                  <a:schemeClr val="bg1"/>
                </a:solidFill>
                <a:latin typeface="Calibri" panose="020F0502020204030204" pitchFamily="34" charset="0"/>
                <a:ea typeface="Calibri" panose="020F0502020204030204" pitchFamily="34" charset="0"/>
                <a:cs typeface="Calibri" panose="020F0502020204030204" pitchFamily="34" charset="0"/>
              </a:rPr>
              <a:t>Tulle</a:t>
            </a:r>
          </a:p>
        </p:txBody>
      </p:sp>
      <p:sp>
        <p:nvSpPr>
          <p:cNvPr id="6" name="ZoneTexte 5">
            <a:extLst>
              <a:ext uri="{FF2B5EF4-FFF2-40B4-BE49-F238E27FC236}">
                <a16:creationId xmlns:a16="http://schemas.microsoft.com/office/drawing/2014/main" id="{A46BE42B-810C-292F-CF99-21A61369ADE9}"/>
              </a:ext>
            </a:extLst>
          </p:cNvPr>
          <p:cNvSpPr txBox="1"/>
          <p:nvPr/>
        </p:nvSpPr>
        <p:spPr>
          <a:xfrm>
            <a:off x="2336026" y="2662205"/>
            <a:ext cx="5001793" cy="461665"/>
          </a:xfrm>
          <a:prstGeom prst="rect">
            <a:avLst/>
          </a:prstGeom>
          <a:noFill/>
          <a:ln w="28575">
            <a:noFill/>
          </a:ln>
        </p:spPr>
        <p:txBody>
          <a:bodyPr wrap="square">
            <a:spAutoFit/>
          </a:bodyPr>
          <a:lstStyle/>
          <a:p>
            <a:pPr algn="ctr"/>
            <a:r>
              <a:rPr lang="fr-FR" sz="1200" b="1" dirty="0">
                <a:latin typeface="Calibri" panose="020F0502020204030204" pitchFamily="34" charset="0"/>
                <a:ea typeface="Calibri" panose="020F0502020204030204" pitchFamily="34" charset="0"/>
                <a:cs typeface="Calibri" panose="020F0502020204030204" pitchFamily="34" charset="0"/>
              </a:rPr>
              <a:t>Partenariat CCAS/GEM troubles psychiques/CH Tulle/Centre écoute et soutien/MDA-Les Pep 19/Bram FM/Ville de Tulle </a:t>
            </a:r>
          </a:p>
        </p:txBody>
      </p:sp>
      <p:pic>
        <p:nvPicPr>
          <p:cNvPr id="21" name="Gouter (mp3cut.net)">
            <a:hlinkClick r:id="" action="ppaction://media"/>
            <a:extLst>
              <a:ext uri="{FF2B5EF4-FFF2-40B4-BE49-F238E27FC236}">
                <a16:creationId xmlns:a16="http://schemas.microsoft.com/office/drawing/2014/main" id="{1B45CA51-EE85-BDB0-95ED-424896D53B8B}"/>
              </a:ext>
            </a:extLst>
          </p:cNvPr>
          <p:cNvPicPr>
            <a:picLocks noChangeAspect="1"/>
          </p:cNvPicPr>
          <p:nvPr>
            <a:audioFile r:link="rId2"/>
            <p:extLst>
              <p:ext uri="{DAA4B4D4-6D71-4841-9C94-3DE7FCFB9230}">
                <p14:media xmlns:p14="http://schemas.microsoft.com/office/powerpoint/2010/main" r:embed="rId1"/>
              </p:ext>
            </p:extLst>
          </p:nvPr>
        </p:nvPicPr>
        <p:blipFill>
          <a:blip r:embed="rId22">
            <a:duotone>
              <a:prstClr val="black"/>
              <a:srgbClr val="00AFDB">
                <a:tint val="45000"/>
                <a:satMod val="400000"/>
              </a:srgbClr>
            </a:duotone>
          </a:blip>
          <a:stretch>
            <a:fillRect/>
          </a:stretch>
        </p:blipFill>
        <p:spPr>
          <a:xfrm>
            <a:off x="818615" y="3302914"/>
            <a:ext cx="487363" cy="487363"/>
          </a:xfrm>
          <a:prstGeom prst="rect">
            <a:avLst/>
          </a:prstGeom>
        </p:spPr>
      </p:pic>
      <p:pic>
        <p:nvPicPr>
          <p:cNvPr id="22" name="Gouter (mp3cut (mp3cut.net) (1)">
            <a:hlinkClick r:id="" action="ppaction://media"/>
            <a:extLst>
              <a:ext uri="{FF2B5EF4-FFF2-40B4-BE49-F238E27FC236}">
                <a16:creationId xmlns:a16="http://schemas.microsoft.com/office/drawing/2014/main" id="{C1B6DB65-4DAC-845B-1A24-1756BA738A87}"/>
              </a:ext>
            </a:extLst>
          </p:cNvPr>
          <p:cNvPicPr>
            <a:picLocks noChangeAspect="1"/>
          </p:cNvPicPr>
          <p:nvPr>
            <a:audioFile r:link="rId4"/>
            <p:extLst>
              <p:ext uri="{DAA4B4D4-6D71-4841-9C94-3DE7FCFB9230}">
                <p14:media xmlns:p14="http://schemas.microsoft.com/office/powerpoint/2010/main" r:embed="rId3"/>
              </p:ext>
            </p:extLst>
          </p:nvPr>
        </p:nvPicPr>
        <p:blipFill>
          <a:blip r:embed="rId22">
            <a:duotone>
              <a:prstClr val="black"/>
              <a:srgbClr val="00AFDB">
                <a:tint val="45000"/>
                <a:satMod val="400000"/>
              </a:srgbClr>
            </a:duotone>
          </a:blip>
          <a:stretch>
            <a:fillRect/>
          </a:stretch>
        </p:blipFill>
        <p:spPr>
          <a:xfrm>
            <a:off x="1574488" y="4488205"/>
            <a:ext cx="487363" cy="487363"/>
          </a:xfrm>
          <a:prstGeom prst="rect">
            <a:avLst/>
          </a:prstGeom>
        </p:spPr>
      </p:pic>
      <p:pic>
        <p:nvPicPr>
          <p:cNvPr id="23" name="Gouter (mp3cut (mp3cut.net) (2)">
            <a:hlinkClick r:id="" action="ppaction://media"/>
            <a:extLst>
              <a:ext uri="{FF2B5EF4-FFF2-40B4-BE49-F238E27FC236}">
                <a16:creationId xmlns:a16="http://schemas.microsoft.com/office/drawing/2014/main" id="{6D182262-9FCB-198A-C3C8-6B91A2A06261}"/>
              </a:ext>
            </a:extLst>
          </p:cNvPr>
          <p:cNvPicPr>
            <a:picLocks noChangeAspect="1"/>
          </p:cNvPicPr>
          <p:nvPr>
            <a:audioFile r:link="rId6"/>
            <p:extLst>
              <p:ext uri="{DAA4B4D4-6D71-4841-9C94-3DE7FCFB9230}">
                <p14:media xmlns:p14="http://schemas.microsoft.com/office/powerpoint/2010/main" r:embed="rId5"/>
              </p:ext>
            </p:extLst>
          </p:nvPr>
        </p:nvPicPr>
        <p:blipFill>
          <a:blip r:embed="rId22">
            <a:duotone>
              <a:prstClr val="black"/>
              <a:srgbClr val="00AFDB">
                <a:tint val="45000"/>
                <a:satMod val="400000"/>
              </a:srgbClr>
            </a:duotone>
          </a:blip>
          <a:stretch>
            <a:fillRect/>
          </a:stretch>
        </p:blipFill>
        <p:spPr>
          <a:xfrm>
            <a:off x="1168538" y="3921558"/>
            <a:ext cx="487363" cy="487363"/>
          </a:xfrm>
          <a:prstGeom prst="rect">
            <a:avLst/>
          </a:prstGeom>
        </p:spPr>
      </p:pic>
      <p:pic>
        <p:nvPicPr>
          <p:cNvPr id="24" name="Gouter(5) (mp3cut.net)">
            <a:hlinkClick r:id="" action="ppaction://media"/>
            <a:extLst>
              <a:ext uri="{FF2B5EF4-FFF2-40B4-BE49-F238E27FC236}">
                <a16:creationId xmlns:a16="http://schemas.microsoft.com/office/drawing/2014/main" id="{6597DE20-8BC2-B9FE-AE35-452F19EA5755}"/>
              </a:ext>
            </a:extLst>
          </p:cNvPr>
          <p:cNvPicPr>
            <a:picLocks noChangeAspect="1"/>
          </p:cNvPicPr>
          <p:nvPr>
            <a:audioFile r:link="rId8"/>
            <p:extLst>
              <p:ext uri="{DAA4B4D4-6D71-4841-9C94-3DE7FCFB9230}">
                <p14:media xmlns:p14="http://schemas.microsoft.com/office/powerpoint/2010/main" r:embed="rId7"/>
              </p:ext>
            </p:extLst>
          </p:nvPr>
        </p:nvPicPr>
        <p:blipFill>
          <a:blip r:embed="rId22">
            <a:duotone>
              <a:prstClr val="black"/>
              <a:srgbClr val="00AFDB">
                <a:tint val="45000"/>
                <a:satMod val="400000"/>
              </a:srgbClr>
            </a:duotone>
          </a:blip>
          <a:stretch>
            <a:fillRect/>
          </a:stretch>
        </p:blipFill>
        <p:spPr>
          <a:xfrm>
            <a:off x="7371466" y="3302915"/>
            <a:ext cx="487363" cy="487363"/>
          </a:xfrm>
          <a:prstGeom prst="rect">
            <a:avLst/>
          </a:prstGeom>
        </p:spPr>
      </p:pic>
      <p:pic>
        <p:nvPicPr>
          <p:cNvPr id="25" name="Gouter(7) (mp3cut.net)">
            <a:hlinkClick r:id="" action="ppaction://media"/>
            <a:extLst>
              <a:ext uri="{FF2B5EF4-FFF2-40B4-BE49-F238E27FC236}">
                <a16:creationId xmlns:a16="http://schemas.microsoft.com/office/drawing/2014/main" id="{748746DF-5F74-3742-1AFC-509362D36197}"/>
              </a:ext>
            </a:extLst>
          </p:cNvPr>
          <p:cNvPicPr>
            <a:picLocks noChangeAspect="1"/>
          </p:cNvPicPr>
          <p:nvPr>
            <a:audioFile r:link="rId10"/>
            <p:extLst>
              <p:ext uri="{DAA4B4D4-6D71-4841-9C94-3DE7FCFB9230}">
                <p14:media xmlns:p14="http://schemas.microsoft.com/office/powerpoint/2010/main" r:embed="rId9"/>
              </p:ext>
            </p:extLst>
          </p:nvPr>
        </p:nvPicPr>
        <p:blipFill>
          <a:blip r:embed="rId22">
            <a:duotone>
              <a:prstClr val="black"/>
              <a:srgbClr val="00AFDB">
                <a:tint val="45000"/>
                <a:satMod val="400000"/>
              </a:srgbClr>
            </a:duotone>
          </a:blip>
          <a:stretch>
            <a:fillRect/>
          </a:stretch>
        </p:blipFill>
        <p:spPr>
          <a:xfrm>
            <a:off x="1979139" y="5012237"/>
            <a:ext cx="487363" cy="487363"/>
          </a:xfrm>
          <a:prstGeom prst="rect">
            <a:avLst/>
          </a:prstGeom>
        </p:spPr>
      </p:pic>
      <p:pic>
        <p:nvPicPr>
          <p:cNvPr id="26" name="Gouter(8) (mp3cut.net)">
            <a:hlinkClick r:id="" action="ppaction://media"/>
            <a:extLst>
              <a:ext uri="{FF2B5EF4-FFF2-40B4-BE49-F238E27FC236}">
                <a16:creationId xmlns:a16="http://schemas.microsoft.com/office/drawing/2014/main" id="{8D8C5F4A-E509-0234-8536-854EC7CF62CC}"/>
              </a:ext>
            </a:extLst>
          </p:cNvPr>
          <p:cNvPicPr>
            <a:picLocks noChangeAspect="1"/>
          </p:cNvPicPr>
          <p:nvPr>
            <a:audioFile r:link="rId12"/>
            <p:extLst>
              <p:ext uri="{DAA4B4D4-6D71-4841-9C94-3DE7FCFB9230}">
                <p14:media xmlns:p14="http://schemas.microsoft.com/office/powerpoint/2010/main" r:embed="rId11"/>
              </p:ext>
            </p:extLst>
          </p:nvPr>
        </p:nvPicPr>
        <p:blipFill>
          <a:blip r:embed="rId22">
            <a:duotone>
              <a:prstClr val="black"/>
              <a:srgbClr val="00AFDB">
                <a:tint val="45000"/>
                <a:satMod val="400000"/>
              </a:srgbClr>
            </a:duotone>
          </a:blip>
          <a:stretch>
            <a:fillRect/>
          </a:stretch>
        </p:blipFill>
        <p:spPr>
          <a:xfrm>
            <a:off x="2466502" y="5599446"/>
            <a:ext cx="487363" cy="487363"/>
          </a:xfrm>
          <a:prstGeom prst="rect">
            <a:avLst/>
          </a:prstGeom>
        </p:spPr>
      </p:pic>
      <p:pic>
        <p:nvPicPr>
          <p:cNvPr id="27" name="Gouter(9) (mp3cut.net)">
            <a:hlinkClick r:id="" action="ppaction://media"/>
            <a:extLst>
              <a:ext uri="{FF2B5EF4-FFF2-40B4-BE49-F238E27FC236}">
                <a16:creationId xmlns:a16="http://schemas.microsoft.com/office/drawing/2014/main" id="{B8BF9C0A-BB37-2696-3565-B688938B0D87}"/>
              </a:ext>
            </a:extLst>
          </p:cNvPr>
          <p:cNvPicPr>
            <a:picLocks noChangeAspect="1"/>
          </p:cNvPicPr>
          <p:nvPr>
            <a:audioFile r:link="rId14"/>
            <p:extLst>
              <p:ext uri="{DAA4B4D4-6D71-4841-9C94-3DE7FCFB9230}">
                <p14:media xmlns:p14="http://schemas.microsoft.com/office/powerpoint/2010/main" r:embed="rId13"/>
              </p:ext>
            </p:extLst>
          </p:nvPr>
        </p:nvPicPr>
        <p:blipFill>
          <a:blip r:embed="rId22">
            <a:duotone>
              <a:prstClr val="black"/>
              <a:srgbClr val="00AFDB">
                <a:tint val="45000"/>
                <a:satMod val="400000"/>
              </a:srgbClr>
            </a:duotone>
          </a:blip>
          <a:stretch>
            <a:fillRect/>
          </a:stretch>
        </p:blipFill>
        <p:spPr>
          <a:xfrm>
            <a:off x="7910615" y="4488206"/>
            <a:ext cx="487363" cy="487363"/>
          </a:xfrm>
          <a:prstGeom prst="rect">
            <a:avLst/>
          </a:prstGeom>
        </p:spPr>
      </p:pic>
      <p:pic>
        <p:nvPicPr>
          <p:cNvPr id="28" name="Gouter(11) (mp3cut.net)">
            <a:hlinkClick r:id="" action="ppaction://media"/>
            <a:extLst>
              <a:ext uri="{FF2B5EF4-FFF2-40B4-BE49-F238E27FC236}">
                <a16:creationId xmlns:a16="http://schemas.microsoft.com/office/drawing/2014/main" id="{D551AB61-AD4C-5E81-5C2F-F37F4C280745}"/>
              </a:ext>
            </a:extLst>
          </p:cNvPr>
          <p:cNvPicPr>
            <a:picLocks noChangeAspect="1"/>
          </p:cNvPicPr>
          <p:nvPr>
            <a:audioFile r:link="rId16"/>
            <p:extLst>
              <p:ext uri="{DAA4B4D4-6D71-4841-9C94-3DE7FCFB9230}">
                <p14:media xmlns:p14="http://schemas.microsoft.com/office/powerpoint/2010/main" r:embed="rId15"/>
              </p:ext>
            </p:extLst>
          </p:nvPr>
        </p:nvPicPr>
        <p:blipFill>
          <a:blip r:embed="rId22">
            <a:duotone>
              <a:prstClr val="black"/>
              <a:srgbClr val="00AFDB">
                <a:tint val="45000"/>
                <a:satMod val="400000"/>
              </a:srgbClr>
            </a:duotone>
          </a:blip>
          <a:stretch>
            <a:fillRect/>
          </a:stretch>
        </p:blipFill>
        <p:spPr>
          <a:xfrm>
            <a:off x="7650749" y="3921559"/>
            <a:ext cx="487363" cy="487363"/>
          </a:xfrm>
          <a:prstGeom prst="rect">
            <a:avLst/>
          </a:prstGeom>
        </p:spPr>
      </p:pic>
      <p:pic>
        <p:nvPicPr>
          <p:cNvPr id="30" name="Gouter(13) (mp3cut.net)">
            <a:hlinkClick r:id="" action="ppaction://media"/>
            <a:extLst>
              <a:ext uri="{FF2B5EF4-FFF2-40B4-BE49-F238E27FC236}">
                <a16:creationId xmlns:a16="http://schemas.microsoft.com/office/drawing/2014/main" id="{24A74976-8D9B-98B5-45B5-A725D1F91047}"/>
              </a:ext>
            </a:extLst>
          </p:cNvPr>
          <p:cNvPicPr>
            <a:picLocks noChangeAspect="1"/>
          </p:cNvPicPr>
          <p:nvPr>
            <a:audioFile r:link="rId18"/>
            <p:extLst>
              <p:ext uri="{DAA4B4D4-6D71-4841-9C94-3DE7FCFB9230}">
                <p14:media xmlns:p14="http://schemas.microsoft.com/office/powerpoint/2010/main" r:embed="rId17"/>
              </p:ext>
            </p:extLst>
          </p:nvPr>
        </p:nvPicPr>
        <p:blipFill>
          <a:blip r:embed="rId22">
            <a:duotone>
              <a:prstClr val="black"/>
              <a:srgbClr val="00AFDB">
                <a:tint val="45000"/>
                <a:satMod val="400000"/>
              </a:srgbClr>
            </a:duotone>
          </a:blip>
          <a:stretch>
            <a:fillRect/>
          </a:stretch>
        </p:blipFill>
        <p:spPr>
          <a:xfrm>
            <a:off x="8154296" y="5012237"/>
            <a:ext cx="487363" cy="487363"/>
          </a:xfrm>
          <a:prstGeom prst="rect">
            <a:avLst/>
          </a:prstGeom>
        </p:spPr>
      </p:pic>
      <p:pic>
        <p:nvPicPr>
          <p:cNvPr id="31" name="Gouter(10) (mp3cut.net)">
            <a:hlinkClick r:id="" action="ppaction://media"/>
            <a:extLst>
              <a:ext uri="{FF2B5EF4-FFF2-40B4-BE49-F238E27FC236}">
                <a16:creationId xmlns:a16="http://schemas.microsoft.com/office/drawing/2014/main" id="{8676FF76-F654-6D7B-BD6A-2AA79BDCC4EA}"/>
              </a:ext>
            </a:extLst>
          </p:cNvPr>
          <p:cNvPicPr>
            <a:picLocks noChangeAspect="1"/>
          </p:cNvPicPr>
          <p:nvPr>
            <a:audioFile r:link="rId20"/>
            <p:extLst>
              <p:ext uri="{DAA4B4D4-6D71-4841-9C94-3DE7FCFB9230}">
                <p14:media xmlns:p14="http://schemas.microsoft.com/office/powerpoint/2010/main" r:embed="rId19"/>
              </p:ext>
            </p:extLst>
          </p:nvPr>
        </p:nvPicPr>
        <p:blipFill>
          <a:blip r:embed="rId22">
            <a:duotone>
              <a:prstClr val="black"/>
              <a:srgbClr val="00AFDB">
                <a:tint val="45000"/>
                <a:satMod val="400000"/>
              </a:srgbClr>
            </a:duotone>
          </a:blip>
          <a:stretch>
            <a:fillRect/>
          </a:stretch>
        </p:blipFill>
        <p:spPr>
          <a:xfrm>
            <a:off x="8397977" y="5603109"/>
            <a:ext cx="487363" cy="487363"/>
          </a:xfrm>
          <a:prstGeom prst="rect">
            <a:avLst/>
          </a:prstGeom>
        </p:spPr>
      </p:pic>
      <p:pic>
        <p:nvPicPr>
          <p:cNvPr id="34" name="Image 33" descr="Une image contenant meubles, intérieur, table, plante d’intérieur&#10;&#10;Le contenu généré par l’IA peut être incorrect.">
            <a:extLst>
              <a:ext uri="{FF2B5EF4-FFF2-40B4-BE49-F238E27FC236}">
                <a16:creationId xmlns:a16="http://schemas.microsoft.com/office/drawing/2014/main" id="{0226A96A-0283-C570-CCA3-0B36DB9CF677}"/>
              </a:ext>
            </a:extLst>
          </p:cNvPr>
          <p:cNvPicPr>
            <a:picLocks noChangeAspect="1"/>
          </p:cNvPicPr>
          <p:nvPr/>
        </p:nvPicPr>
        <p:blipFill>
          <a:blip r:embed="rId23" cstate="print">
            <a:extLst>
              <a:ext uri="{28A0092B-C50C-407E-A947-70E740481C1C}">
                <a14:useLocalDpi xmlns:a14="http://schemas.microsoft.com/office/drawing/2010/main" val="0"/>
              </a:ext>
            </a:extLst>
          </a:blip>
          <a:srcRect l="1765" t="10327" r="6511" b="3267"/>
          <a:stretch>
            <a:fillRect/>
          </a:stretch>
        </p:blipFill>
        <p:spPr>
          <a:xfrm>
            <a:off x="3060813" y="3187286"/>
            <a:ext cx="4104048" cy="2899523"/>
          </a:xfrm>
          <a:prstGeom prst="rect">
            <a:avLst/>
          </a:prstGeom>
        </p:spPr>
      </p:pic>
      <p:sp>
        <p:nvSpPr>
          <p:cNvPr id="35" name="Ellipse 34">
            <a:extLst>
              <a:ext uri="{FF2B5EF4-FFF2-40B4-BE49-F238E27FC236}">
                <a16:creationId xmlns:a16="http://schemas.microsoft.com/office/drawing/2014/main" id="{5DEE4C73-53F7-BF61-A880-950B79FDBCCD}"/>
              </a:ext>
            </a:extLst>
          </p:cNvPr>
          <p:cNvSpPr/>
          <p:nvPr/>
        </p:nvSpPr>
        <p:spPr>
          <a:xfrm rot="20385641">
            <a:off x="5143218" y="5140766"/>
            <a:ext cx="2556521" cy="107939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bg2"/>
                </a:solidFill>
              </a:rPr>
              <a:t>ENREGISTREMENTS</a:t>
            </a:r>
          </a:p>
          <a:p>
            <a:pPr algn="ctr"/>
            <a:r>
              <a:rPr lang="fr-FR" sz="1200" b="1" dirty="0">
                <a:solidFill>
                  <a:schemeClr val="bg2"/>
                </a:solidFill>
              </a:rPr>
              <a:t>GOÛTER / GROUPE DE PAROLE</a:t>
            </a:r>
          </a:p>
        </p:txBody>
      </p:sp>
    </p:spTree>
    <p:extLst>
      <p:ext uri="{BB962C8B-B14F-4D97-AF65-F5344CB8AC3E}">
        <p14:creationId xmlns:p14="http://schemas.microsoft.com/office/powerpoint/2010/main" val="37601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69"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5355" fill="hold"/>
                                        <p:tgtEl>
                                          <p:spTgt spid="2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949" fill="hold"/>
                                        <p:tgtEl>
                                          <p:spTgt spid="23"/>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6845" fill="hold"/>
                                        <p:tgtEl>
                                          <p:spTgt spid="24"/>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3852" fill="hold"/>
                                        <p:tgtEl>
                                          <p:spTgt spid="25"/>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1953" fill="hold"/>
                                        <p:tgtEl>
                                          <p:spTgt spid="26"/>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4138" fill="hold"/>
                                        <p:tgtEl>
                                          <p:spTgt spid="27"/>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4684" fill="hold"/>
                                        <p:tgtEl>
                                          <p:spTgt spid="28"/>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36651" fill="hold"/>
                                        <p:tgtEl>
                                          <p:spTgt spid="30"/>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21715"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1"/>
                </p:tgtEl>
              </p:cMediaNode>
            </p:audio>
            <p:audio>
              <p:cMediaNode vol="80000">
                <p:cTn id="44" fill="hold" display="0">
                  <p:stCondLst>
                    <p:cond delay="indefinite"/>
                  </p:stCondLst>
                  <p:endCondLst>
                    <p:cond evt="onStopAudio" delay="0">
                      <p:tgtEl>
                        <p:sldTgt/>
                      </p:tgtEl>
                    </p:cond>
                  </p:endCondLst>
                </p:cTn>
                <p:tgtEl>
                  <p:spTgt spid="22"/>
                </p:tgtEl>
              </p:cMediaNode>
            </p:audio>
            <p:audio>
              <p:cMediaNode vol="100000">
                <p:cTn id="45" fill="hold" display="0">
                  <p:stCondLst>
                    <p:cond delay="indefinite"/>
                  </p:stCondLst>
                  <p:endCondLst>
                    <p:cond evt="onStopAudio" delay="0">
                      <p:tgtEl>
                        <p:sldTgt/>
                      </p:tgtEl>
                    </p:cond>
                  </p:endCondLst>
                </p:cTn>
                <p:tgtEl>
                  <p:spTgt spid="23"/>
                </p:tgtEl>
              </p:cMediaNode>
            </p:audio>
            <p:audio>
              <p:cMediaNode vol="80000">
                <p:cTn id="46" fill="hold" display="0">
                  <p:stCondLst>
                    <p:cond delay="indefinite"/>
                  </p:stCondLst>
                  <p:endCondLst>
                    <p:cond evt="onStopAudio" delay="0">
                      <p:tgtEl>
                        <p:sldTgt/>
                      </p:tgtEl>
                    </p:cond>
                  </p:endCondLst>
                </p:cTn>
                <p:tgtEl>
                  <p:spTgt spid="24"/>
                </p:tgtEl>
              </p:cMediaNode>
            </p:audio>
            <p:audio>
              <p:cMediaNode vol="80000">
                <p:cTn id="47" fill="hold" display="0">
                  <p:stCondLst>
                    <p:cond delay="indefinite"/>
                  </p:stCondLst>
                  <p:endCondLst>
                    <p:cond evt="onStopAudio" delay="0">
                      <p:tgtEl>
                        <p:sldTgt/>
                      </p:tgtEl>
                    </p:cond>
                  </p:endCondLst>
                </p:cTn>
                <p:tgtEl>
                  <p:spTgt spid="25"/>
                </p:tgtEl>
              </p:cMediaNode>
            </p:audio>
            <p:audio>
              <p:cMediaNode vol="100000">
                <p:cTn id="48" fill="hold" display="0">
                  <p:stCondLst>
                    <p:cond delay="indefinite"/>
                  </p:stCondLst>
                  <p:endCondLst>
                    <p:cond evt="onStopAudio" delay="0">
                      <p:tgtEl>
                        <p:sldTgt/>
                      </p:tgtEl>
                    </p:cond>
                  </p:endCondLst>
                </p:cTn>
                <p:tgtEl>
                  <p:spTgt spid="26"/>
                </p:tgtEl>
              </p:cMediaNode>
            </p:audio>
            <p:audio>
              <p:cMediaNode vol="80000">
                <p:cTn id="49" fill="hold" display="0">
                  <p:stCondLst>
                    <p:cond delay="indefinite"/>
                  </p:stCondLst>
                  <p:endCondLst>
                    <p:cond evt="onStopAudio" delay="0">
                      <p:tgtEl>
                        <p:sldTgt/>
                      </p:tgtEl>
                    </p:cond>
                  </p:endCondLst>
                </p:cTn>
                <p:tgtEl>
                  <p:spTgt spid="27"/>
                </p:tgtEl>
              </p:cMediaNode>
            </p:audio>
            <p:audio>
              <p:cMediaNode vol="80000">
                <p:cTn id="50" fill="hold" display="0">
                  <p:stCondLst>
                    <p:cond delay="indefinite"/>
                  </p:stCondLst>
                  <p:endCondLst>
                    <p:cond evt="onStopAudio" delay="0">
                      <p:tgtEl>
                        <p:sldTgt/>
                      </p:tgtEl>
                    </p:cond>
                  </p:endCondLst>
                </p:cTn>
                <p:tgtEl>
                  <p:spTgt spid="28"/>
                </p:tgtEl>
              </p:cMediaNode>
            </p:audio>
            <p:audio>
              <p:cMediaNode vol="80000">
                <p:cTn id="51" fill="hold" display="0">
                  <p:stCondLst>
                    <p:cond delay="indefinite"/>
                  </p:stCondLst>
                  <p:endCondLst>
                    <p:cond evt="onStopAudio" delay="0">
                      <p:tgtEl>
                        <p:sldTgt/>
                      </p:tgtEl>
                    </p:cond>
                  </p:endCondLst>
                </p:cTn>
                <p:tgtEl>
                  <p:spTgt spid="30"/>
                </p:tgtEl>
              </p:cMediaNode>
            </p:audio>
            <p:audio>
              <p:cMediaNode vol="80000">
                <p:cTn id="52" fill="hold" display="0">
                  <p:stCondLst>
                    <p:cond delay="indefinite"/>
                  </p:stCondLst>
                  <p:endCondLst>
                    <p:cond evt="onStopAudio" delay="0">
                      <p:tgtEl>
                        <p:sldTgt/>
                      </p:tgtEl>
                    </p:cond>
                  </p:endCondLst>
                </p:cTn>
                <p:tgtEl>
                  <p:spTgt spid="3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4CB124C-9620-7366-523A-495AD0FCE8EB}"/>
              </a:ext>
            </a:extLst>
          </p:cNvPr>
          <p:cNvSpPr>
            <a:spLocks noGrp="1"/>
          </p:cNvSpPr>
          <p:nvPr>
            <p:ph idx="1"/>
          </p:nvPr>
        </p:nvSpPr>
        <p:spPr>
          <a:xfrm>
            <a:off x="1122830" y="1960095"/>
            <a:ext cx="7886700" cy="4153834"/>
          </a:xfrm>
        </p:spPr>
        <p:txBody>
          <a:bodyPr>
            <a:noAutofit/>
          </a:bodyPr>
          <a:lstStyle/>
          <a:p>
            <a:pPr lvl="1">
              <a:spcAft>
                <a:spcPts val="1200"/>
              </a:spcAft>
            </a:pPr>
            <a:r>
              <a:rPr lang="fr-FR" sz="1200" b="1" dirty="0">
                <a:latin typeface=" calibri"/>
              </a:rPr>
              <a:t>associations pour des adultes ayant des troubles psychiques </a:t>
            </a:r>
          </a:p>
          <a:p>
            <a:pPr lvl="1">
              <a:spcBef>
                <a:spcPts val="0"/>
              </a:spcBef>
            </a:pPr>
            <a:r>
              <a:rPr lang="fr-FR" sz="1200" b="1" dirty="0">
                <a:latin typeface=" calibri"/>
              </a:rPr>
              <a:t>objectif principal</a:t>
            </a:r>
            <a:r>
              <a:rPr lang="fr-FR" sz="1200" dirty="0">
                <a:latin typeface=" calibri"/>
              </a:rPr>
              <a:t> : </a:t>
            </a:r>
            <a:r>
              <a:rPr lang="fr-FR" sz="1200" b="1" dirty="0">
                <a:latin typeface=" calibri"/>
              </a:rPr>
              <a:t>que les gens viennent pour rompre l’isolement dans un lieu où ils n’auront pas à craindre le regard extérieur </a:t>
            </a:r>
            <a:r>
              <a:rPr lang="fr-FR" sz="1200" dirty="0">
                <a:latin typeface=" calibri"/>
              </a:rPr>
              <a:t>- Chacun vient à son rythme, en fonction de ses envies et le temps qu’il le souhaite. À tout moment, les personnes peuvent décider d’arrêter de venir : c’est eux qui prennent leurs </a:t>
            </a:r>
            <a:r>
              <a:rPr lang="fr-FR" sz="1200" dirty="0" err="1">
                <a:latin typeface=" calibri"/>
              </a:rPr>
              <a:t>décisions,font</a:t>
            </a:r>
            <a:r>
              <a:rPr lang="fr-FR" sz="1200" dirty="0">
                <a:latin typeface=" calibri"/>
              </a:rPr>
              <a:t> leurs choix.</a:t>
            </a:r>
          </a:p>
          <a:p>
            <a:pPr lvl="1"/>
            <a:r>
              <a:rPr lang="fr-FR" sz="1200" dirty="0">
                <a:latin typeface=" calibri"/>
              </a:rPr>
              <a:t>Ces associations </a:t>
            </a:r>
            <a:r>
              <a:rPr lang="fr-FR" sz="1200" b="1" dirty="0">
                <a:latin typeface=" calibri"/>
              </a:rPr>
              <a:t>évoluent en fonction des idées et des envies de leurs membres</a:t>
            </a:r>
            <a:r>
              <a:rPr lang="fr-FR" sz="1200" dirty="0">
                <a:latin typeface=" calibri"/>
              </a:rPr>
              <a:t>.</a:t>
            </a:r>
          </a:p>
          <a:p>
            <a:pPr lvl="1"/>
            <a:r>
              <a:rPr lang="fr-FR" sz="1200" dirty="0">
                <a:latin typeface=" calibri"/>
              </a:rPr>
              <a:t>On se </a:t>
            </a:r>
            <a:r>
              <a:rPr lang="fr-FR" sz="1200" b="1" dirty="0">
                <a:latin typeface=" calibri"/>
              </a:rPr>
              <a:t>respecte</a:t>
            </a:r>
            <a:r>
              <a:rPr lang="fr-FR" sz="1200" dirty="0">
                <a:latin typeface=" calibri"/>
              </a:rPr>
              <a:t> avant toute chose.</a:t>
            </a:r>
          </a:p>
          <a:p>
            <a:pPr lvl="1"/>
            <a:r>
              <a:rPr lang="fr-FR" sz="1200" dirty="0">
                <a:latin typeface=" calibri"/>
              </a:rPr>
              <a:t>Comme toute association, un </a:t>
            </a:r>
            <a:r>
              <a:rPr lang="fr-FR" sz="1200" b="1" dirty="0">
                <a:latin typeface=" calibri"/>
              </a:rPr>
              <a:t>règlement intérieur </a:t>
            </a:r>
            <a:r>
              <a:rPr lang="fr-FR" sz="1200" dirty="0">
                <a:latin typeface=" calibri"/>
              </a:rPr>
              <a:t>régule son fonctionnement ainsi que </a:t>
            </a:r>
            <a:r>
              <a:rPr lang="fr-FR" sz="1200" b="1" dirty="0">
                <a:latin typeface=" calibri"/>
              </a:rPr>
              <a:t>les instances obligatoires où les adhérents votent les différentes évolutions (Assemblée générale, Conseil d’administration).</a:t>
            </a:r>
          </a:p>
          <a:p>
            <a:pPr lvl="1"/>
            <a:r>
              <a:rPr lang="fr-FR" sz="1200" dirty="0">
                <a:latin typeface=" calibri"/>
              </a:rPr>
              <a:t>Une </a:t>
            </a:r>
            <a:r>
              <a:rPr lang="fr-FR" sz="1200" b="1" dirty="0">
                <a:latin typeface=" calibri"/>
              </a:rPr>
              <a:t>cotisation </a:t>
            </a:r>
            <a:r>
              <a:rPr lang="fr-FR" sz="1200" dirty="0">
                <a:latin typeface=" calibri"/>
              </a:rPr>
              <a:t>est à payer chaque année, de </a:t>
            </a:r>
            <a:r>
              <a:rPr lang="fr-FR" sz="1200" b="1" dirty="0">
                <a:latin typeface=" calibri"/>
              </a:rPr>
              <a:t>30 euros </a:t>
            </a:r>
            <a:r>
              <a:rPr lang="fr-FR" sz="1200" dirty="0">
                <a:latin typeface=" calibri"/>
              </a:rPr>
              <a:t>pour une année civile après une </a:t>
            </a:r>
            <a:r>
              <a:rPr lang="fr-FR" sz="1200" b="1" dirty="0">
                <a:latin typeface=" calibri"/>
              </a:rPr>
              <a:t>période de découverte de deux mois.</a:t>
            </a:r>
            <a:r>
              <a:rPr lang="fr-FR" sz="1200" dirty="0">
                <a:latin typeface=" calibri"/>
              </a:rPr>
              <a:t> Des rendez-vous ont lieu tout au long de l’année, cette cotisation est donc mise au pro rata pour finir l’année en cours. </a:t>
            </a:r>
          </a:p>
          <a:p>
            <a:pPr lvl="1"/>
            <a:r>
              <a:rPr lang="fr-FR" sz="1200" dirty="0">
                <a:latin typeface=" calibri"/>
              </a:rPr>
              <a:t>Des </a:t>
            </a:r>
            <a:r>
              <a:rPr lang="fr-FR" sz="1200" b="1" dirty="0">
                <a:latin typeface=" calibri"/>
              </a:rPr>
              <a:t>ateliers repas </a:t>
            </a:r>
            <a:r>
              <a:rPr lang="fr-FR" sz="1200" dirty="0">
                <a:latin typeface=" calibri"/>
              </a:rPr>
              <a:t>sont aussi réalisés, soit tous les jours soit certains jours en fonction des choix des adhérents : une participation de 4 euros est demandée. Il s’agit de réaliser un repas avec l’animateur (chacun participe selon ses possibilités) et de partager ensuite ce repas ensemble. </a:t>
            </a:r>
          </a:p>
          <a:p>
            <a:pPr lvl="1"/>
            <a:r>
              <a:rPr lang="fr-FR" sz="1200" dirty="0">
                <a:latin typeface=" calibri"/>
              </a:rPr>
              <a:t>Une fois par mois environ, un </a:t>
            </a:r>
            <a:r>
              <a:rPr lang="fr-FR" sz="1200" b="1" dirty="0">
                <a:latin typeface=" calibri"/>
              </a:rPr>
              <a:t>moment d’échange a lieu avec les membres du Gem qui le souhaite et le professionnel qui y exerce </a:t>
            </a:r>
            <a:r>
              <a:rPr lang="fr-FR" sz="1200" dirty="0">
                <a:latin typeface=" calibri"/>
              </a:rPr>
              <a:t>pour faire le point des envies, sorties, activités et établir un planning. Le gem n’est pas un lieu d’activités car le but principal est de s’y retrouver, d’échanger mais ces dernières permettent de s’ouvrir vers l’extérieur, de découvrir, de se changer les idées.</a:t>
            </a:r>
          </a:p>
          <a:p>
            <a:pPr lvl="1"/>
            <a:r>
              <a:rPr lang="fr-FR" sz="1200" dirty="0">
                <a:latin typeface=" calibri"/>
              </a:rPr>
              <a:t>Les GEM sont tout simplement des </a:t>
            </a:r>
            <a:r>
              <a:rPr lang="fr-FR" sz="1200" b="1" dirty="0">
                <a:latin typeface=" calibri"/>
              </a:rPr>
              <a:t>lieux de vie, où les adhérents peuvent se retrouver en toute bienveillance et ne pas être stigmatisé par la maladie.</a:t>
            </a:r>
          </a:p>
        </p:txBody>
      </p:sp>
      <p:sp>
        <p:nvSpPr>
          <p:cNvPr id="4" name="Titre 1">
            <a:extLst>
              <a:ext uri="{FF2B5EF4-FFF2-40B4-BE49-F238E27FC236}">
                <a16:creationId xmlns:a16="http://schemas.microsoft.com/office/drawing/2014/main" id="{8CC86008-0F75-1E4E-598D-CF1364DBE095}"/>
              </a:ext>
            </a:extLst>
          </p:cNvPr>
          <p:cNvSpPr txBox="1">
            <a:spLocks/>
          </p:cNvSpPr>
          <p:nvPr/>
        </p:nvSpPr>
        <p:spPr>
          <a:xfrm>
            <a:off x="595313" y="540913"/>
            <a:ext cx="6378575" cy="1293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b="1" dirty="0">
                <a:solidFill>
                  <a:srgbClr val="C80064"/>
                </a:solidFill>
                <a:latin typeface="Myriad Pro Cond" panose="020B0506030403020204" pitchFamily="34" charset="0"/>
              </a:rPr>
              <a:t>AXE C / Santé mentale</a:t>
            </a:r>
          </a:p>
        </p:txBody>
      </p:sp>
      <p:sp>
        <p:nvSpPr>
          <p:cNvPr id="6" name="ZoneTexte 5">
            <a:extLst>
              <a:ext uri="{FF2B5EF4-FFF2-40B4-BE49-F238E27FC236}">
                <a16:creationId xmlns:a16="http://schemas.microsoft.com/office/drawing/2014/main" id="{24A20C08-8ED8-BE0B-7F09-63023C4CC47A}"/>
              </a:ext>
            </a:extLst>
          </p:cNvPr>
          <p:cNvSpPr txBox="1"/>
          <p:nvPr/>
        </p:nvSpPr>
        <p:spPr>
          <a:xfrm>
            <a:off x="838200" y="1589633"/>
            <a:ext cx="7467600" cy="307777"/>
          </a:xfrm>
          <a:prstGeom prst="rect">
            <a:avLst/>
          </a:prstGeom>
          <a:solidFill>
            <a:schemeClr val="accent1"/>
          </a:solidFill>
        </p:spPr>
        <p:txBody>
          <a:bodyPr wrap="square">
            <a:spAutoFit/>
          </a:bodyPr>
          <a:lstStyle/>
          <a:p>
            <a:pPr marL="0" indent="0">
              <a:spcAft>
                <a:spcPts val="1200"/>
              </a:spcAft>
              <a:buNone/>
            </a:pPr>
            <a:r>
              <a:rPr lang="fr-FR" sz="1400" b="1" dirty="0">
                <a:solidFill>
                  <a:schemeClr val="bg1"/>
                </a:solidFill>
                <a:latin typeface=" calibri"/>
              </a:rPr>
              <a:t>Présentation des Groupe d’Entraide Mutuelle – GEM - LIBRAVOUS, ENSOLIDA et HAVRE DE PAIX</a:t>
            </a:r>
            <a:r>
              <a:rPr lang="fr-FR" sz="1400" dirty="0">
                <a:solidFill>
                  <a:schemeClr val="bg1"/>
                </a:solidFill>
                <a:latin typeface=" calibri"/>
              </a:rPr>
              <a:t> </a:t>
            </a:r>
            <a:r>
              <a:rPr lang="fr-FR" sz="1400" b="1" dirty="0">
                <a:solidFill>
                  <a:schemeClr val="bg1"/>
                </a:solidFill>
                <a:latin typeface=" calibri"/>
              </a:rPr>
              <a:t>: </a:t>
            </a:r>
          </a:p>
        </p:txBody>
      </p:sp>
      <p:sp>
        <p:nvSpPr>
          <p:cNvPr id="7" name="ZoneTexte 6">
            <a:extLst>
              <a:ext uri="{FF2B5EF4-FFF2-40B4-BE49-F238E27FC236}">
                <a16:creationId xmlns:a16="http://schemas.microsoft.com/office/drawing/2014/main" id="{BC689C04-9377-5118-4537-CC4F87E21E9B}"/>
              </a:ext>
            </a:extLst>
          </p:cNvPr>
          <p:cNvSpPr txBox="1"/>
          <p:nvPr/>
        </p:nvSpPr>
        <p:spPr>
          <a:xfrm>
            <a:off x="2662518" y="6200477"/>
            <a:ext cx="6347012" cy="461665"/>
          </a:xfrm>
          <a:prstGeom prst="rect">
            <a:avLst/>
          </a:prstGeom>
          <a:solidFill>
            <a:schemeClr val="tx1"/>
          </a:solidFill>
        </p:spPr>
        <p:txBody>
          <a:bodyPr wrap="square">
            <a:spAutoFit/>
          </a:bodyPr>
          <a:lstStyle/>
          <a:p>
            <a:pPr marL="0" indent="0">
              <a:buNone/>
            </a:pPr>
            <a:r>
              <a:rPr lang="fr-FR" sz="1200" b="1" dirty="0">
                <a:solidFill>
                  <a:schemeClr val="bg1"/>
                </a:solidFill>
                <a:latin typeface=" calibri"/>
              </a:rPr>
              <a:t>CONTACTS : GEM ENSOLIDA (Tulle) - 06 13 64 19 39 / GEM HAVRE DE PAIX (Brive) - 06 11 12 69 31 / GEM LIBRAVOUS  (Ussel) - 06 28 56 90 13</a:t>
            </a:r>
          </a:p>
        </p:txBody>
      </p:sp>
    </p:spTree>
    <p:extLst>
      <p:ext uri="{BB962C8B-B14F-4D97-AF65-F5344CB8AC3E}">
        <p14:creationId xmlns:p14="http://schemas.microsoft.com/office/powerpoint/2010/main" val="20570133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43D21-03DA-3DDF-AC85-6B56F2AB56FC}"/>
            </a:ext>
          </a:extLst>
        </p:cNvPr>
        <p:cNvGrpSpPr/>
        <p:nvPr/>
      </p:nvGrpSpPr>
      <p:grpSpPr>
        <a:xfrm>
          <a:off x="0" y="0"/>
          <a:ext cx="0" cy="0"/>
          <a:chOff x="0" y="0"/>
          <a:chExt cx="0" cy="0"/>
        </a:xfrm>
      </p:grpSpPr>
      <p:sp>
        <p:nvSpPr>
          <p:cNvPr id="3" name="Titre 1">
            <a:extLst>
              <a:ext uri="{FF2B5EF4-FFF2-40B4-BE49-F238E27FC236}">
                <a16:creationId xmlns:a16="http://schemas.microsoft.com/office/drawing/2014/main" id="{D1838943-DABD-09C9-C64A-E9BE9EC4B7D6}"/>
              </a:ext>
            </a:extLst>
          </p:cNvPr>
          <p:cNvSpPr txBox="1">
            <a:spLocks/>
          </p:cNvSpPr>
          <p:nvPr/>
        </p:nvSpPr>
        <p:spPr>
          <a:xfrm>
            <a:off x="595313" y="540913"/>
            <a:ext cx="6378575" cy="1293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b="1" dirty="0">
                <a:solidFill>
                  <a:srgbClr val="C80064"/>
                </a:solidFill>
                <a:latin typeface="Myriad Pro Cond" panose="020B0506030403020204" pitchFamily="34" charset="0"/>
              </a:rPr>
              <a:t>AXE C / Santé mentale</a:t>
            </a:r>
          </a:p>
        </p:txBody>
      </p:sp>
      <p:sp>
        <p:nvSpPr>
          <p:cNvPr id="11" name="ZoneTexte 10">
            <a:extLst>
              <a:ext uri="{FF2B5EF4-FFF2-40B4-BE49-F238E27FC236}">
                <a16:creationId xmlns:a16="http://schemas.microsoft.com/office/drawing/2014/main" id="{9D381A29-6EC6-8B56-DE2B-BD00326129AF}"/>
              </a:ext>
            </a:extLst>
          </p:cNvPr>
          <p:cNvSpPr txBox="1"/>
          <p:nvPr/>
        </p:nvSpPr>
        <p:spPr>
          <a:xfrm>
            <a:off x="1382712" y="1499710"/>
            <a:ext cx="6378575" cy="338554"/>
          </a:xfrm>
          <a:prstGeom prst="rect">
            <a:avLst/>
          </a:prstGeom>
          <a:solidFill>
            <a:schemeClr val="bg1">
              <a:lumMod val="65000"/>
            </a:schemeClr>
          </a:solidFill>
        </p:spPr>
        <p:txBody>
          <a:bodyPr wrap="square">
            <a:spAutoFit/>
          </a:bodyPr>
          <a:lstStyle/>
          <a:p>
            <a:pPr lvl="0" algn="ctr">
              <a:defRPr/>
            </a:pPr>
            <a:r>
              <a:rPr lang="fr-FR" sz="1600" b="1" cap="all" dirty="0">
                <a:solidFill>
                  <a:schemeClr val="bg1"/>
                </a:solidFill>
                <a:latin typeface="Arial" panose="020B0604020202020204" pitchFamily="34" charset="0"/>
                <a:ea typeface="Calibri" panose="020F0502020204030204" pitchFamily="34" charset="0"/>
                <a:cs typeface="Times New Roman" panose="02020603050405020304" pitchFamily="18" charset="0"/>
              </a:rPr>
              <a:t>Promotion de la santé mentale</a:t>
            </a:r>
            <a:endParaRPr lang="fr-FR" sz="1600" b="1" cap="all"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Image 11" descr="Une image contenant texte, capture d’écran, Police&#10;&#10;Le contenu généré par l’IA peut être incorrect.">
            <a:extLst>
              <a:ext uri="{FF2B5EF4-FFF2-40B4-BE49-F238E27FC236}">
                <a16:creationId xmlns:a16="http://schemas.microsoft.com/office/drawing/2014/main" id="{FB88CD95-7C3D-6CBC-0581-C151A45695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7241" y="1900699"/>
            <a:ext cx="1473900" cy="2085007"/>
          </a:xfrm>
          <a:prstGeom prst="rect">
            <a:avLst/>
          </a:prstGeom>
        </p:spPr>
      </p:pic>
      <p:pic>
        <p:nvPicPr>
          <p:cNvPr id="14" name="Image 13" descr="Une image contenant texte, affiche, livre, capture d’écran&#10;&#10;Le contenu généré par l’IA peut être incorrect.">
            <a:extLst>
              <a:ext uri="{FF2B5EF4-FFF2-40B4-BE49-F238E27FC236}">
                <a16:creationId xmlns:a16="http://schemas.microsoft.com/office/drawing/2014/main" id="{36C44C1B-D0DF-BC49-E95E-F8495D4AB9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709" y="1933937"/>
            <a:ext cx="1472726" cy="2083143"/>
          </a:xfrm>
          <a:prstGeom prst="rect">
            <a:avLst/>
          </a:prstGeom>
        </p:spPr>
      </p:pic>
      <p:pic>
        <p:nvPicPr>
          <p:cNvPr id="20" name="Image 19" descr="Une image contenant texte, capture d’écran, graphisme, affiche&#10;&#10;Le contenu généré par l’IA peut être incorrect.">
            <a:extLst>
              <a:ext uri="{FF2B5EF4-FFF2-40B4-BE49-F238E27FC236}">
                <a16:creationId xmlns:a16="http://schemas.microsoft.com/office/drawing/2014/main" id="{DED5F38A-C286-741C-6D3F-A487CB414C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9353" y="2981272"/>
            <a:ext cx="1470090" cy="2085007"/>
          </a:xfrm>
          <a:prstGeom prst="rect">
            <a:avLst/>
          </a:prstGeom>
        </p:spPr>
      </p:pic>
      <p:pic>
        <p:nvPicPr>
          <p:cNvPr id="24" name="Image 23">
            <a:extLst>
              <a:ext uri="{FF2B5EF4-FFF2-40B4-BE49-F238E27FC236}">
                <a16:creationId xmlns:a16="http://schemas.microsoft.com/office/drawing/2014/main" id="{1FDC1146-A640-9A6D-0824-773720D8E795}"/>
              </a:ext>
            </a:extLst>
          </p:cNvPr>
          <p:cNvPicPr>
            <a:picLocks noChangeAspect="1"/>
          </p:cNvPicPr>
          <p:nvPr/>
        </p:nvPicPr>
        <p:blipFill>
          <a:blip r:embed="rId5"/>
          <a:stretch>
            <a:fillRect/>
          </a:stretch>
        </p:blipFill>
        <p:spPr>
          <a:xfrm>
            <a:off x="7615899" y="1919361"/>
            <a:ext cx="1461930" cy="2085007"/>
          </a:xfrm>
          <a:prstGeom prst="rect">
            <a:avLst/>
          </a:prstGeom>
        </p:spPr>
      </p:pic>
      <p:pic>
        <p:nvPicPr>
          <p:cNvPr id="4" name="Image 3" descr="Une image contenant texte, dessin humoristique, affiche, capture d’écran&#10;&#10;Le contenu généré par l’IA peut être incorrect.">
            <a:extLst>
              <a:ext uri="{FF2B5EF4-FFF2-40B4-BE49-F238E27FC236}">
                <a16:creationId xmlns:a16="http://schemas.microsoft.com/office/drawing/2014/main" id="{98723323-B63F-9DE5-2453-5397C7F44E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0440" y="1900699"/>
            <a:ext cx="1465164" cy="2085007"/>
          </a:xfrm>
          <a:prstGeom prst="rect">
            <a:avLst/>
          </a:prstGeom>
        </p:spPr>
      </p:pic>
      <p:sp>
        <p:nvSpPr>
          <p:cNvPr id="5" name="ZoneTexte 4">
            <a:extLst>
              <a:ext uri="{FF2B5EF4-FFF2-40B4-BE49-F238E27FC236}">
                <a16:creationId xmlns:a16="http://schemas.microsoft.com/office/drawing/2014/main" id="{D4F4EF7B-9B89-7921-33E1-12E4D1BA0549}"/>
              </a:ext>
            </a:extLst>
          </p:cNvPr>
          <p:cNvSpPr txBox="1"/>
          <p:nvPr/>
        </p:nvSpPr>
        <p:spPr>
          <a:xfrm>
            <a:off x="761709" y="4051396"/>
            <a:ext cx="1828437" cy="1015663"/>
          </a:xfrm>
          <a:prstGeom prst="rect">
            <a:avLst/>
          </a:prstGeom>
          <a:noFill/>
          <a:ln w="12700">
            <a:solidFill>
              <a:schemeClr val="tx1"/>
            </a:solidFill>
          </a:ln>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000" b="1" kern="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Séminaire départemental des CCAS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r-FR" sz="1000" b="1" dirty="0">
                <a:latin typeface="Calibri" panose="020F0502020204030204" pitchFamily="34" charset="0"/>
                <a:ea typeface="Calibri" panose="020F0502020204030204" pitchFamily="34" charset="0"/>
                <a:cs typeface="Calibri" panose="020F0502020204030204" pitchFamily="34" charset="0"/>
              </a:rPr>
              <a:t>140 participants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r-FR" sz="10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Secteurs social, médico-social, sanitaire, judiciaire, administratif</a:t>
            </a:r>
          </a:p>
        </p:txBody>
      </p:sp>
      <p:sp>
        <p:nvSpPr>
          <p:cNvPr id="7" name="ZoneTexte 6">
            <a:extLst>
              <a:ext uri="{FF2B5EF4-FFF2-40B4-BE49-F238E27FC236}">
                <a16:creationId xmlns:a16="http://schemas.microsoft.com/office/drawing/2014/main" id="{92036812-763B-A71A-E767-5E94D044BAFD}"/>
              </a:ext>
            </a:extLst>
          </p:cNvPr>
          <p:cNvSpPr txBox="1"/>
          <p:nvPr/>
        </p:nvSpPr>
        <p:spPr>
          <a:xfrm>
            <a:off x="2822740" y="1917325"/>
            <a:ext cx="1316703" cy="1015663"/>
          </a:xfrm>
          <a:prstGeom prst="rect">
            <a:avLst/>
          </a:prstGeom>
          <a:noFill/>
          <a:ln w="12700">
            <a:solidFill>
              <a:schemeClr val="tx1"/>
            </a:solidFill>
          </a:ln>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000" b="1" kern="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Colloque ISPED/université Bordeaux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r-FR" sz="10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Présentation du CLSM de Tulle et son Agglo</a:t>
            </a:r>
          </a:p>
        </p:txBody>
      </p:sp>
      <p:sp>
        <p:nvSpPr>
          <p:cNvPr id="9" name="ZoneTexte 8">
            <a:extLst>
              <a:ext uri="{FF2B5EF4-FFF2-40B4-BE49-F238E27FC236}">
                <a16:creationId xmlns:a16="http://schemas.microsoft.com/office/drawing/2014/main" id="{1D3B8B0B-B329-BEDB-3648-B29385AD407C}"/>
              </a:ext>
            </a:extLst>
          </p:cNvPr>
          <p:cNvSpPr txBox="1"/>
          <p:nvPr/>
        </p:nvSpPr>
        <p:spPr>
          <a:xfrm>
            <a:off x="4753581" y="4042595"/>
            <a:ext cx="1828437" cy="1015663"/>
          </a:xfrm>
          <a:prstGeom prst="rect">
            <a:avLst/>
          </a:prstGeom>
          <a:noFill/>
          <a:ln w="12700">
            <a:solidFill>
              <a:schemeClr val="tx1"/>
            </a:solidFill>
          </a:ln>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000" b="1" kern="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Dépression Périnatale – CPTS Cœur de Corrèze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r-FR" sz="10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Groupe de travail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r-FR" sz="1000" b="1" dirty="0">
                <a:latin typeface="Calibri" panose="020F0502020204030204" pitchFamily="34" charset="0"/>
                <a:ea typeface="Calibri" panose="020F0502020204030204" pitchFamily="34" charset="0"/>
                <a:cs typeface="Calibri" panose="020F0502020204030204" pitchFamily="34" charset="0"/>
              </a:rPr>
              <a:t>Ciné-débat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r-FR" sz="10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Création et présentation des supports d’information</a:t>
            </a:r>
          </a:p>
        </p:txBody>
      </p:sp>
      <p:sp>
        <p:nvSpPr>
          <p:cNvPr id="15" name="ZoneTexte 14">
            <a:extLst>
              <a:ext uri="{FF2B5EF4-FFF2-40B4-BE49-F238E27FC236}">
                <a16:creationId xmlns:a16="http://schemas.microsoft.com/office/drawing/2014/main" id="{6FFB8520-CA17-2F2C-E1CA-5CA9CE13AC39}"/>
              </a:ext>
            </a:extLst>
          </p:cNvPr>
          <p:cNvSpPr txBox="1"/>
          <p:nvPr/>
        </p:nvSpPr>
        <p:spPr>
          <a:xfrm>
            <a:off x="3986332" y="5123819"/>
            <a:ext cx="3565476" cy="938719"/>
          </a:xfrm>
          <a:prstGeom prst="rect">
            <a:avLst/>
          </a:prstGeom>
          <a:solidFill>
            <a:schemeClr val="accent2">
              <a:lumMod val="75000"/>
            </a:schemeClr>
          </a:solidFill>
          <a:ln w="28575">
            <a:solidFill>
              <a:schemeClr val="accent2">
                <a:lumMod val="75000"/>
              </a:schemeClr>
            </a:solidFill>
          </a:ln>
        </p:spPr>
        <p:txBody>
          <a:bodyPr wrap="square">
            <a:spAutoFit/>
          </a:bodyPr>
          <a:lstStyle/>
          <a:p>
            <a:r>
              <a:rPr lang="fr-FR" sz="1100" b="1" cap="all" dirty="0">
                <a:solidFill>
                  <a:schemeClr val="accent1"/>
                </a:solidFill>
                <a:latin typeface="Calibri" panose="020F0502020204030204" pitchFamily="34" charset="0"/>
                <a:ea typeface="Calibri" panose="020F0502020204030204" pitchFamily="34" charset="0"/>
                <a:cs typeface="Calibri" panose="020F0502020204030204" pitchFamily="34" charset="0"/>
              </a:rPr>
              <a:t>Perspectives : </a:t>
            </a:r>
          </a:p>
          <a:p>
            <a:pPr marL="171450" lvl="0" indent="-171450">
              <a:buFont typeface="Wingdings" panose="05000000000000000000" pitchFamily="2" charset="2"/>
              <a:buChar char="Ø"/>
              <a:defRPr/>
            </a:pPr>
            <a:r>
              <a:rPr lang="fr-FR" sz="1100" b="1" dirty="0">
                <a:solidFill>
                  <a:schemeClr val="bg1"/>
                </a:solidFill>
                <a:latin typeface="Calibri" panose="020F0502020204030204" pitchFamily="34" charset="0"/>
                <a:ea typeface="Calibri" panose="020F0502020204030204" pitchFamily="34" charset="0"/>
                <a:cs typeface="Calibri" panose="020F0502020204030204" pitchFamily="34" charset="0"/>
              </a:rPr>
              <a:t>Cafés des soignants</a:t>
            </a:r>
            <a:r>
              <a:rPr lang="fr-FR" sz="1100" dirty="0">
                <a:solidFill>
                  <a:schemeClr val="bg1"/>
                </a:solidFill>
                <a:latin typeface="Calibri" panose="020F0502020204030204" pitchFamily="34" charset="0"/>
                <a:ea typeface="Calibri" panose="020F0502020204030204" pitchFamily="34" charset="0"/>
                <a:cs typeface="Calibri" panose="020F0502020204030204" pitchFamily="34" charset="0"/>
              </a:rPr>
              <a:t> – les CPTS </a:t>
            </a:r>
          </a:p>
          <a:p>
            <a:pPr marL="171450" lvl="0" indent="-171450">
              <a:buFont typeface="Wingdings" panose="05000000000000000000" pitchFamily="2" charset="2"/>
              <a:buChar char="Ø"/>
              <a:defRPr/>
            </a:pPr>
            <a:r>
              <a:rPr lang="fr-FR" sz="1100" b="1" dirty="0">
                <a:solidFill>
                  <a:schemeClr val="bg1"/>
                </a:solidFill>
                <a:latin typeface="Calibri" panose="020F0502020204030204" pitchFamily="34" charset="0"/>
                <a:ea typeface="Calibri" panose="020F0502020204030204" pitchFamily="34" charset="0"/>
                <a:cs typeface="Calibri" panose="020F0502020204030204" pitchFamily="34" charset="0"/>
              </a:rPr>
              <a:t>Forum Qualité de Vie au Travail </a:t>
            </a:r>
            <a:r>
              <a:rPr lang="fr-FR" sz="1100" dirty="0">
                <a:solidFill>
                  <a:schemeClr val="bg1"/>
                </a:solidFill>
                <a:latin typeface="Calibri" panose="020F0502020204030204" pitchFamily="34" charset="0"/>
                <a:ea typeface="Calibri" panose="020F0502020204030204" pitchFamily="34" charset="0"/>
                <a:cs typeface="Calibri" panose="020F0502020204030204" pitchFamily="34" charset="0"/>
              </a:rPr>
              <a:t>– CPTS Corrèze-Vézère</a:t>
            </a:r>
          </a:p>
          <a:p>
            <a:pPr marL="171450" lvl="0" indent="-171450">
              <a:buFont typeface="Wingdings" panose="05000000000000000000" pitchFamily="2" charset="2"/>
              <a:buChar char="Ø"/>
              <a:defRPr/>
            </a:pPr>
            <a:r>
              <a:rPr lang="fr-FR" sz="1100" b="1" dirty="0">
                <a:solidFill>
                  <a:schemeClr val="bg1"/>
                </a:solidFill>
                <a:latin typeface="Calibri" panose="020F0502020204030204" pitchFamily="34" charset="0"/>
                <a:ea typeface="Calibri" panose="020F0502020204030204" pitchFamily="34" charset="0"/>
                <a:cs typeface="Calibri" panose="020F0502020204030204" pitchFamily="34" charset="0"/>
              </a:rPr>
              <a:t>Escape Game santé mentale – projet participatif</a:t>
            </a:r>
          </a:p>
          <a:p>
            <a:pPr marL="171450" lvl="0" indent="-171450">
              <a:buFont typeface="Wingdings" panose="05000000000000000000" pitchFamily="2" charset="2"/>
              <a:buChar char="Ø"/>
              <a:defRPr/>
            </a:pPr>
            <a:r>
              <a:rPr lang="fr-FR" sz="1100" b="1" dirty="0">
                <a:solidFill>
                  <a:schemeClr val="bg1"/>
                </a:solidFill>
                <a:latin typeface="Calibri" panose="020F0502020204030204" pitchFamily="34" charset="0"/>
                <a:ea typeface="Calibri" panose="020F0502020204030204" pitchFamily="34" charset="0"/>
                <a:cs typeface="Calibri" panose="020F0502020204030204" pitchFamily="34" charset="0"/>
              </a:rPr>
              <a:t>Cinés-débat Rencontres cinéma et sociétés</a:t>
            </a:r>
          </a:p>
        </p:txBody>
      </p:sp>
      <p:pic>
        <p:nvPicPr>
          <p:cNvPr id="2050" name="Picture 2" descr="Café des Soignants">
            <a:extLst>
              <a:ext uri="{FF2B5EF4-FFF2-40B4-BE49-F238E27FC236}">
                <a16:creationId xmlns:a16="http://schemas.microsoft.com/office/drawing/2014/main" id="{5DF0617B-EE28-6811-E4B8-2F5C8E9290C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15899" y="4054687"/>
            <a:ext cx="1461930" cy="2063900"/>
          </a:xfrm>
          <a:prstGeom prst="rect">
            <a:avLst/>
          </a:prstGeom>
          <a:noFill/>
          <a:extLst>
            <a:ext uri="{909E8E84-426E-40DD-AFC4-6F175D3DCCD1}">
              <a14:hiddenFill xmlns:a14="http://schemas.microsoft.com/office/drawing/2010/main">
                <a:solidFill>
                  <a:srgbClr val="FFFFFF"/>
                </a:solidFill>
              </a14:hiddenFill>
            </a:ext>
          </a:extLst>
        </p:spPr>
      </p:pic>
      <p:sp>
        <p:nvSpPr>
          <p:cNvPr id="13" name="Flèche : droite 12">
            <a:extLst>
              <a:ext uri="{FF2B5EF4-FFF2-40B4-BE49-F238E27FC236}">
                <a16:creationId xmlns:a16="http://schemas.microsoft.com/office/drawing/2014/main" id="{81BD1BEE-B8FF-B5E0-9DCC-718BC9ED43E1}"/>
              </a:ext>
            </a:extLst>
          </p:cNvPr>
          <p:cNvSpPr/>
          <p:nvPr/>
        </p:nvSpPr>
        <p:spPr>
          <a:xfrm>
            <a:off x="2412290" y="5289176"/>
            <a:ext cx="1361851" cy="510989"/>
          </a:xfrm>
          <a:prstGeom prst="right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 courbe vers le bas 15">
            <a:extLst>
              <a:ext uri="{FF2B5EF4-FFF2-40B4-BE49-F238E27FC236}">
                <a16:creationId xmlns:a16="http://schemas.microsoft.com/office/drawing/2014/main" id="{4203784F-2B55-C553-A5FD-F40D2A294360}"/>
              </a:ext>
            </a:extLst>
          </p:cNvPr>
          <p:cNvSpPr/>
          <p:nvPr/>
        </p:nvSpPr>
        <p:spPr>
          <a:xfrm rot="2289973">
            <a:off x="2306737" y="3621129"/>
            <a:ext cx="340004" cy="379778"/>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 name="Flèche : courbe vers le bas 16">
            <a:extLst>
              <a:ext uri="{FF2B5EF4-FFF2-40B4-BE49-F238E27FC236}">
                <a16:creationId xmlns:a16="http://schemas.microsoft.com/office/drawing/2014/main" id="{B94B5842-AF2A-34BE-8A1A-87E509E93568}"/>
              </a:ext>
            </a:extLst>
          </p:cNvPr>
          <p:cNvSpPr/>
          <p:nvPr/>
        </p:nvSpPr>
        <p:spPr>
          <a:xfrm rot="18704567">
            <a:off x="2412134" y="2492451"/>
            <a:ext cx="306713" cy="396369"/>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 name="Flèche : courbe vers la droite 17">
            <a:extLst>
              <a:ext uri="{FF2B5EF4-FFF2-40B4-BE49-F238E27FC236}">
                <a16:creationId xmlns:a16="http://schemas.microsoft.com/office/drawing/2014/main" id="{6F7A3220-503D-2112-6B43-4E5217DC4847}"/>
              </a:ext>
            </a:extLst>
          </p:cNvPr>
          <p:cNvSpPr/>
          <p:nvPr/>
        </p:nvSpPr>
        <p:spPr>
          <a:xfrm rot="19497506">
            <a:off x="4294590" y="4113358"/>
            <a:ext cx="383196" cy="36933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071730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au 11">
            <a:extLst>
              <a:ext uri="{FF2B5EF4-FFF2-40B4-BE49-F238E27FC236}">
                <a16:creationId xmlns:a16="http://schemas.microsoft.com/office/drawing/2014/main" id="{E9B4BE47-D304-60FF-F755-A987FE9FA2C3}"/>
              </a:ext>
            </a:extLst>
          </p:cNvPr>
          <p:cNvGraphicFramePr>
            <a:graphicFrameLocks noGrp="1"/>
          </p:cNvGraphicFramePr>
          <p:nvPr>
            <p:extLst>
              <p:ext uri="{D42A27DB-BD31-4B8C-83A1-F6EECF244321}">
                <p14:modId xmlns:p14="http://schemas.microsoft.com/office/powerpoint/2010/main" val="1904532024"/>
              </p:ext>
            </p:extLst>
          </p:nvPr>
        </p:nvGraphicFramePr>
        <p:xfrm>
          <a:off x="962140" y="2406354"/>
          <a:ext cx="7177329" cy="950527"/>
        </p:xfrm>
        <a:graphic>
          <a:graphicData uri="http://schemas.openxmlformats.org/drawingml/2006/table">
            <a:tbl>
              <a:tblPr firstRow="1" bandRow="1">
                <a:tableStyleId>{7DF18680-E054-41AD-8BC1-D1AEF772440D}</a:tableStyleId>
              </a:tblPr>
              <a:tblGrid>
                <a:gridCol w="3958422">
                  <a:extLst>
                    <a:ext uri="{9D8B030D-6E8A-4147-A177-3AD203B41FA5}">
                      <a16:colId xmlns:a16="http://schemas.microsoft.com/office/drawing/2014/main" val="663078195"/>
                    </a:ext>
                  </a:extLst>
                </a:gridCol>
                <a:gridCol w="1129817">
                  <a:extLst>
                    <a:ext uri="{9D8B030D-6E8A-4147-A177-3AD203B41FA5}">
                      <a16:colId xmlns:a16="http://schemas.microsoft.com/office/drawing/2014/main" val="1476271452"/>
                    </a:ext>
                  </a:extLst>
                </a:gridCol>
                <a:gridCol w="1129817">
                  <a:extLst>
                    <a:ext uri="{9D8B030D-6E8A-4147-A177-3AD203B41FA5}">
                      <a16:colId xmlns:a16="http://schemas.microsoft.com/office/drawing/2014/main" val="1048548178"/>
                    </a:ext>
                  </a:extLst>
                </a:gridCol>
                <a:gridCol w="959273">
                  <a:extLst>
                    <a:ext uri="{9D8B030D-6E8A-4147-A177-3AD203B41FA5}">
                      <a16:colId xmlns:a16="http://schemas.microsoft.com/office/drawing/2014/main" val="450128597"/>
                    </a:ext>
                  </a:extLst>
                </a:gridCol>
              </a:tblGrid>
              <a:tr h="370840">
                <a:tc rowSpan="2">
                  <a:txBody>
                    <a:bodyPr/>
                    <a:lstStyle/>
                    <a:p>
                      <a:pPr algn="ctr"/>
                      <a:endParaRPr lang="fr-FR" sz="1200" dirty="0">
                        <a:latin typeface="Calibri" panose="020F0502020204030204" pitchFamily="34" charset="0"/>
                        <a:cs typeface="Calibri" panose="020F0502020204030204" pitchFamily="34" charset="0"/>
                      </a:endParaRPr>
                    </a:p>
                    <a:p>
                      <a:pPr algn="ctr"/>
                      <a:r>
                        <a:rPr lang="fr-FR" sz="1200" dirty="0">
                          <a:latin typeface="Calibri" panose="020F0502020204030204" pitchFamily="34" charset="0"/>
                          <a:cs typeface="Calibri" panose="020F0502020204030204" pitchFamily="34" charset="0"/>
                        </a:rPr>
                        <a:t>ACTION</a:t>
                      </a:r>
                    </a:p>
                  </a:txBody>
                  <a:tcPr/>
                </a:tc>
                <a:tc gridSpan="3">
                  <a:txBody>
                    <a:bodyPr/>
                    <a:lstStyle/>
                    <a:p>
                      <a:pPr algn="ctr"/>
                      <a:r>
                        <a:rPr lang="fr-FR" sz="1200" dirty="0">
                          <a:latin typeface="Calibri" panose="020F0502020204030204" pitchFamily="34" charset="0"/>
                          <a:cs typeface="Calibri" panose="020F0502020204030204" pitchFamily="34" charset="0"/>
                        </a:rPr>
                        <a:t>ETAT D’AVANCEMENT</a:t>
                      </a:r>
                    </a:p>
                  </a:txBody>
                  <a:tcPr anchor="ct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2287672304"/>
                  </a:ext>
                </a:extLst>
              </a:tr>
              <a:tr h="305367">
                <a:tc vMerge="1">
                  <a:txBody>
                    <a:bodyPr/>
                    <a:lstStyle/>
                    <a:p>
                      <a:endParaRPr lang="fr-FR" dirty="0"/>
                    </a:p>
                  </a:txBody>
                  <a:tcPr/>
                </a:tc>
                <a:tc>
                  <a:txBody>
                    <a:bodyPr/>
                    <a:lstStyle/>
                    <a:p>
                      <a:pPr algn="ctr"/>
                      <a:r>
                        <a:rPr lang="fr-FR" sz="1200" b="1" dirty="0">
                          <a:latin typeface="Calibri" panose="020F0502020204030204" pitchFamily="34" charset="0"/>
                          <a:cs typeface="Calibri" panose="020F0502020204030204" pitchFamily="34" charset="0"/>
                        </a:rPr>
                        <a:t>Non initiée </a:t>
                      </a:r>
                    </a:p>
                  </a:txBody>
                  <a:tcPr/>
                </a:tc>
                <a:tc>
                  <a:txBody>
                    <a:bodyPr/>
                    <a:lstStyle/>
                    <a:p>
                      <a:pPr algn="ctr"/>
                      <a:r>
                        <a:rPr lang="fr-FR" sz="1200" b="1" dirty="0">
                          <a:latin typeface="Calibri" panose="020F0502020204030204" pitchFamily="34" charset="0"/>
                          <a:cs typeface="Calibri" panose="020F0502020204030204" pitchFamily="34" charset="0"/>
                        </a:rPr>
                        <a:t>en cours</a:t>
                      </a:r>
                    </a:p>
                  </a:txBody>
                  <a:tcPr/>
                </a:tc>
                <a:tc>
                  <a:txBody>
                    <a:bodyPr/>
                    <a:lstStyle/>
                    <a:p>
                      <a:pPr algn="ctr"/>
                      <a:r>
                        <a:rPr lang="fr-FR" sz="1200" b="1" dirty="0">
                          <a:latin typeface="Calibri" panose="020F0502020204030204" pitchFamily="34" charset="0"/>
                          <a:cs typeface="Calibri" panose="020F0502020204030204" pitchFamily="34" charset="0"/>
                        </a:rPr>
                        <a:t>terminée</a:t>
                      </a:r>
                    </a:p>
                  </a:txBody>
                  <a:tcPr/>
                </a:tc>
                <a:extLst>
                  <a:ext uri="{0D108BD9-81ED-4DB2-BD59-A6C34878D82A}">
                    <a16:rowId xmlns:a16="http://schemas.microsoft.com/office/drawing/2014/main" val="3547526300"/>
                  </a:ext>
                </a:extLst>
              </a:tr>
              <a:tr h="265393">
                <a:tc>
                  <a:txBody>
                    <a:bodyPr/>
                    <a:lstStyle/>
                    <a:p>
                      <a:r>
                        <a:rPr lang="fr-FR" sz="1100" kern="1200" dirty="0">
                          <a:solidFill>
                            <a:schemeClr val="dk1"/>
                          </a:solidFill>
                          <a:effectLst/>
                          <a:latin typeface="Calibri" panose="020F0502020204030204" pitchFamily="34" charset="0"/>
                          <a:ea typeface="+mn-ea"/>
                          <a:cs typeface="Calibri" panose="020F0502020204030204" pitchFamily="34" charset="0"/>
                        </a:rPr>
                        <a:t>1- Repérer et prévenir les risques suicidaires</a:t>
                      </a:r>
                    </a:p>
                  </a:txBody>
                  <a:tcPr/>
                </a:tc>
                <a:tc>
                  <a:txBody>
                    <a:bodyPr/>
                    <a:lstStyle/>
                    <a:p>
                      <a:endParaRPr lang="fr-FR" sz="1200" dirty="0">
                        <a:latin typeface="Calibri" panose="020F0502020204030204" pitchFamily="34" charset="0"/>
                        <a:cs typeface="Calibri" panose="020F0502020204030204" pitchFamily="34" charset="0"/>
                      </a:endParaRPr>
                    </a:p>
                  </a:txBody>
                  <a:tcPr/>
                </a:tc>
                <a:tc>
                  <a:txBody>
                    <a:bodyPr/>
                    <a:lstStyle/>
                    <a:p>
                      <a:endParaRPr lang="fr-FR" sz="1200" dirty="0">
                        <a:solidFill>
                          <a:schemeClr val="accent2">
                            <a:lumMod val="75000"/>
                          </a:schemeClr>
                        </a:solidFill>
                        <a:highlight>
                          <a:srgbClr val="00AFDB"/>
                        </a:highlight>
                        <a:latin typeface="Calibri" panose="020F0502020204030204" pitchFamily="34" charset="0"/>
                        <a:cs typeface="Calibri" panose="020F0502020204030204" pitchFamily="34" charset="0"/>
                      </a:endParaRPr>
                    </a:p>
                  </a:txBody>
                  <a:tcPr>
                    <a:solidFill>
                      <a:schemeClr val="accent5">
                        <a:lumMod val="60000"/>
                        <a:lumOff val="40000"/>
                      </a:schemeClr>
                    </a:solidFill>
                  </a:tcPr>
                </a:tc>
                <a:tc>
                  <a:txBody>
                    <a:bodyPr/>
                    <a:lstStyle/>
                    <a:p>
                      <a:endParaRPr lang="fr-FR"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43215220"/>
                  </a:ext>
                </a:extLst>
              </a:tr>
            </a:tbl>
          </a:graphicData>
        </a:graphic>
      </p:graphicFrame>
      <p:sp>
        <p:nvSpPr>
          <p:cNvPr id="3" name="Titre 1">
            <a:extLst>
              <a:ext uri="{FF2B5EF4-FFF2-40B4-BE49-F238E27FC236}">
                <a16:creationId xmlns:a16="http://schemas.microsoft.com/office/drawing/2014/main" id="{9999F1A2-0295-7F29-31FE-81E7D6B49C61}"/>
              </a:ext>
            </a:extLst>
          </p:cNvPr>
          <p:cNvSpPr txBox="1">
            <a:spLocks/>
          </p:cNvSpPr>
          <p:nvPr/>
        </p:nvSpPr>
        <p:spPr>
          <a:xfrm>
            <a:off x="981179" y="472366"/>
            <a:ext cx="6378575" cy="1293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b="1" dirty="0">
                <a:solidFill>
                  <a:srgbClr val="C80064"/>
                </a:solidFill>
                <a:latin typeface="Myriad Pro Cond" panose="020B0506030403020204" pitchFamily="34" charset="0"/>
              </a:rPr>
              <a:t>AXE C / Santé mentale</a:t>
            </a:r>
          </a:p>
        </p:txBody>
      </p:sp>
      <p:sp>
        <p:nvSpPr>
          <p:cNvPr id="2" name="ZoneTexte 1">
            <a:extLst>
              <a:ext uri="{FF2B5EF4-FFF2-40B4-BE49-F238E27FC236}">
                <a16:creationId xmlns:a16="http://schemas.microsoft.com/office/drawing/2014/main" id="{0BBDDC44-8790-F223-09A3-1E1EEEE2076C}"/>
              </a:ext>
            </a:extLst>
          </p:cNvPr>
          <p:cNvSpPr txBox="1"/>
          <p:nvPr/>
        </p:nvSpPr>
        <p:spPr>
          <a:xfrm>
            <a:off x="1554606" y="1766592"/>
            <a:ext cx="6950701" cy="523220"/>
          </a:xfrm>
          <a:prstGeom prst="rect">
            <a:avLst/>
          </a:prstGeom>
          <a:noFill/>
        </p:spPr>
        <p:txBody>
          <a:bodyPr wrap="square">
            <a:spAutoFit/>
          </a:bodyPr>
          <a:lstStyle/>
          <a:p>
            <a:r>
              <a:rPr lang="fr-FR" sz="1400" b="1" dirty="0">
                <a:solidFill>
                  <a:schemeClr val="accent2">
                    <a:lumMod val="75000"/>
                  </a:schemeClr>
                </a:solidFill>
                <a:latin typeface="Myriad Pro Cond" panose="020B0506030403020204" pitchFamily="34" charset="0"/>
              </a:rPr>
              <a:t>FICHE ACTION C4 </a:t>
            </a:r>
            <a:r>
              <a:rPr lang="fr-FR" sz="1400" b="1" dirty="0">
                <a:solidFill>
                  <a:schemeClr val="accent2">
                    <a:lumMod val="75000"/>
                  </a:schemeClr>
                </a:solidFill>
                <a:effectLst/>
                <a:latin typeface="Arial" panose="020B0604020202020204" pitchFamily="34" charset="0"/>
                <a:ea typeface="Calibri" panose="020F0502020204030204" pitchFamily="34" charset="0"/>
                <a:cs typeface="Times New Roman" panose="02020603050405020304" pitchFamily="18" charset="0"/>
              </a:rPr>
              <a:t>Prévention des risques suicidaires</a:t>
            </a:r>
            <a:endParaRPr lang="fr-FR" sz="1400" b="1" dirty="0">
              <a:solidFill>
                <a:schemeClr val="accent2">
                  <a:lumMod val="75000"/>
                </a:schemeClr>
              </a:solidFill>
              <a:latin typeface="Arial" panose="020B0604020202020204" pitchFamily="34" charset="0"/>
              <a:ea typeface="Calibri" panose="020F0502020204030204" pitchFamily="34" charset="0"/>
              <a:cs typeface="Times New Roman" panose="02020603050405020304" pitchFamily="18" charset="0"/>
            </a:endParaRPr>
          </a:p>
          <a:p>
            <a:pPr lvl="0"/>
            <a:endParaRPr lang="fr-FR" sz="1400" b="1" dirty="0">
              <a:solidFill>
                <a:schemeClr val="accent2">
                  <a:lumMod val="75000"/>
                </a:schemeClr>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CE99382E-410E-5D24-0363-42052B23CEF2}"/>
              </a:ext>
            </a:extLst>
          </p:cNvPr>
          <p:cNvSpPr txBox="1"/>
          <p:nvPr/>
        </p:nvSpPr>
        <p:spPr>
          <a:xfrm>
            <a:off x="904636" y="2067056"/>
            <a:ext cx="7292338" cy="276999"/>
          </a:xfrm>
          <a:prstGeom prst="rect">
            <a:avLst/>
          </a:prstGeom>
          <a:noFill/>
        </p:spPr>
        <p:txBody>
          <a:bodyPr wrap="square">
            <a:spAutoFit/>
          </a:bodyPr>
          <a:lstStyle/>
          <a:p>
            <a:pPr marL="285750" lvl="0" indent="-285750">
              <a:buFont typeface="Wingdings" panose="05000000000000000000" pitchFamily="2" charset="2"/>
              <a:buChar char="Ø"/>
            </a:pPr>
            <a:r>
              <a:rPr lang="fr-FR" sz="1200" dirty="0">
                <a:solidFill>
                  <a:srgbClr val="FF0066"/>
                </a:solidFill>
                <a:latin typeface="Calibri" panose="020F0502020204030204" pitchFamily="34" charset="0"/>
                <a:ea typeface="Calibri" panose="020F0502020204030204" pitchFamily="34" charset="0"/>
                <a:cs typeface="Calibri" panose="020F0502020204030204" pitchFamily="34" charset="0"/>
              </a:rPr>
              <a:t>Référente : </a:t>
            </a:r>
            <a:r>
              <a:rPr lang="fr-FR" sz="1200" dirty="0">
                <a:solidFill>
                  <a:srgbClr val="FF0066"/>
                </a:solidFill>
                <a:latin typeface="Calibri" panose="020F0502020204030204" pitchFamily="34" charset="0"/>
                <a:cs typeface="Calibri" panose="020F0502020204030204" pitchFamily="34" charset="0"/>
              </a:rPr>
              <a:t>Cécile Treille, Centre Ecoute et Soutien et Corinne Maury, CH Tulle</a:t>
            </a:r>
            <a:endParaRPr lang="fr-FR" sz="1200" dirty="0">
              <a:solidFill>
                <a:srgbClr val="FF0066"/>
              </a:solidFill>
            </a:endParaRPr>
          </a:p>
        </p:txBody>
      </p:sp>
      <p:pic>
        <p:nvPicPr>
          <p:cNvPr id="8" name="Image 7" descr="Une image contenant Police, Graphique, graphisme, texte&#10;&#10;Le contenu généré par l’IA peut être incorrect.">
            <a:extLst>
              <a:ext uri="{FF2B5EF4-FFF2-40B4-BE49-F238E27FC236}">
                <a16:creationId xmlns:a16="http://schemas.microsoft.com/office/drawing/2014/main" id="{05C11D2D-861D-3435-036F-517A66F66F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6104" y="1431500"/>
            <a:ext cx="2174183" cy="919357"/>
          </a:xfrm>
          <a:prstGeom prst="rect">
            <a:avLst/>
          </a:prstGeom>
        </p:spPr>
      </p:pic>
      <p:pic>
        <p:nvPicPr>
          <p:cNvPr id="2050" name="Picture 2">
            <a:extLst>
              <a:ext uri="{FF2B5EF4-FFF2-40B4-BE49-F238E27FC236}">
                <a16:creationId xmlns:a16="http://schemas.microsoft.com/office/drawing/2014/main" id="{F7E40D33-C86B-CE4C-394E-D352EF251D5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3393"/>
          <a:stretch>
            <a:fillRect/>
          </a:stretch>
        </p:blipFill>
        <p:spPr bwMode="auto">
          <a:xfrm>
            <a:off x="300620" y="1178541"/>
            <a:ext cx="1208031" cy="72546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descr="Une image contenant Graphique, Police, graphisme, symbole&#10;&#10;Le contenu généré par l’IA peut être incorrect.">
            <a:extLst>
              <a:ext uri="{FF2B5EF4-FFF2-40B4-BE49-F238E27FC236}">
                <a16:creationId xmlns:a16="http://schemas.microsoft.com/office/drawing/2014/main" id="{A91BDB66-B62E-C031-69AF-96BD1809C0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3911" y="5253367"/>
            <a:ext cx="1382314" cy="801532"/>
          </a:xfrm>
          <a:prstGeom prst="rect">
            <a:avLst/>
          </a:prstGeom>
        </p:spPr>
      </p:pic>
      <p:pic>
        <p:nvPicPr>
          <p:cNvPr id="9" name="Image 8" descr="Une image contenant Graphique, Police, logo, graphisme&#10;&#10;Le contenu généré par l’IA peut être incorrect.">
            <a:extLst>
              <a:ext uri="{FF2B5EF4-FFF2-40B4-BE49-F238E27FC236}">
                <a16:creationId xmlns:a16="http://schemas.microsoft.com/office/drawing/2014/main" id="{8CB5DFB7-C393-73F2-9AF5-71A31295AD97}"/>
              </a:ext>
            </a:extLst>
          </p:cNvPr>
          <p:cNvPicPr>
            <a:picLocks noChangeAspect="1"/>
          </p:cNvPicPr>
          <p:nvPr/>
        </p:nvPicPr>
        <p:blipFill>
          <a:blip r:embed="rId5" cstate="print">
            <a:extLst>
              <a:ext uri="{28A0092B-C50C-407E-A947-70E740481C1C}">
                <a14:useLocalDpi xmlns:a14="http://schemas.microsoft.com/office/drawing/2010/main" val="0"/>
              </a:ext>
            </a:extLst>
          </a:blip>
          <a:srcRect l="32447" t="22371" r="27021" b="24263"/>
          <a:stretch>
            <a:fillRect/>
          </a:stretch>
        </p:blipFill>
        <p:spPr>
          <a:xfrm>
            <a:off x="1531419" y="4671992"/>
            <a:ext cx="861601" cy="801532"/>
          </a:xfrm>
          <a:prstGeom prst="rect">
            <a:avLst/>
          </a:prstGeom>
        </p:spPr>
      </p:pic>
      <p:pic>
        <p:nvPicPr>
          <p:cNvPr id="11" name="Image 10" descr="Une image contenant Police, texte, Graphique, logo&#10;&#10;Le contenu généré par l’IA peut être incorrect.">
            <a:extLst>
              <a:ext uri="{FF2B5EF4-FFF2-40B4-BE49-F238E27FC236}">
                <a16:creationId xmlns:a16="http://schemas.microsoft.com/office/drawing/2014/main" id="{6F4599E7-3986-5B54-C035-ED9F775919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0613" y="4193204"/>
            <a:ext cx="1672550" cy="505077"/>
          </a:xfrm>
          <a:prstGeom prst="rect">
            <a:avLst/>
          </a:prstGeom>
        </p:spPr>
      </p:pic>
      <p:sp>
        <p:nvSpPr>
          <p:cNvPr id="7" name="ZoneTexte 6">
            <a:extLst>
              <a:ext uri="{FF2B5EF4-FFF2-40B4-BE49-F238E27FC236}">
                <a16:creationId xmlns:a16="http://schemas.microsoft.com/office/drawing/2014/main" id="{58261FE1-F596-A117-9425-E92E8F9747BA}"/>
              </a:ext>
            </a:extLst>
          </p:cNvPr>
          <p:cNvSpPr txBox="1"/>
          <p:nvPr/>
        </p:nvSpPr>
        <p:spPr>
          <a:xfrm>
            <a:off x="962140" y="3385657"/>
            <a:ext cx="8081984" cy="1277273"/>
          </a:xfrm>
          <a:prstGeom prst="rect">
            <a:avLst/>
          </a:prstGeom>
          <a:noFill/>
          <a:ln w="28575">
            <a:noFill/>
          </a:ln>
        </p:spPr>
        <p:txBody>
          <a:bodyPr wrap="square">
            <a:spAutoFit/>
          </a:bodyPr>
          <a:lstStyle/>
          <a:p>
            <a:pPr marL="171450" indent="-171450" algn="just">
              <a:buClr>
                <a:schemeClr val="tx1"/>
              </a:buClr>
              <a:buFont typeface="Wingdings" panose="05000000000000000000" pitchFamily="2" charset="2"/>
              <a:buChar char="Ø"/>
            </a:pPr>
            <a:r>
              <a:rPr lang="fr-FR" sz="1100" b="1" dirty="0">
                <a:latin typeface="Calibri" panose="020F0502020204030204" pitchFamily="34" charset="0"/>
                <a:ea typeface="Calibri" panose="020F0502020204030204" pitchFamily="34" charset="0"/>
                <a:cs typeface="Calibri" panose="020F0502020204030204" pitchFamily="34" charset="0"/>
              </a:rPr>
              <a:t>Forte mobilisation </a:t>
            </a:r>
            <a:r>
              <a:rPr lang="fr-FR" sz="1100" dirty="0">
                <a:latin typeface="Calibri" panose="020F0502020204030204" pitchFamily="34" charset="0"/>
                <a:ea typeface="Calibri" panose="020F0502020204030204" pitchFamily="34" charset="0"/>
                <a:cs typeface="Calibri" panose="020F0502020204030204" pitchFamily="34" charset="0"/>
              </a:rPr>
              <a:t>du 3114 et du dispositif </a:t>
            </a:r>
            <a:r>
              <a:rPr lang="fr-FR" sz="1100" dirty="0" err="1">
                <a:latin typeface="Calibri" panose="020F0502020204030204" pitchFamily="34" charset="0"/>
                <a:ea typeface="Calibri" panose="020F0502020204030204" pitchFamily="34" charset="0"/>
                <a:cs typeface="Calibri" panose="020F0502020204030204" pitchFamily="34" charset="0"/>
              </a:rPr>
              <a:t>VigilanS</a:t>
            </a:r>
            <a:r>
              <a:rPr lang="fr-FR" sz="1100" dirty="0">
                <a:latin typeface="Calibri" panose="020F0502020204030204" pitchFamily="34" charset="0"/>
                <a:ea typeface="Calibri" panose="020F0502020204030204" pitchFamily="34" charset="0"/>
                <a:cs typeface="Calibri" panose="020F0502020204030204" pitchFamily="34" charset="0"/>
              </a:rPr>
              <a:t> Limousin, ainsi que du Centre écoute et Soutien, de l’association MOTS, des Pep19-La Maison des Ados et du CH de Tulle sur notre territoire </a:t>
            </a:r>
            <a:endParaRPr lang="fr-FR" sz="1100" b="1" dirty="0">
              <a:latin typeface="Calibri" panose="020F0502020204030204" pitchFamily="34" charset="0"/>
              <a:ea typeface="Calibri" panose="020F0502020204030204" pitchFamily="34" charset="0"/>
              <a:cs typeface="Calibri" panose="020F0502020204030204" pitchFamily="34" charset="0"/>
            </a:endParaRPr>
          </a:p>
          <a:p>
            <a:pPr marL="171450" indent="-171450" algn="just">
              <a:buClr>
                <a:schemeClr val="tx1"/>
              </a:buClr>
              <a:buFont typeface="Wingdings" panose="05000000000000000000" pitchFamily="2" charset="2"/>
              <a:buChar char="Ø"/>
            </a:pPr>
            <a:r>
              <a:rPr lang="fr-FR" sz="1100" b="1" dirty="0">
                <a:latin typeface="Calibri" panose="020F0502020204030204" pitchFamily="34" charset="0"/>
                <a:ea typeface="Calibri" panose="020F0502020204030204" pitchFamily="34" charset="0"/>
                <a:cs typeface="Calibri" panose="020F0502020204030204" pitchFamily="34" charset="0"/>
              </a:rPr>
              <a:t>Permanences du centre écoute et soutien - au CCAS </a:t>
            </a:r>
          </a:p>
          <a:p>
            <a:pPr marL="171450" indent="-171450" algn="just">
              <a:buClr>
                <a:schemeClr val="tx1"/>
              </a:buClr>
              <a:buFont typeface="Wingdings" panose="05000000000000000000" pitchFamily="2" charset="2"/>
              <a:buChar char="Ø"/>
            </a:pPr>
            <a:r>
              <a:rPr lang="fr-FR" sz="1100" b="1" dirty="0">
                <a:latin typeface="Calibri" panose="020F0502020204030204" pitchFamily="34" charset="0"/>
                <a:ea typeface="Calibri" panose="020F0502020204030204" pitchFamily="34" charset="0"/>
                <a:cs typeface="Calibri" panose="020F0502020204030204" pitchFamily="34" charset="0"/>
              </a:rPr>
              <a:t>6 sessions de formation « évaluateurs de la crise suicidaire » : </a:t>
            </a:r>
            <a:r>
              <a:rPr lang="fr-FR" sz="1100" dirty="0">
                <a:latin typeface="Calibri" panose="020F0502020204030204" pitchFamily="34" charset="0"/>
                <a:ea typeface="Calibri" panose="020F0502020204030204" pitchFamily="34" charset="0"/>
                <a:cs typeface="Calibri" panose="020F0502020204030204" pitchFamily="34" charset="0"/>
              </a:rPr>
              <a:t>soignants du Centre Hospitalier et étudiants 3</a:t>
            </a:r>
            <a:r>
              <a:rPr lang="fr-FR" sz="1100" baseline="30000" dirty="0">
                <a:latin typeface="Calibri" panose="020F0502020204030204" pitchFamily="34" charset="0"/>
                <a:ea typeface="Calibri" panose="020F0502020204030204" pitchFamily="34" charset="0"/>
                <a:cs typeface="Calibri" panose="020F0502020204030204" pitchFamily="34" charset="0"/>
              </a:rPr>
              <a:t>ème</a:t>
            </a:r>
            <a:r>
              <a:rPr lang="fr-FR" sz="1100" dirty="0">
                <a:latin typeface="Calibri" panose="020F0502020204030204" pitchFamily="34" charset="0"/>
                <a:ea typeface="Calibri" panose="020F0502020204030204" pitchFamily="34" charset="0"/>
                <a:cs typeface="Calibri" panose="020F0502020204030204" pitchFamily="34" charset="0"/>
              </a:rPr>
              <a:t> année Institut de formation en soins infirmiers (IFSI) </a:t>
            </a:r>
          </a:p>
          <a:p>
            <a:pPr marL="171450" indent="-171450" algn="just">
              <a:buClr>
                <a:schemeClr val="tx1"/>
              </a:buClr>
              <a:buFont typeface="Wingdings" panose="05000000000000000000" pitchFamily="2" charset="2"/>
              <a:buChar char="Ø"/>
            </a:pPr>
            <a:r>
              <a:rPr lang="fr-FR" sz="1100" b="1" kern="0" dirty="0">
                <a:latin typeface="Calibri" panose="020F0502020204030204" pitchFamily="34" charset="0"/>
                <a:ea typeface="Aptos"/>
                <a:cs typeface="Calibri" panose="020F0502020204030204" pitchFamily="34" charset="0"/>
              </a:rPr>
              <a:t>3 sessions de formation sentinelles – Centre Ecoute et Soutien + 1</a:t>
            </a:r>
            <a:r>
              <a:rPr lang="fr-FR" sz="1100" b="1" dirty="0">
                <a:latin typeface="Calibri" panose="020F0502020204030204" pitchFamily="34" charset="0"/>
                <a:ea typeface="Calibri" panose="020F0502020204030204" pitchFamily="34" charset="0"/>
                <a:cs typeface="Calibri" panose="020F0502020204030204" pitchFamily="34" charset="0"/>
              </a:rPr>
              <a:t> demi-journée de formation à distance</a:t>
            </a:r>
          </a:p>
          <a:p>
            <a:pPr marL="171450" indent="-171450" algn="just">
              <a:buClr>
                <a:schemeClr val="tx1"/>
              </a:buClr>
              <a:buFont typeface="Wingdings" panose="05000000000000000000" pitchFamily="2" charset="2"/>
              <a:buChar char="Ø"/>
            </a:pPr>
            <a:r>
              <a:rPr lang="fr-FR" sz="1100" b="1" dirty="0">
                <a:latin typeface="Calibri" panose="020F0502020204030204" pitchFamily="34" charset="0"/>
                <a:ea typeface="Calibri" panose="020F0502020204030204" pitchFamily="34" charset="0"/>
                <a:cs typeface="Calibri" panose="020F0502020204030204" pitchFamily="34" charset="0"/>
              </a:rPr>
              <a:t>5 sessions de formation Premiers Secours en Santé Mentale (PSSM)</a:t>
            </a:r>
          </a:p>
        </p:txBody>
      </p:sp>
      <p:sp>
        <p:nvSpPr>
          <p:cNvPr id="10" name="ZoneTexte 9">
            <a:extLst>
              <a:ext uri="{FF2B5EF4-FFF2-40B4-BE49-F238E27FC236}">
                <a16:creationId xmlns:a16="http://schemas.microsoft.com/office/drawing/2014/main" id="{6DF2DADB-DD3E-3833-F57E-D062DDBA5776}"/>
              </a:ext>
            </a:extLst>
          </p:cNvPr>
          <p:cNvSpPr txBox="1"/>
          <p:nvPr/>
        </p:nvSpPr>
        <p:spPr>
          <a:xfrm>
            <a:off x="5355808" y="7675812"/>
            <a:ext cx="4572000" cy="415498"/>
          </a:xfrm>
          <a:prstGeom prst="rect">
            <a:avLst/>
          </a:prstGeom>
          <a:noFill/>
          <a:ln w="28575">
            <a:noFill/>
          </a:ln>
        </p:spPr>
        <p:txBody>
          <a:bodyPr wrap="square">
            <a:spAutoFit/>
          </a:bodyPr>
          <a:lstStyle/>
          <a:p>
            <a:pPr marL="171450" indent="-171450" algn="just">
              <a:buClr>
                <a:srgbClr val="C80064"/>
              </a:buClr>
              <a:buFont typeface="Wingdings" panose="05000000000000000000" pitchFamily="2" charset="2"/>
              <a:buChar char="Ø"/>
            </a:pPr>
            <a:r>
              <a:rPr lang="fr-FR" sz="700" b="1" dirty="0">
                <a:solidFill>
                  <a:schemeClr val="accent1"/>
                </a:solidFill>
                <a:latin typeface="Calibri" panose="020F0502020204030204" pitchFamily="34" charset="0"/>
                <a:ea typeface="Calibri" panose="020F0502020204030204" pitchFamily="34" charset="0"/>
                <a:cs typeface="Calibri" panose="020F0502020204030204" pitchFamily="34" charset="0"/>
              </a:rPr>
              <a:t>Centre Ecoute et Soutien : </a:t>
            </a:r>
            <a:r>
              <a:rPr lang="fr-FR" sz="700" b="1" dirty="0">
                <a:latin typeface="Calibri" panose="020F0502020204030204" pitchFamily="34" charset="0"/>
                <a:ea typeface="Calibri" panose="020F0502020204030204" pitchFamily="34" charset="0"/>
                <a:cs typeface="Calibri" panose="020F0502020204030204" pitchFamily="34" charset="0"/>
              </a:rPr>
              <a:t>17 Permanences </a:t>
            </a:r>
            <a:r>
              <a:rPr lang="fr-FR" sz="700" dirty="0">
                <a:latin typeface="Calibri" panose="020F0502020204030204" pitchFamily="34" charset="0"/>
                <a:ea typeface="Calibri" panose="020F0502020204030204" pitchFamily="34" charset="0"/>
                <a:cs typeface="Calibri" panose="020F0502020204030204" pitchFamily="34" charset="0"/>
              </a:rPr>
              <a:t>- CCAS – Tulle</a:t>
            </a:r>
          </a:p>
          <a:p>
            <a:pPr marL="628650" lvl="1" indent="-171450" algn="just">
              <a:buClr>
                <a:schemeClr val="tx1"/>
              </a:buClr>
              <a:buFont typeface="Wingdings" panose="05000000000000000000" pitchFamily="2" charset="2"/>
              <a:buChar char="ü"/>
            </a:pPr>
            <a:r>
              <a:rPr lang="fr-FR" sz="700" b="1" dirty="0">
                <a:latin typeface="Calibri" panose="020F0502020204030204" pitchFamily="34" charset="0"/>
                <a:ea typeface="Calibri" panose="020F0502020204030204" pitchFamily="34" charset="0"/>
                <a:cs typeface="Calibri" panose="020F0502020204030204" pitchFamily="34" charset="0"/>
              </a:rPr>
              <a:t>accueillir des personnes en souffrance psychique</a:t>
            </a:r>
          </a:p>
          <a:p>
            <a:pPr marL="628650" lvl="1" indent="-171450" algn="just">
              <a:buClr>
                <a:schemeClr val="tx1"/>
              </a:buClr>
              <a:buFont typeface="Wingdings" panose="05000000000000000000" pitchFamily="2" charset="2"/>
              <a:buChar char="ü"/>
            </a:pPr>
            <a:r>
              <a:rPr lang="fr-FR" sz="700" b="1" dirty="0">
                <a:latin typeface="Calibri" panose="020F0502020204030204" pitchFamily="34" charset="0"/>
                <a:ea typeface="Calibri" panose="020F0502020204030204" pitchFamily="34" charset="0"/>
                <a:cs typeface="Calibri" panose="020F0502020204030204" pitchFamily="34" charset="0"/>
              </a:rPr>
              <a:t>Individuel et ateliers collectifs </a:t>
            </a:r>
            <a:r>
              <a:rPr lang="fr-FR" sz="700" dirty="0">
                <a:latin typeface="Calibri" panose="020F0502020204030204" pitchFamily="34" charset="0"/>
                <a:ea typeface="Calibri" panose="020F0502020204030204" pitchFamily="34" charset="0"/>
                <a:cs typeface="Calibri" panose="020F0502020204030204" pitchFamily="34" charset="0"/>
              </a:rPr>
              <a:t>&lt; Entre 15 et 25 personnes</a:t>
            </a:r>
          </a:p>
        </p:txBody>
      </p:sp>
      <p:sp>
        <p:nvSpPr>
          <p:cNvPr id="13" name="ZoneTexte 12">
            <a:extLst>
              <a:ext uri="{FF2B5EF4-FFF2-40B4-BE49-F238E27FC236}">
                <a16:creationId xmlns:a16="http://schemas.microsoft.com/office/drawing/2014/main" id="{F0389ED0-9924-9EA4-D6F6-1C6ABB5D22FE}"/>
              </a:ext>
            </a:extLst>
          </p:cNvPr>
          <p:cNvSpPr txBox="1"/>
          <p:nvPr/>
        </p:nvSpPr>
        <p:spPr>
          <a:xfrm>
            <a:off x="5888815" y="7294212"/>
            <a:ext cx="3308763" cy="230832"/>
          </a:xfrm>
          <a:prstGeom prst="rect">
            <a:avLst/>
          </a:prstGeom>
          <a:solidFill>
            <a:schemeClr val="bg1">
              <a:lumMod val="65000"/>
            </a:schemeClr>
          </a:solidFill>
        </p:spPr>
        <p:txBody>
          <a:bodyPr wrap="square">
            <a:spAutoFit/>
          </a:bodyPr>
          <a:lstStyle/>
          <a:p>
            <a:pPr lvl="0" algn="ctr">
              <a:defRPr/>
            </a:pPr>
            <a:r>
              <a:rPr lang="fr-FR" sz="900" b="1" dirty="0">
                <a:solidFill>
                  <a:schemeClr val="bg1"/>
                </a:solidFill>
                <a:latin typeface="Calibri" panose="020F0502020204030204" pitchFamily="34" charset="0"/>
                <a:ea typeface="Calibri" panose="020F0502020204030204" pitchFamily="34" charset="0"/>
                <a:cs typeface="Calibri" panose="020F0502020204030204" pitchFamily="34" charset="0"/>
              </a:rPr>
              <a:t>PERMANENCES</a:t>
            </a:r>
          </a:p>
        </p:txBody>
      </p:sp>
      <p:sp>
        <p:nvSpPr>
          <p:cNvPr id="14" name="ZoneTexte 13">
            <a:extLst>
              <a:ext uri="{FF2B5EF4-FFF2-40B4-BE49-F238E27FC236}">
                <a16:creationId xmlns:a16="http://schemas.microsoft.com/office/drawing/2014/main" id="{8468A4CA-39BE-FA24-7E36-6F7A8B32599E}"/>
              </a:ext>
            </a:extLst>
          </p:cNvPr>
          <p:cNvSpPr txBox="1"/>
          <p:nvPr/>
        </p:nvSpPr>
        <p:spPr>
          <a:xfrm>
            <a:off x="4708465" y="4938585"/>
            <a:ext cx="4268725" cy="938719"/>
          </a:xfrm>
          <a:prstGeom prst="rect">
            <a:avLst/>
          </a:prstGeom>
          <a:noFill/>
          <a:ln w="28575">
            <a:solidFill>
              <a:schemeClr val="accent2">
                <a:lumMod val="75000"/>
              </a:schemeClr>
            </a:solidFill>
          </a:ln>
        </p:spPr>
        <p:txBody>
          <a:bodyPr wrap="square">
            <a:spAutoFit/>
          </a:bodyPr>
          <a:lstStyle/>
          <a:p>
            <a:pPr algn="just">
              <a:buClr>
                <a:srgbClr val="C80064"/>
              </a:buClr>
            </a:pPr>
            <a:r>
              <a:rPr lang="fr-FR" sz="1100" b="1" dirty="0">
                <a:solidFill>
                  <a:schemeClr val="accent1"/>
                </a:solidFill>
                <a:latin typeface="Calibri" panose="020F0502020204030204" pitchFamily="34" charset="0"/>
                <a:ea typeface="Calibri" panose="020F0502020204030204" pitchFamily="34" charset="0"/>
                <a:cs typeface="Calibri" panose="020F0502020204030204" pitchFamily="34" charset="0"/>
              </a:rPr>
              <a:t>A VENIR EN 2026 :</a:t>
            </a:r>
          </a:p>
          <a:p>
            <a:pPr marL="171450" indent="-171450" algn="just">
              <a:buClr>
                <a:schemeClr val="tx1"/>
              </a:buClr>
              <a:buFont typeface="Wingdings" panose="05000000000000000000" pitchFamily="2" charset="2"/>
              <a:buChar char="Ø"/>
            </a:pPr>
            <a:r>
              <a:rPr lang="fr-FR" sz="11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4 sessions de formation « évaluateurs de la crise suicidaire » : </a:t>
            </a:r>
          </a:p>
          <a:p>
            <a:pPr algn="just">
              <a:buClr>
                <a:srgbClr val="C80064"/>
              </a:buClr>
            </a:pPr>
            <a:r>
              <a:rPr lang="fr-FR" sz="11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CH et IFSI de Tulle </a:t>
            </a:r>
          </a:p>
          <a:p>
            <a:pPr marL="171450" indent="-171450" algn="just">
              <a:buClr>
                <a:schemeClr val="tx1"/>
              </a:buClr>
              <a:buFont typeface="Wingdings" panose="05000000000000000000" pitchFamily="2" charset="2"/>
              <a:buChar char="Ø"/>
            </a:pPr>
            <a:r>
              <a:rPr lang="fr-FR" sz="11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2 sessions de formation  « interventionnistes de crise » au niveau du service de psy du CH </a:t>
            </a:r>
          </a:p>
        </p:txBody>
      </p:sp>
      <p:sp>
        <p:nvSpPr>
          <p:cNvPr id="15" name="Flèche : courbe vers la droite 14">
            <a:extLst>
              <a:ext uri="{FF2B5EF4-FFF2-40B4-BE49-F238E27FC236}">
                <a16:creationId xmlns:a16="http://schemas.microsoft.com/office/drawing/2014/main" id="{F435D835-AA79-CFB5-5380-02F0BB04A6AE}"/>
              </a:ext>
            </a:extLst>
          </p:cNvPr>
          <p:cNvSpPr/>
          <p:nvPr/>
        </p:nvSpPr>
        <p:spPr>
          <a:xfrm rot="19399328">
            <a:off x="3864262" y="4831010"/>
            <a:ext cx="656960" cy="844714"/>
          </a:xfrm>
          <a:prstGeom prst="curvedRight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00">
              <a:solidFill>
                <a:schemeClr val="tx1"/>
              </a:solidFill>
            </a:endParaRPr>
          </a:p>
        </p:txBody>
      </p:sp>
      <p:sp>
        <p:nvSpPr>
          <p:cNvPr id="16" name="ZoneTexte 15">
            <a:extLst>
              <a:ext uri="{FF2B5EF4-FFF2-40B4-BE49-F238E27FC236}">
                <a16:creationId xmlns:a16="http://schemas.microsoft.com/office/drawing/2014/main" id="{E2E0AB7E-033A-BD12-FBF4-28FA9731A1D3}"/>
              </a:ext>
            </a:extLst>
          </p:cNvPr>
          <p:cNvSpPr txBox="1"/>
          <p:nvPr/>
        </p:nvSpPr>
        <p:spPr>
          <a:xfrm>
            <a:off x="4708465" y="6028072"/>
            <a:ext cx="3308763" cy="600164"/>
          </a:xfrm>
          <a:prstGeom prst="rect">
            <a:avLst/>
          </a:prstGeom>
          <a:solidFill>
            <a:schemeClr val="accent1">
              <a:lumMod val="75000"/>
            </a:schemeClr>
          </a:solidFill>
        </p:spPr>
        <p:txBody>
          <a:bodyPr wrap="square" rtlCol="0">
            <a:spAutoFit/>
          </a:bodyPr>
          <a:lstStyle/>
          <a:p>
            <a:r>
              <a:rPr lang="fr-FR" sz="1100" b="1" dirty="0">
                <a:solidFill>
                  <a:schemeClr val="bg1"/>
                </a:solidFill>
              </a:rPr>
              <a:t>Formations sentinelles à proposer également : </a:t>
            </a:r>
          </a:p>
          <a:p>
            <a:pPr marL="742950" lvl="1" indent="-285750">
              <a:buFont typeface="Wingdings" panose="05000000000000000000" pitchFamily="2" charset="2"/>
              <a:buChar char="ü"/>
            </a:pPr>
            <a:r>
              <a:rPr lang="fr-FR" sz="1100" b="1" dirty="0">
                <a:solidFill>
                  <a:schemeClr val="bg1"/>
                </a:solidFill>
              </a:rPr>
              <a:t>aux élus en zone rurale/semi-rurale</a:t>
            </a:r>
          </a:p>
          <a:p>
            <a:pPr marL="742950" lvl="1" indent="-285750">
              <a:buFont typeface="Wingdings" panose="05000000000000000000" pitchFamily="2" charset="2"/>
              <a:buChar char="ü"/>
            </a:pPr>
            <a:r>
              <a:rPr lang="fr-FR" sz="1100" b="1" dirty="0">
                <a:solidFill>
                  <a:schemeClr val="bg1"/>
                </a:solidFill>
              </a:rPr>
              <a:t>aux médecins libéraux</a:t>
            </a:r>
          </a:p>
        </p:txBody>
      </p:sp>
    </p:spTree>
    <p:extLst>
      <p:ext uri="{BB962C8B-B14F-4D97-AF65-F5344CB8AC3E}">
        <p14:creationId xmlns:p14="http://schemas.microsoft.com/office/powerpoint/2010/main" val="3912921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6FE89-A521-8FE3-5FF9-CD5A30AAF65E}"/>
            </a:ext>
          </a:extLst>
        </p:cNvPr>
        <p:cNvGrpSpPr/>
        <p:nvPr/>
      </p:nvGrpSpPr>
      <p:grpSpPr>
        <a:xfrm>
          <a:off x="0" y="0"/>
          <a:ext cx="0" cy="0"/>
          <a:chOff x="0" y="0"/>
          <a:chExt cx="0" cy="0"/>
        </a:xfrm>
      </p:grpSpPr>
      <p:sp>
        <p:nvSpPr>
          <p:cNvPr id="3" name="Titre 1">
            <a:extLst>
              <a:ext uri="{FF2B5EF4-FFF2-40B4-BE49-F238E27FC236}">
                <a16:creationId xmlns:a16="http://schemas.microsoft.com/office/drawing/2014/main" id="{B46E88CA-5A31-BA84-9F47-132299540893}"/>
              </a:ext>
            </a:extLst>
          </p:cNvPr>
          <p:cNvSpPr txBox="1">
            <a:spLocks/>
          </p:cNvSpPr>
          <p:nvPr/>
        </p:nvSpPr>
        <p:spPr>
          <a:xfrm>
            <a:off x="595313" y="540913"/>
            <a:ext cx="6378575" cy="1293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b="1" dirty="0">
                <a:solidFill>
                  <a:srgbClr val="C80064"/>
                </a:solidFill>
                <a:latin typeface="Myriad Pro Cond" panose="020B0506030403020204" pitchFamily="34" charset="0"/>
              </a:rPr>
              <a:t>AXE C / Santé mentale</a:t>
            </a:r>
          </a:p>
        </p:txBody>
      </p:sp>
      <p:sp>
        <p:nvSpPr>
          <p:cNvPr id="11" name="ZoneTexte 10">
            <a:extLst>
              <a:ext uri="{FF2B5EF4-FFF2-40B4-BE49-F238E27FC236}">
                <a16:creationId xmlns:a16="http://schemas.microsoft.com/office/drawing/2014/main" id="{53745DD4-1410-7B08-5DFC-B4548CBB32B1}"/>
              </a:ext>
            </a:extLst>
          </p:cNvPr>
          <p:cNvSpPr txBox="1"/>
          <p:nvPr/>
        </p:nvSpPr>
        <p:spPr>
          <a:xfrm>
            <a:off x="3444440" y="1844407"/>
            <a:ext cx="5381172" cy="646331"/>
          </a:xfrm>
          <a:prstGeom prst="rect">
            <a:avLst/>
          </a:prstGeom>
          <a:solidFill>
            <a:schemeClr val="bg1">
              <a:lumMod val="65000"/>
            </a:schemeClr>
          </a:solidFill>
        </p:spPr>
        <p:txBody>
          <a:bodyPr wrap="square">
            <a:spAutoFit/>
          </a:bodyPr>
          <a:lstStyle/>
          <a:p>
            <a:pPr lvl="0" algn="ctr">
              <a:defRPr/>
            </a:pPr>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SEMAINE DE PREVENTION DU SUICIDE</a:t>
            </a:r>
          </a:p>
          <a:p>
            <a:pPr lvl="0" algn="ctr">
              <a:defRPr/>
            </a:pPr>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04 au 06/02</a:t>
            </a:r>
          </a:p>
        </p:txBody>
      </p:sp>
      <p:sp>
        <p:nvSpPr>
          <p:cNvPr id="7" name="ZoneTexte 6">
            <a:extLst>
              <a:ext uri="{FF2B5EF4-FFF2-40B4-BE49-F238E27FC236}">
                <a16:creationId xmlns:a16="http://schemas.microsoft.com/office/drawing/2014/main" id="{BBBFBBD2-CB03-C0B3-2AD8-358905BB6C9A}"/>
              </a:ext>
            </a:extLst>
          </p:cNvPr>
          <p:cNvSpPr txBox="1"/>
          <p:nvPr/>
        </p:nvSpPr>
        <p:spPr>
          <a:xfrm>
            <a:off x="1597986" y="1475075"/>
            <a:ext cx="6950701" cy="307777"/>
          </a:xfrm>
          <a:prstGeom prst="rect">
            <a:avLst/>
          </a:prstGeom>
          <a:noFill/>
        </p:spPr>
        <p:txBody>
          <a:bodyPr wrap="square">
            <a:spAutoFit/>
          </a:bodyPr>
          <a:lstStyle/>
          <a:p>
            <a:r>
              <a:rPr lang="fr-FR" sz="1400" b="1" dirty="0">
                <a:solidFill>
                  <a:schemeClr val="accent2">
                    <a:lumMod val="75000"/>
                  </a:schemeClr>
                </a:solidFill>
                <a:latin typeface="Myriad Pro Cond" panose="020B0506030403020204" pitchFamily="34" charset="0"/>
              </a:rPr>
              <a:t>FICHE ACTION C4 </a:t>
            </a:r>
            <a:r>
              <a:rPr lang="fr-FR" sz="1400" b="1" dirty="0">
                <a:solidFill>
                  <a:schemeClr val="accent2">
                    <a:lumMod val="75000"/>
                  </a:schemeClr>
                </a:solidFill>
                <a:latin typeface="Arial" panose="020B0604020202020204" pitchFamily="34" charset="0"/>
                <a:ea typeface="Calibri" panose="020F0502020204030204" pitchFamily="34" charset="0"/>
                <a:cs typeface="Times New Roman" panose="02020603050405020304" pitchFamily="18" charset="0"/>
              </a:rPr>
              <a:t>Prévention des risques suicidaires</a:t>
            </a:r>
          </a:p>
        </p:txBody>
      </p:sp>
      <p:sp>
        <p:nvSpPr>
          <p:cNvPr id="12" name="ZoneTexte 11">
            <a:extLst>
              <a:ext uri="{FF2B5EF4-FFF2-40B4-BE49-F238E27FC236}">
                <a16:creationId xmlns:a16="http://schemas.microsoft.com/office/drawing/2014/main" id="{EBF257C0-1631-F7E5-28AF-8A06447DCDB2}"/>
              </a:ext>
            </a:extLst>
          </p:cNvPr>
          <p:cNvSpPr txBox="1"/>
          <p:nvPr/>
        </p:nvSpPr>
        <p:spPr>
          <a:xfrm>
            <a:off x="6553081" y="5115998"/>
            <a:ext cx="2465412" cy="830997"/>
          </a:xfrm>
          <a:prstGeom prst="rect">
            <a:avLst/>
          </a:prstGeom>
          <a:noFill/>
          <a:ln w="28575">
            <a:solidFill>
              <a:schemeClr val="accent2">
                <a:lumMod val="75000"/>
              </a:schemeClr>
            </a:solidFill>
          </a:ln>
        </p:spPr>
        <p:txBody>
          <a:bodyPr wrap="square">
            <a:spAutoFit/>
          </a:bodyPr>
          <a:lstStyle/>
          <a:p>
            <a:pPr lvl="0">
              <a:defRPr/>
            </a:pPr>
            <a:r>
              <a:rPr lang="fr-FR" sz="1200" b="1" cap="all" dirty="0">
                <a:solidFill>
                  <a:schemeClr val="accent1"/>
                </a:solidFill>
                <a:latin typeface="Calibri" panose="020F0502020204030204" pitchFamily="34" charset="0"/>
                <a:ea typeface="Calibri" panose="020F0502020204030204" pitchFamily="34" charset="0"/>
                <a:cs typeface="Calibri" panose="020F0502020204030204" pitchFamily="34" charset="0"/>
              </a:rPr>
              <a:t>Perspectives : </a:t>
            </a:r>
          </a:p>
          <a:p>
            <a:pPr marL="171450" lvl="0" indent="-171450">
              <a:buFont typeface="Wingdings" panose="05000000000000000000" pitchFamily="2" charset="2"/>
              <a:buChar char="Ø"/>
              <a:defRPr/>
            </a:pPr>
            <a:r>
              <a:rPr lang="fr-FR" sz="1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Théâtre débat – Lycée Naves – MSA – 01/04/26 à Naves </a:t>
            </a:r>
          </a:p>
          <a:p>
            <a:pPr marL="171450" indent="-171450">
              <a:buFont typeface="Wingdings" panose="05000000000000000000" pitchFamily="2" charset="2"/>
              <a:buChar char="Ø"/>
              <a:defRPr/>
            </a:pPr>
            <a:r>
              <a:rPr lang="fr-FR" sz="1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Ciné-débat – 10/09/26</a:t>
            </a:r>
          </a:p>
        </p:txBody>
      </p:sp>
      <p:pic>
        <p:nvPicPr>
          <p:cNvPr id="15" name="Image 14">
            <a:extLst>
              <a:ext uri="{FF2B5EF4-FFF2-40B4-BE49-F238E27FC236}">
                <a16:creationId xmlns:a16="http://schemas.microsoft.com/office/drawing/2014/main" id="{7208ADF6-222D-C45E-9239-0AB94F07D3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7986" y="4748999"/>
            <a:ext cx="2604910" cy="2083929"/>
          </a:xfrm>
          <a:prstGeom prst="rect">
            <a:avLst/>
          </a:prstGeom>
        </p:spPr>
      </p:pic>
      <p:sp>
        <p:nvSpPr>
          <p:cNvPr id="17" name="Ellipse 16">
            <a:extLst>
              <a:ext uri="{FF2B5EF4-FFF2-40B4-BE49-F238E27FC236}">
                <a16:creationId xmlns:a16="http://schemas.microsoft.com/office/drawing/2014/main" id="{F10E016F-EB8F-23D5-28B3-FF4820EC83DE}"/>
              </a:ext>
            </a:extLst>
          </p:cNvPr>
          <p:cNvSpPr/>
          <p:nvPr/>
        </p:nvSpPr>
        <p:spPr>
          <a:xfrm rot="20295885">
            <a:off x="291484" y="1931802"/>
            <a:ext cx="2821021" cy="129381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2"/>
                </a:solidFill>
                <a:latin typeface="Calibri" panose="020F0502020204030204" pitchFamily="34" charset="0"/>
                <a:ea typeface="Calibri" panose="020F0502020204030204" pitchFamily="34" charset="0"/>
                <a:cs typeface="Calibri" panose="020F0502020204030204" pitchFamily="34" charset="0"/>
              </a:rPr>
              <a:t>Un événement à l’échelle du département</a:t>
            </a:r>
          </a:p>
        </p:txBody>
      </p:sp>
      <p:pic>
        <p:nvPicPr>
          <p:cNvPr id="5" name="Image 4" descr="Une image contenant plein air, ciel, herbe, personne&#10;&#10;Le contenu généré par l’IA peut être incorrect.">
            <a:extLst>
              <a:ext uri="{FF2B5EF4-FFF2-40B4-BE49-F238E27FC236}">
                <a16:creationId xmlns:a16="http://schemas.microsoft.com/office/drawing/2014/main" id="{C6CA9142-D4C0-0314-899F-0813CA66B658}"/>
              </a:ext>
            </a:extLst>
          </p:cNvPr>
          <p:cNvPicPr>
            <a:picLocks noChangeAspect="1"/>
          </p:cNvPicPr>
          <p:nvPr/>
        </p:nvPicPr>
        <p:blipFill>
          <a:blip r:embed="rId3" cstate="print">
            <a:extLst>
              <a:ext uri="{28A0092B-C50C-407E-A947-70E740481C1C}">
                <a14:useLocalDpi xmlns:a14="http://schemas.microsoft.com/office/drawing/2010/main" val="0"/>
              </a:ext>
            </a:extLst>
          </a:blip>
          <a:srcRect t="26070" b="18851"/>
          <a:stretch>
            <a:fillRect/>
          </a:stretch>
        </p:blipFill>
        <p:spPr>
          <a:xfrm>
            <a:off x="4826586" y="2605373"/>
            <a:ext cx="4265122" cy="1761890"/>
          </a:xfrm>
          <a:prstGeom prst="rect">
            <a:avLst/>
          </a:prstGeom>
        </p:spPr>
      </p:pic>
      <p:pic>
        <p:nvPicPr>
          <p:cNvPr id="6" name="Image 5">
            <a:extLst>
              <a:ext uri="{FF2B5EF4-FFF2-40B4-BE49-F238E27FC236}">
                <a16:creationId xmlns:a16="http://schemas.microsoft.com/office/drawing/2014/main" id="{C6193EC1-8E25-6507-C6E1-BDF3E3E3D2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0443" y="2296965"/>
            <a:ext cx="2214943" cy="3132993"/>
          </a:xfrm>
          <a:prstGeom prst="rect">
            <a:avLst/>
          </a:prstGeom>
        </p:spPr>
      </p:pic>
      <p:pic>
        <p:nvPicPr>
          <p:cNvPr id="8" name="Image 7" descr="Une image contenant plein air, habits, ciel, personne&#10;&#10;Le contenu généré par l’IA peut être incorrect.">
            <a:extLst>
              <a:ext uri="{FF2B5EF4-FFF2-40B4-BE49-F238E27FC236}">
                <a16:creationId xmlns:a16="http://schemas.microsoft.com/office/drawing/2014/main" id="{5F3B87CB-1115-73D8-AB3A-26672E2481FE}"/>
              </a:ext>
            </a:extLst>
          </p:cNvPr>
          <p:cNvPicPr>
            <a:picLocks noChangeAspect="1"/>
          </p:cNvPicPr>
          <p:nvPr/>
        </p:nvPicPr>
        <p:blipFill>
          <a:blip r:embed="rId5" cstate="print">
            <a:extLst>
              <a:ext uri="{28A0092B-C50C-407E-A947-70E740481C1C}">
                <a14:useLocalDpi xmlns:a14="http://schemas.microsoft.com/office/drawing/2010/main" val="0"/>
              </a:ext>
            </a:extLst>
          </a:blip>
          <a:srcRect l="11321" t="10694"/>
          <a:stretch>
            <a:fillRect/>
          </a:stretch>
        </p:blipFill>
        <p:spPr>
          <a:xfrm>
            <a:off x="4863522" y="4481898"/>
            <a:ext cx="1593978" cy="2140336"/>
          </a:xfrm>
          <a:prstGeom prst="rect">
            <a:avLst/>
          </a:prstGeom>
        </p:spPr>
      </p:pic>
      <p:sp>
        <p:nvSpPr>
          <p:cNvPr id="9" name="Flèche : bas 8">
            <a:extLst>
              <a:ext uri="{FF2B5EF4-FFF2-40B4-BE49-F238E27FC236}">
                <a16:creationId xmlns:a16="http://schemas.microsoft.com/office/drawing/2014/main" id="{AAFBF5D2-CBEE-160F-B304-6B27D49B1B10}"/>
              </a:ext>
            </a:extLst>
          </p:cNvPr>
          <p:cNvSpPr/>
          <p:nvPr/>
        </p:nvSpPr>
        <p:spPr>
          <a:xfrm>
            <a:off x="7498916" y="4432177"/>
            <a:ext cx="573742" cy="633645"/>
          </a:xfrm>
          <a:prstGeom prst="down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2DA58501-CB6E-150B-853E-0AEE6F42FB43}"/>
              </a:ext>
            </a:extLst>
          </p:cNvPr>
          <p:cNvPicPr>
            <a:picLocks noChangeAspect="1"/>
          </p:cNvPicPr>
          <p:nvPr/>
        </p:nvPicPr>
        <p:blipFill>
          <a:blip r:embed="rId6" cstate="print">
            <a:extLst>
              <a:ext uri="{28A0092B-C50C-407E-A947-70E740481C1C}">
                <a14:useLocalDpi xmlns:a14="http://schemas.microsoft.com/office/drawing/2010/main" val="0"/>
              </a:ext>
            </a:extLst>
          </a:blip>
          <a:srcRect b="30373"/>
          <a:stretch>
            <a:fillRect/>
          </a:stretch>
        </p:blipFill>
        <p:spPr>
          <a:xfrm>
            <a:off x="168962" y="3357785"/>
            <a:ext cx="2820068" cy="1570815"/>
          </a:xfrm>
          <a:prstGeom prst="rect">
            <a:avLst/>
          </a:prstGeom>
        </p:spPr>
      </p:pic>
    </p:spTree>
    <p:extLst>
      <p:ext uri="{BB962C8B-B14F-4D97-AF65-F5344CB8AC3E}">
        <p14:creationId xmlns:p14="http://schemas.microsoft.com/office/powerpoint/2010/main" val="32182786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309A3-80F7-E77D-4396-86E91865A275}"/>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E15C7B7A-F7B6-A9E0-48E4-727D517659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134" y="3227858"/>
            <a:ext cx="1987249" cy="1490437"/>
          </a:xfrm>
          <a:prstGeom prst="rect">
            <a:avLst/>
          </a:prstGeom>
        </p:spPr>
      </p:pic>
      <p:sp>
        <p:nvSpPr>
          <p:cNvPr id="10" name="Ellipse 9">
            <a:extLst>
              <a:ext uri="{FF2B5EF4-FFF2-40B4-BE49-F238E27FC236}">
                <a16:creationId xmlns:a16="http://schemas.microsoft.com/office/drawing/2014/main" id="{46A52482-0209-113F-24E5-372A53B52024}"/>
              </a:ext>
            </a:extLst>
          </p:cNvPr>
          <p:cNvSpPr/>
          <p:nvPr/>
        </p:nvSpPr>
        <p:spPr>
          <a:xfrm rot="20131018">
            <a:off x="203213" y="2028397"/>
            <a:ext cx="2975471" cy="134049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fr-FR" sz="2000" b="1" dirty="0">
                <a:solidFill>
                  <a:schemeClr val="bg1"/>
                </a:solidFill>
                <a:latin typeface="Calibri" panose="020F0502020204030204" pitchFamily="34" charset="0"/>
                <a:ea typeface="Calibri" panose="020F0502020204030204" pitchFamily="34" charset="0"/>
                <a:cs typeface="Calibri" panose="020F0502020204030204" pitchFamily="34" charset="0"/>
              </a:rPr>
              <a:t>Journée Mondiale de Prévention du Suicide</a:t>
            </a:r>
          </a:p>
          <a:p>
            <a:pPr lvl="0" algn="ctr">
              <a:defRPr/>
            </a:pPr>
            <a:r>
              <a:rPr lang="fr-FR" sz="2000" b="1" dirty="0">
                <a:solidFill>
                  <a:schemeClr val="bg1"/>
                </a:solidFill>
                <a:latin typeface="Calibri" panose="020F0502020204030204" pitchFamily="34" charset="0"/>
                <a:ea typeface="Calibri" panose="020F0502020204030204" pitchFamily="34" charset="0"/>
                <a:cs typeface="Calibri" panose="020F0502020204030204" pitchFamily="34" charset="0"/>
              </a:rPr>
              <a:t>10/09</a:t>
            </a:r>
          </a:p>
        </p:txBody>
      </p:sp>
      <p:sp>
        <p:nvSpPr>
          <p:cNvPr id="3" name="Titre 1">
            <a:extLst>
              <a:ext uri="{FF2B5EF4-FFF2-40B4-BE49-F238E27FC236}">
                <a16:creationId xmlns:a16="http://schemas.microsoft.com/office/drawing/2014/main" id="{96077678-82BE-90D5-535D-22A3D41A473F}"/>
              </a:ext>
            </a:extLst>
          </p:cNvPr>
          <p:cNvSpPr txBox="1">
            <a:spLocks/>
          </p:cNvSpPr>
          <p:nvPr/>
        </p:nvSpPr>
        <p:spPr>
          <a:xfrm>
            <a:off x="595313" y="540913"/>
            <a:ext cx="6378575" cy="1293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b="1" dirty="0">
                <a:solidFill>
                  <a:srgbClr val="C80064"/>
                </a:solidFill>
                <a:latin typeface="Myriad Pro Cond" panose="020B0506030403020204" pitchFamily="34" charset="0"/>
              </a:rPr>
              <a:t>AXE C / Santé mentale</a:t>
            </a:r>
          </a:p>
        </p:txBody>
      </p:sp>
      <p:sp>
        <p:nvSpPr>
          <p:cNvPr id="11" name="ZoneTexte 10">
            <a:extLst>
              <a:ext uri="{FF2B5EF4-FFF2-40B4-BE49-F238E27FC236}">
                <a16:creationId xmlns:a16="http://schemas.microsoft.com/office/drawing/2014/main" id="{24B8815C-A111-0B1E-4C2A-5CBE314A575C}"/>
              </a:ext>
            </a:extLst>
          </p:cNvPr>
          <p:cNvSpPr txBox="1"/>
          <p:nvPr/>
        </p:nvSpPr>
        <p:spPr>
          <a:xfrm>
            <a:off x="3414409" y="1937064"/>
            <a:ext cx="5215801" cy="369332"/>
          </a:xfrm>
          <a:prstGeom prst="rect">
            <a:avLst/>
          </a:prstGeom>
          <a:solidFill>
            <a:schemeClr val="bg1">
              <a:lumMod val="65000"/>
            </a:schemeClr>
          </a:solidFill>
        </p:spPr>
        <p:txBody>
          <a:bodyPr wrap="square">
            <a:spAutoFit/>
          </a:bodyPr>
          <a:lstStyle/>
          <a:p>
            <a:pPr lvl="0" algn="ctr">
              <a:defRPr/>
            </a:pPr>
            <a:r>
              <a:rPr lang="fr-FR" b="1" cap="all" dirty="0">
                <a:solidFill>
                  <a:schemeClr val="bg1"/>
                </a:solidFill>
                <a:latin typeface="Calibri" panose="020F0502020204030204" pitchFamily="34" charset="0"/>
                <a:ea typeface="Calibri" panose="020F0502020204030204" pitchFamily="34" charset="0"/>
                <a:cs typeface="Calibri" panose="020F0502020204030204" pitchFamily="34" charset="0"/>
              </a:rPr>
              <a:t>Conférences</a:t>
            </a:r>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 - 09/09 - Tulle</a:t>
            </a:r>
          </a:p>
        </p:txBody>
      </p:sp>
      <p:sp>
        <p:nvSpPr>
          <p:cNvPr id="7" name="ZoneTexte 6">
            <a:extLst>
              <a:ext uri="{FF2B5EF4-FFF2-40B4-BE49-F238E27FC236}">
                <a16:creationId xmlns:a16="http://schemas.microsoft.com/office/drawing/2014/main" id="{85753D8A-4612-FD22-16E3-43C2D47DC4F1}"/>
              </a:ext>
            </a:extLst>
          </p:cNvPr>
          <p:cNvSpPr txBox="1"/>
          <p:nvPr/>
        </p:nvSpPr>
        <p:spPr>
          <a:xfrm>
            <a:off x="1597986" y="1526949"/>
            <a:ext cx="6950701" cy="369332"/>
          </a:xfrm>
          <a:prstGeom prst="rect">
            <a:avLst/>
          </a:prstGeom>
          <a:noFill/>
        </p:spPr>
        <p:txBody>
          <a:bodyPr wrap="square">
            <a:spAutoFit/>
          </a:bodyPr>
          <a:lstStyle/>
          <a:p>
            <a:r>
              <a:rPr lang="fr-FR" b="1" dirty="0">
                <a:solidFill>
                  <a:schemeClr val="accent2">
                    <a:lumMod val="75000"/>
                  </a:schemeClr>
                </a:solidFill>
                <a:latin typeface="Myriad Pro Cond" panose="020B0506030403020204" pitchFamily="34" charset="0"/>
              </a:rPr>
              <a:t>FICHE ACTION C4 </a:t>
            </a:r>
            <a:r>
              <a:rPr lang="fr-FR" b="1" dirty="0">
                <a:solidFill>
                  <a:schemeClr val="accent2">
                    <a:lumMod val="75000"/>
                  </a:schemeClr>
                </a:solidFill>
                <a:latin typeface="Arial" panose="020B0604020202020204" pitchFamily="34" charset="0"/>
                <a:ea typeface="Calibri" panose="020F0502020204030204" pitchFamily="34" charset="0"/>
                <a:cs typeface="Times New Roman" panose="02020603050405020304" pitchFamily="18" charset="0"/>
              </a:rPr>
              <a:t>Prévention des risques suicidaires</a:t>
            </a:r>
            <a:endParaRPr lang="fr-FR" sz="1600" b="1" dirty="0">
              <a:solidFill>
                <a:schemeClr val="accent2">
                  <a:lumMod val="75000"/>
                </a:schemeClr>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29" name="Image 28">
            <a:extLst>
              <a:ext uri="{FF2B5EF4-FFF2-40B4-BE49-F238E27FC236}">
                <a16:creationId xmlns:a16="http://schemas.microsoft.com/office/drawing/2014/main" id="{B6C2232B-BB32-A862-8435-8058BDC9D6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8026" y="2347179"/>
            <a:ext cx="2003739" cy="1563526"/>
          </a:xfrm>
          <a:prstGeom prst="rect">
            <a:avLst/>
          </a:prstGeom>
        </p:spPr>
      </p:pic>
      <p:pic>
        <p:nvPicPr>
          <p:cNvPr id="34" name="Image 33">
            <a:extLst>
              <a:ext uri="{FF2B5EF4-FFF2-40B4-BE49-F238E27FC236}">
                <a16:creationId xmlns:a16="http://schemas.microsoft.com/office/drawing/2014/main" id="{20C3C98F-FE9C-3A42-C57C-9D736DD3F3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8922" y="2346102"/>
            <a:ext cx="2282564" cy="3228959"/>
          </a:xfrm>
          <a:prstGeom prst="rect">
            <a:avLst/>
          </a:prstGeom>
        </p:spPr>
      </p:pic>
      <p:pic>
        <p:nvPicPr>
          <p:cNvPr id="35" name="Image 34">
            <a:extLst>
              <a:ext uri="{FF2B5EF4-FFF2-40B4-BE49-F238E27FC236}">
                <a16:creationId xmlns:a16="http://schemas.microsoft.com/office/drawing/2014/main" id="{C9C4C970-E254-8E31-45F7-FE4117272B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8026" y="3951488"/>
            <a:ext cx="1998508" cy="1498881"/>
          </a:xfrm>
          <a:prstGeom prst="rect">
            <a:avLst/>
          </a:prstGeom>
        </p:spPr>
      </p:pic>
      <p:pic>
        <p:nvPicPr>
          <p:cNvPr id="8" name="Image 7">
            <a:extLst>
              <a:ext uri="{FF2B5EF4-FFF2-40B4-BE49-F238E27FC236}">
                <a16:creationId xmlns:a16="http://schemas.microsoft.com/office/drawing/2014/main" id="{7A967DF3-3D0B-2DAA-F910-17931FB11A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7046" y="4827155"/>
            <a:ext cx="1115337" cy="1487115"/>
          </a:xfrm>
          <a:prstGeom prst="rect">
            <a:avLst/>
          </a:prstGeom>
        </p:spPr>
      </p:pic>
      <p:sp>
        <p:nvSpPr>
          <p:cNvPr id="2" name="ZoneTexte 1">
            <a:extLst>
              <a:ext uri="{FF2B5EF4-FFF2-40B4-BE49-F238E27FC236}">
                <a16:creationId xmlns:a16="http://schemas.microsoft.com/office/drawing/2014/main" id="{C9F0A262-8DCD-2B6F-916F-49147EF3C069}"/>
              </a:ext>
            </a:extLst>
          </p:cNvPr>
          <p:cNvSpPr txBox="1"/>
          <p:nvPr/>
        </p:nvSpPr>
        <p:spPr>
          <a:xfrm>
            <a:off x="5283988" y="5499541"/>
            <a:ext cx="3519353" cy="600164"/>
          </a:xfrm>
          <a:prstGeom prst="rect">
            <a:avLst/>
          </a:prstGeom>
          <a:noFill/>
          <a:ln w="28575">
            <a:solidFill>
              <a:schemeClr val="tx1"/>
            </a:solidFill>
          </a:ln>
        </p:spPr>
        <p:txBody>
          <a:bodyPr wrap="square">
            <a:spAutoFit/>
          </a:bodyPr>
          <a:lstStyle/>
          <a:p>
            <a:pPr marL="285750" indent="-285750" algn="just">
              <a:buClr>
                <a:schemeClr val="accent1"/>
              </a:buClr>
              <a:buFont typeface="Wingdings" panose="05000000000000000000" pitchFamily="2" charset="2"/>
              <a:buChar char="Ø"/>
            </a:pPr>
            <a:r>
              <a:rPr lang="fr-FR" sz="1100" b="1" dirty="0">
                <a:solidFill>
                  <a:schemeClr val="accent1"/>
                </a:solidFill>
                <a:latin typeface="Calibri" panose="020F0502020204030204" pitchFamily="34" charset="0"/>
                <a:ea typeface="Calibri" panose="020F0502020204030204" pitchFamily="34" charset="0"/>
                <a:cs typeface="Calibri" panose="020F0502020204030204" pitchFamily="34" charset="0"/>
              </a:rPr>
              <a:t>soirée d’animation du réseau dédiée à la prévention du suicide </a:t>
            </a:r>
            <a:r>
              <a:rPr lang="fr-FR" sz="1100" b="1" dirty="0">
                <a:latin typeface="Calibri" panose="020F0502020204030204" pitchFamily="34" charset="0"/>
                <a:ea typeface="Calibri" panose="020F0502020204030204" pitchFamily="34" charset="0"/>
                <a:cs typeface="Calibri" panose="020F0502020204030204" pitchFamily="34" charset="0"/>
              </a:rPr>
              <a:t>– Echanges </a:t>
            </a:r>
            <a:r>
              <a:rPr lang="fr-FR" sz="11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fr-FR" sz="1100" b="1" dirty="0">
                <a:latin typeface="Calibri" panose="020F0502020204030204" pitchFamily="34" charset="0"/>
                <a:ea typeface="Calibri" panose="020F0502020204030204" pitchFamily="34" charset="0"/>
                <a:cs typeface="Calibri" panose="020F0502020204030204" pitchFamily="34" charset="0"/>
              </a:rPr>
              <a:t>avec le Professeur </a:t>
            </a:r>
            <a:r>
              <a:rPr lang="fr-FR" sz="1100" b="1" dirty="0" err="1">
                <a:latin typeface="Calibri" panose="020F0502020204030204" pitchFamily="34" charset="0"/>
                <a:ea typeface="Calibri" panose="020F0502020204030204" pitchFamily="34" charset="0"/>
                <a:cs typeface="Calibri" panose="020F0502020204030204" pitchFamily="34" charset="0"/>
              </a:rPr>
              <a:t>Jollant</a:t>
            </a:r>
            <a:r>
              <a:rPr lang="fr-FR" sz="1100" b="1" dirty="0">
                <a:latin typeface="Calibri" panose="020F0502020204030204" pitchFamily="34" charset="0"/>
                <a:ea typeface="Calibri" panose="020F0502020204030204" pitchFamily="34" charset="0"/>
                <a:cs typeface="Calibri" panose="020F0502020204030204" pitchFamily="34" charset="0"/>
              </a:rPr>
              <a:t> – 12 participants - </a:t>
            </a:r>
            <a:r>
              <a:rPr lang="fr-FR" sz="1100" dirty="0">
                <a:latin typeface="Calibri" panose="020F0502020204030204" pitchFamily="34" charset="0"/>
                <a:ea typeface="Calibri" panose="020F0502020204030204" pitchFamily="34" charset="0"/>
                <a:cs typeface="Calibri" panose="020F0502020204030204" pitchFamily="34" charset="0"/>
              </a:rPr>
              <a:t>08/09 - Tulle</a:t>
            </a:r>
          </a:p>
        </p:txBody>
      </p:sp>
      <p:pic>
        <p:nvPicPr>
          <p:cNvPr id="6" name="Image 5" descr="Une image contenant texte, capture d’écran, Police&#10;&#10;Le contenu généré par l’IA peut être incorrect.">
            <a:extLst>
              <a:ext uri="{FF2B5EF4-FFF2-40B4-BE49-F238E27FC236}">
                <a16:creationId xmlns:a16="http://schemas.microsoft.com/office/drawing/2014/main" id="{82BBBD6A-613D-21C3-D1AF-C82608DEE5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7638" y="2718734"/>
            <a:ext cx="1806807" cy="2555801"/>
          </a:xfrm>
          <a:prstGeom prst="rect">
            <a:avLst/>
          </a:prstGeom>
        </p:spPr>
      </p:pic>
      <p:pic>
        <p:nvPicPr>
          <p:cNvPr id="1026" name="Picture 2">
            <a:extLst>
              <a:ext uri="{FF2B5EF4-FFF2-40B4-BE49-F238E27FC236}">
                <a16:creationId xmlns:a16="http://schemas.microsoft.com/office/drawing/2014/main" id="{BE12399D-3184-DE5F-785A-B2CBBCB686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1631" y="5614767"/>
            <a:ext cx="1497146" cy="844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4642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180465" y="634923"/>
            <a:ext cx="6378575" cy="1293813"/>
          </a:xfrm>
        </p:spPr>
        <p:txBody>
          <a:bodyPr/>
          <a:lstStyle/>
          <a:p>
            <a:pPr algn="ctr"/>
            <a:r>
              <a:rPr lang="fr-FR" b="1" dirty="0">
                <a:solidFill>
                  <a:srgbClr val="C80064"/>
                </a:solidFill>
              </a:rPr>
              <a:t>Santé environnement</a:t>
            </a:r>
          </a:p>
        </p:txBody>
      </p:sp>
      <p:graphicFrame>
        <p:nvGraphicFramePr>
          <p:cNvPr id="4" name="Espace réservé du contenu 3"/>
          <p:cNvGraphicFramePr>
            <a:graphicFrameLocks noGrp="1"/>
          </p:cNvGraphicFramePr>
          <p:nvPr>
            <p:ph idx="4294967295"/>
          </p:nvPr>
        </p:nvGraphicFramePr>
        <p:xfrm>
          <a:off x="121580" y="1851751"/>
          <a:ext cx="8823325" cy="4783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me 4"/>
          <p:cNvGraphicFramePr/>
          <p:nvPr/>
        </p:nvGraphicFramePr>
        <p:xfrm>
          <a:off x="204311" y="1851751"/>
          <a:ext cx="8514058" cy="648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9488879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au 11">
            <a:extLst>
              <a:ext uri="{FF2B5EF4-FFF2-40B4-BE49-F238E27FC236}">
                <a16:creationId xmlns:a16="http://schemas.microsoft.com/office/drawing/2014/main" id="{E9B4BE47-D304-60FF-F755-A987FE9FA2C3}"/>
              </a:ext>
            </a:extLst>
          </p:cNvPr>
          <p:cNvGraphicFramePr>
            <a:graphicFrameLocks noGrp="1"/>
          </p:cNvGraphicFramePr>
          <p:nvPr>
            <p:extLst>
              <p:ext uri="{D42A27DB-BD31-4B8C-83A1-F6EECF244321}">
                <p14:modId xmlns:p14="http://schemas.microsoft.com/office/powerpoint/2010/main" val="909678670"/>
              </p:ext>
            </p:extLst>
          </p:nvPr>
        </p:nvGraphicFramePr>
        <p:xfrm>
          <a:off x="842939" y="2064904"/>
          <a:ext cx="7326281" cy="1640830"/>
        </p:xfrm>
        <a:graphic>
          <a:graphicData uri="http://schemas.openxmlformats.org/drawingml/2006/table">
            <a:tbl>
              <a:tblPr firstRow="1" bandRow="1">
                <a:tableStyleId>{00A15C55-8517-42AA-B614-E9B94910E393}</a:tableStyleId>
              </a:tblPr>
              <a:tblGrid>
                <a:gridCol w="4526920">
                  <a:extLst>
                    <a:ext uri="{9D8B030D-6E8A-4147-A177-3AD203B41FA5}">
                      <a16:colId xmlns:a16="http://schemas.microsoft.com/office/drawing/2014/main" val="663078195"/>
                    </a:ext>
                  </a:extLst>
                </a:gridCol>
                <a:gridCol w="946681">
                  <a:extLst>
                    <a:ext uri="{9D8B030D-6E8A-4147-A177-3AD203B41FA5}">
                      <a16:colId xmlns:a16="http://schemas.microsoft.com/office/drawing/2014/main" val="1476271452"/>
                    </a:ext>
                  </a:extLst>
                </a:gridCol>
                <a:gridCol w="893076">
                  <a:extLst>
                    <a:ext uri="{9D8B030D-6E8A-4147-A177-3AD203B41FA5}">
                      <a16:colId xmlns:a16="http://schemas.microsoft.com/office/drawing/2014/main" val="1048548178"/>
                    </a:ext>
                  </a:extLst>
                </a:gridCol>
                <a:gridCol w="959604">
                  <a:extLst>
                    <a:ext uri="{9D8B030D-6E8A-4147-A177-3AD203B41FA5}">
                      <a16:colId xmlns:a16="http://schemas.microsoft.com/office/drawing/2014/main" val="450128597"/>
                    </a:ext>
                  </a:extLst>
                </a:gridCol>
              </a:tblGrid>
              <a:tr h="293518">
                <a:tc rowSpan="2">
                  <a:txBody>
                    <a:bodyPr/>
                    <a:lstStyle/>
                    <a:p>
                      <a:pPr algn="ctr"/>
                      <a:endParaRPr lang="fr-FR" sz="1200" dirty="0">
                        <a:latin typeface="Calibri" panose="020F0502020204030204" pitchFamily="34" charset="0"/>
                        <a:cs typeface="Calibri" panose="020F0502020204030204" pitchFamily="34" charset="0"/>
                      </a:endParaRPr>
                    </a:p>
                    <a:p>
                      <a:pPr algn="ctr"/>
                      <a:r>
                        <a:rPr lang="fr-FR" sz="1200" dirty="0">
                          <a:latin typeface="Calibri" panose="020F0502020204030204" pitchFamily="34" charset="0"/>
                          <a:cs typeface="Calibri" panose="020F0502020204030204" pitchFamily="34" charset="0"/>
                        </a:rPr>
                        <a:t>ACTION</a:t>
                      </a:r>
                    </a:p>
                  </a:txBody>
                  <a:tcPr/>
                </a:tc>
                <a:tc gridSpan="3">
                  <a:txBody>
                    <a:bodyPr/>
                    <a:lstStyle/>
                    <a:p>
                      <a:pPr algn="ctr"/>
                      <a:r>
                        <a:rPr lang="fr-FR" sz="1200" dirty="0">
                          <a:latin typeface="Calibri" panose="020F0502020204030204" pitchFamily="34" charset="0"/>
                          <a:cs typeface="Calibri" panose="020F0502020204030204" pitchFamily="34" charset="0"/>
                        </a:rPr>
                        <a:t>ETAT D’AVANCEMENT</a:t>
                      </a:r>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2287672304"/>
                  </a:ext>
                </a:extLst>
              </a:tr>
              <a:tr h="266835">
                <a:tc vMerge="1">
                  <a:txBody>
                    <a:bodyPr/>
                    <a:lstStyle/>
                    <a:p>
                      <a:endParaRPr lang="fr-FR" dirty="0"/>
                    </a:p>
                  </a:txBody>
                  <a:tcPr/>
                </a:tc>
                <a:tc>
                  <a:txBody>
                    <a:bodyPr/>
                    <a:lstStyle/>
                    <a:p>
                      <a:pPr algn="ctr"/>
                      <a:r>
                        <a:rPr lang="fr-FR" sz="1200" b="1" dirty="0">
                          <a:latin typeface="Calibri" panose="020F0502020204030204" pitchFamily="34" charset="0"/>
                          <a:cs typeface="Calibri" panose="020F0502020204030204" pitchFamily="34" charset="0"/>
                        </a:rPr>
                        <a:t>Non initiée </a:t>
                      </a:r>
                    </a:p>
                  </a:txBody>
                  <a:tcPr/>
                </a:tc>
                <a:tc>
                  <a:txBody>
                    <a:bodyPr/>
                    <a:lstStyle/>
                    <a:p>
                      <a:pPr algn="ctr"/>
                      <a:r>
                        <a:rPr lang="fr-FR" sz="1200" b="1" dirty="0">
                          <a:latin typeface="Calibri" panose="020F0502020204030204" pitchFamily="34" charset="0"/>
                          <a:cs typeface="Calibri" panose="020F0502020204030204" pitchFamily="34" charset="0"/>
                        </a:rPr>
                        <a:t>en cours</a:t>
                      </a:r>
                    </a:p>
                  </a:txBody>
                  <a:tcPr/>
                </a:tc>
                <a:tc>
                  <a:txBody>
                    <a:bodyPr/>
                    <a:lstStyle/>
                    <a:p>
                      <a:pPr algn="ctr"/>
                      <a:r>
                        <a:rPr lang="fr-FR" sz="1200" b="1" dirty="0">
                          <a:latin typeface="Calibri" panose="020F0502020204030204" pitchFamily="34" charset="0"/>
                          <a:cs typeface="Calibri" panose="020F0502020204030204" pitchFamily="34" charset="0"/>
                        </a:rPr>
                        <a:t>terminée</a:t>
                      </a:r>
                    </a:p>
                  </a:txBody>
                  <a:tcPr/>
                </a:tc>
                <a:extLst>
                  <a:ext uri="{0D108BD9-81ED-4DB2-BD59-A6C34878D82A}">
                    <a16:rowId xmlns:a16="http://schemas.microsoft.com/office/drawing/2014/main" val="3547526300"/>
                  </a:ext>
                </a:extLst>
              </a:tr>
              <a:tr h="506986">
                <a:tc>
                  <a:txBody>
                    <a:bodyPr/>
                    <a:lstStyle/>
                    <a:p>
                      <a:r>
                        <a:rPr lang="fr-FR" sz="1100" kern="1200" dirty="0">
                          <a:solidFill>
                            <a:schemeClr val="dk1"/>
                          </a:solidFill>
                          <a:effectLst/>
                          <a:latin typeface="Calibri" panose="020F0502020204030204" pitchFamily="34" charset="0"/>
                          <a:cs typeface="Calibri" panose="020F0502020204030204" pitchFamily="34" charset="0"/>
                        </a:rPr>
                        <a:t>Sensibiliser la population et les CL et professionnels aux liens santé-habitat et santé-environnement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100" dirty="0">
                          <a:solidFill>
                            <a:srgbClr val="FF0066"/>
                          </a:solidFill>
                          <a:latin typeface="Calibri" panose="020F0502020204030204" pitchFamily="34" charset="0"/>
                          <a:ea typeface="Calibri" panose="020F0502020204030204" pitchFamily="34" charset="0"/>
                          <a:cs typeface="Calibri" panose="020F0502020204030204" pitchFamily="34" charset="0"/>
                        </a:rPr>
                        <a:t>référents : </a:t>
                      </a:r>
                      <a:r>
                        <a:rPr lang="fr-FR" sz="1100" b="0" dirty="0">
                          <a:solidFill>
                            <a:srgbClr val="FF0066"/>
                          </a:solidFill>
                          <a:latin typeface="Calibri" panose="020F0502020204030204" pitchFamily="34" charset="0"/>
                          <a:ea typeface="Calibri" panose="020F0502020204030204" pitchFamily="34" charset="0"/>
                          <a:cs typeface="Calibri" panose="020F0502020204030204" pitchFamily="34" charset="0"/>
                        </a:rPr>
                        <a:t>Magalie Mas, Ville de Tulle </a:t>
                      </a:r>
                      <a:r>
                        <a:rPr lang="fr-FR" sz="1100" dirty="0">
                          <a:solidFill>
                            <a:srgbClr val="FF0066"/>
                          </a:solidFill>
                          <a:latin typeface="Calibri" panose="020F0502020204030204" pitchFamily="34" charset="0"/>
                          <a:ea typeface="Calibri" panose="020F0502020204030204" pitchFamily="34" charset="0"/>
                          <a:cs typeface="Calibri" panose="020F0502020204030204" pitchFamily="34" charset="0"/>
                        </a:rPr>
                        <a:t>et Catherine Vieillefont, CH Tulle</a:t>
                      </a:r>
                    </a:p>
                  </a:txBody>
                  <a:tcPr/>
                </a:tc>
                <a:tc>
                  <a:txBody>
                    <a:bodyPr/>
                    <a:lstStyle/>
                    <a:p>
                      <a:endParaRPr lang="fr-FR" sz="1200" dirty="0">
                        <a:latin typeface="Calibri" panose="020F0502020204030204" pitchFamily="34" charset="0"/>
                        <a:cs typeface="Calibri" panose="020F0502020204030204" pitchFamily="34" charset="0"/>
                      </a:endParaRPr>
                    </a:p>
                  </a:txBody>
                  <a:tcPr/>
                </a:tc>
                <a:tc>
                  <a:txBody>
                    <a:bodyPr/>
                    <a:lstStyle/>
                    <a:p>
                      <a:endParaRPr lang="fr-FR" sz="1200" dirty="0">
                        <a:solidFill>
                          <a:schemeClr val="accent2">
                            <a:lumMod val="75000"/>
                          </a:schemeClr>
                        </a:solidFill>
                        <a:highlight>
                          <a:srgbClr val="00AFDB"/>
                        </a:highlight>
                        <a:latin typeface="Calibri" panose="020F0502020204030204" pitchFamily="34" charset="0"/>
                        <a:cs typeface="Calibri" panose="020F0502020204030204" pitchFamily="34" charset="0"/>
                      </a:endParaRPr>
                    </a:p>
                  </a:txBody>
                  <a:tcPr>
                    <a:solidFill>
                      <a:schemeClr val="accent4"/>
                    </a:solidFill>
                  </a:tcPr>
                </a:tc>
                <a:tc>
                  <a:txBody>
                    <a:bodyPr/>
                    <a:lstStyle/>
                    <a:p>
                      <a:endParaRPr lang="fr-FR"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43215220"/>
                  </a:ext>
                </a:extLst>
              </a:tr>
              <a:tr h="478632">
                <a:tc>
                  <a:txBody>
                    <a:bodyPr/>
                    <a:lstStyle/>
                    <a:p>
                      <a:r>
                        <a:rPr lang="fr-FR" sz="1100" kern="1200" dirty="0">
                          <a:solidFill>
                            <a:schemeClr val="dk1"/>
                          </a:solidFill>
                          <a:effectLst/>
                          <a:latin typeface="Calibri" panose="020F0502020204030204" pitchFamily="34" charset="0"/>
                          <a:cs typeface="Calibri" panose="020F0502020204030204" pitchFamily="34" charset="0"/>
                        </a:rPr>
                        <a:t>Lutter contre la problématique des logements insalubres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100" dirty="0">
                          <a:solidFill>
                            <a:srgbClr val="FF0066"/>
                          </a:solidFill>
                          <a:latin typeface="Calibri" panose="020F0502020204030204" pitchFamily="34" charset="0"/>
                          <a:ea typeface="Calibri" panose="020F0502020204030204" pitchFamily="34" charset="0"/>
                          <a:cs typeface="Calibri" panose="020F0502020204030204" pitchFamily="34" charset="0"/>
                        </a:rPr>
                        <a:t>référents : </a:t>
                      </a:r>
                      <a:r>
                        <a:rPr lang="fr-FR" sz="1100" b="0" dirty="0">
                          <a:solidFill>
                            <a:srgbClr val="FF0066"/>
                          </a:solidFill>
                          <a:latin typeface="Calibri" panose="020F0502020204030204" pitchFamily="34" charset="0"/>
                          <a:ea typeface="Calibri" panose="020F0502020204030204" pitchFamily="34" charset="0"/>
                          <a:cs typeface="Calibri" panose="020F0502020204030204" pitchFamily="34" charset="0"/>
                        </a:rPr>
                        <a:t>Magalie Mas, </a:t>
                      </a:r>
                      <a:r>
                        <a:rPr lang="fr-FR" sz="1100" dirty="0">
                          <a:solidFill>
                            <a:srgbClr val="FF0066"/>
                          </a:solidFill>
                          <a:latin typeface="Calibri" panose="020F0502020204030204" pitchFamily="34" charset="0"/>
                          <a:ea typeface="Calibri" panose="020F0502020204030204" pitchFamily="34" charset="0"/>
                          <a:cs typeface="Calibri" panose="020F0502020204030204" pitchFamily="34" charset="0"/>
                        </a:rPr>
                        <a:t>Ville de Tulle et service habitat, Tulle Agglo</a:t>
                      </a:r>
                    </a:p>
                  </a:txBody>
                  <a:tcPr/>
                </a:tc>
                <a:tc>
                  <a:txBody>
                    <a:bodyPr/>
                    <a:lstStyle/>
                    <a:p>
                      <a:endParaRPr lang="fr-FR" sz="1200" dirty="0">
                        <a:latin typeface="Calibri" panose="020F0502020204030204" pitchFamily="34" charset="0"/>
                        <a:cs typeface="Calibri" panose="020F0502020204030204" pitchFamily="34" charset="0"/>
                      </a:endParaRPr>
                    </a:p>
                  </a:txBody>
                  <a:tcPr/>
                </a:tc>
                <a:tc>
                  <a:txBody>
                    <a:bodyPr/>
                    <a:lstStyle/>
                    <a:p>
                      <a:endParaRPr lang="fr-FR" sz="1200" dirty="0">
                        <a:solidFill>
                          <a:schemeClr val="accent2">
                            <a:lumMod val="75000"/>
                          </a:schemeClr>
                        </a:solidFill>
                        <a:highlight>
                          <a:srgbClr val="00AFDB"/>
                        </a:highlight>
                        <a:latin typeface="Calibri" panose="020F0502020204030204" pitchFamily="34" charset="0"/>
                        <a:cs typeface="Calibri" panose="020F0502020204030204" pitchFamily="34" charset="0"/>
                      </a:endParaRPr>
                    </a:p>
                  </a:txBody>
                  <a:tcPr>
                    <a:solidFill>
                      <a:schemeClr val="accent4"/>
                    </a:solidFill>
                  </a:tcPr>
                </a:tc>
                <a:tc>
                  <a:txBody>
                    <a:bodyPr/>
                    <a:lstStyle/>
                    <a:p>
                      <a:endParaRPr lang="fr-FR"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065431079"/>
                  </a:ext>
                </a:extLst>
              </a:tr>
            </a:tbl>
          </a:graphicData>
        </a:graphic>
      </p:graphicFrame>
      <p:sp>
        <p:nvSpPr>
          <p:cNvPr id="4" name="ZoneTexte 3">
            <a:extLst>
              <a:ext uri="{FF2B5EF4-FFF2-40B4-BE49-F238E27FC236}">
                <a16:creationId xmlns:a16="http://schemas.microsoft.com/office/drawing/2014/main" id="{CB818F60-4DCD-78C6-882B-E0440125D1E0}"/>
              </a:ext>
            </a:extLst>
          </p:cNvPr>
          <p:cNvSpPr txBox="1"/>
          <p:nvPr/>
        </p:nvSpPr>
        <p:spPr>
          <a:xfrm>
            <a:off x="1350360" y="1757232"/>
            <a:ext cx="6950701" cy="553998"/>
          </a:xfrm>
          <a:prstGeom prst="rect">
            <a:avLst/>
          </a:prstGeom>
          <a:noFill/>
        </p:spPr>
        <p:txBody>
          <a:bodyPr wrap="square">
            <a:spAutoFit/>
          </a:bodyPr>
          <a:lstStyle/>
          <a:p>
            <a:r>
              <a:rPr lang="fr-FR" sz="1400" b="1" dirty="0">
                <a:solidFill>
                  <a:schemeClr val="accent2">
                    <a:lumMod val="75000"/>
                  </a:schemeClr>
                </a:solidFill>
                <a:latin typeface="Myriad Pro Cond" panose="020B0506030403020204" pitchFamily="34" charset="0"/>
              </a:rPr>
              <a:t>FICHE ACTION D1 </a:t>
            </a:r>
            <a:r>
              <a:rPr lang="fr-FR" sz="1400" b="1" dirty="0">
                <a:solidFill>
                  <a:schemeClr val="accent2">
                    <a:lumMod val="75000"/>
                  </a:schemeClr>
                </a:solidFill>
                <a:effectLst/>
                <a:latin typeface="Arial" panose="020B0604020202020204" pitchFamily="34" charset="0"/>
                <a:ea typeface="Calibri" panose="020F0502020204030204" pitchFamily="34" charset="0"/>
                <a:cs typeface="Times New Roman" panose="02020603050405020304" pitchFamily="18" charset="0"/>
              </a:rPr>
              <a:t>Environnement intérieur</a:t>
            </a:r>
            <a:endParaRPr lang="fr-FR" sz="1400" b="1" dirty="0">
              <a:solidFill>
                <a:schemeClr val="accent2">
                  <a:lumMod val="75000"/>
                </a:schemeClr>
              </a:solidFill>
              <a:latin typeface="Arial" panose="020B0604020202020204" pitchFamily="34" charset="0"/>
              <a:ea typeface="Calibri" panose="020F0502020204030204" pitchFamily="34" charset="0"/>
              <a:cs typeface="Times New Roman" panose="02020603050405020304" pitchFamily="18" charset="0"/>
            </a:endParaRPr>
          </a:p>
          <a:p>
            <a:pPr lvl="0"/>
            <a:endParaRPr lang="fr-FR" sz="1600" b="1" dirty="0">
              <a:solidFill>
                <a:schemeClr val="accent2">
                  <a:lumMod val="75000"/>
                </a:schemeClr>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 name="Titre 1">
            <a:extLst>
              <a:ext uri="{FF2B5EF4-FFF2-40B4-BE49-F238E27FC236}">
                <a16:creationId xmlns:a16="http://schemas.microsoft.com/office/drawing/2014/main" id="{C6ABBB8F-8727-5920-F679-53DEE92EB3E8}"/>
              </a:ext>
            </a:extLst>
          </p:cNvPr>
          <p:cNvSpPr txBox="1">
            <a:spLocks/>
          </p:cNvSpPr>
          <p:nvPr/>
        </p:nvSpPr>
        <p:spPr>
          <a:xfrm>
            <a:off x="1006016" y="548843"/>
            <a:ext cx="6378575" cy="1293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b="1" dirty="0">
                <a:solidFill>
                  <a:srgbClr val="C80064"/>
                </a:solidFill>
              </a:rPr>
              <a:t>AXE D / Santé environnement</a:t>
            </a:r>
          </a:p>
        </p:txBody>
      </p:sp>
      <p:sp>
        <p:nvSpPr>
          <p:cNvPr id="3" name="ZoneTexte 2">
            <a:extLst>
              <a:ext uri="{FF2B5EF4-FFF2-40B4-BE49-F238E27FC236}">
                <a16:creationId xmlns:a16="http://schemas.microsoft.com/office/drawing/2014/main" id="{FA4C9FA5-B8F9-A97E-243B-4E3B2F05AD00}"/>
              </a:ext>
            </a:extLst>
          </p:cNvPr>
          <p:cNvSpPr txBox="1"/>
          <p:nvPr/>
        </p:nvSpPr>
        <p:spPr>
          <a:xfrm>
            <a:off x="836406" y="1480233"/>
            <a:ext cx="4711197" cy="276999"/>
          </a:xfrm>
          <a:prstGeom prst="rect">
            <a:avLst/>
          </a:prstGeom>
          <a:noFill/>
        </p:spPr>
        <p:txBody>
          <a:bodyPr wrap="square">
            <a:spAutoFit/>
          </a:bodyPr>
          <a:lstStyle/>
          <a:p>
            <a:pPr lvl="0">
              <a:spcAft>
                <a:spcPts val="0"/>
              </a:spcAft>
            </a:pPr>
            <a:r>
              <a:rPr lang="fr-FR" sz="1200" dirty="0">
                <a:solidFill>
                  <a:srgbClr val="FA007D"/>
                </a:solidFill>
                <a:latin typeface="Calibri" panose="020F0502020204030204" pitchFamily="34" charset="0"/>
                <a:cs typeface="Calibri" panose="020F0502020204030204" pitchFamily="34" charset="0"/>
              </a:rPr>
              <a:t>Pilote d’axe : Magalie Mas, Ville de Tulle</a:t>
            </a:r>
          </a:p>
        </p:txBody>
      </p:sp>
      <p:sp>
        <p:nvSpPr>
          <p:cNvPr id="5" name="ZoneTexte 4">
            <a:extLst>
              <a:ext uri="{FF2B5EF4-FFF2-40B4-BE49-F238E27FC236}">
                <a16:creationId xmlns:a16="http://schemas.microsoft.com/office/drawing/2014/main" id="{162A5408-3F20-6474-BB29-659FBC562DC2}"/>
              </a:ext>
            </a:extLst>
          </p:cNvPr>
          <p:cNvSpPr txBox="1"/>
          <p:nvPr/>
        </p:nvSpPr>
        <p:spPr>
          <a:xfrm>
            <a:off x="842939" y="3799076"/>
            <a:ext cx="7583885" cy="276999"/>
          </a:xfrm>
          <a:prstGeom prst="rect">
            <a:avLst/>
          </a:prstGeom>
          <a:solidFill>
            <a:schemeClr val="accent1"/>
          </a:solidFill>
          <a:ln w="28575">
            <a:solidFill>
              <a:schemeClr val="accent1"/>
            </a:solidFill>
          </a:ln>
        </p:spPr>
        <p:txBody>
          <a:bodyPr wrap="square">
            <a:spAutoFit/>
          </a:bodyPr>
          <a:lstStyle/>
          <a:p>
            <a:pPr>
              <a:buFont typeface="Wingdings" panose="05000000000000000000" pitchFamily="2" charset="2"/>
              <a:buChar char="Ø"/>
            </a:pPr>
            <a:r>
              <a:rPr lang="fr-FR" sz="1200" b="1" dirty="0">
                <a:solidFill>
                  <a:schemeClr val="bg1"/>
                </a:solidFill>
                <a:latin typeface="Calibri" panose="020F0502020204030204" pitchFamily="34" charset="0"/>
                <a:ea typeface="Calibri" panose="020F0502020204030204" pitchFamily="34" charset="0"/>
                <a:cs typeface="Calibri" panose="020F0502020204030204" pitchFamily="34" charset="0"/>
              </a:rPr>
              <a:t> RAPPEL Appel à projets CPAM – objectif : financer de nouveaux projets, pas des projets existants et déjà pérennes</a:t>
            </a:r>
          </a:p>
        </p:txBody>
      </p:sp>
      <p:sp>
        <p:nvSpPr>
          <p:cNvPr id="6" name="ZoneTexte 5">
            <a:extLst>
              <a:ext uri="{FF2B5EF4-FFF2-40B4-BE49-F238E27FC236}">
                <a16:creationId xmlns:a16="http://schemas.microsoft.com/office/drawing/2014/main" id="{CE9DD392-11C5-E738-6FC5-375B16D481F3}"/>
              </a:ext>
            </a:extLst>
          </p:cNvPr>
          <p:cNvSpPr txBox="1"/>
          <p:nvPr/>
        </p:nvSpPr>
        <p:spPr>
          <a:xfrm>
            <a:off x="3167958" y="4182487"/>
            <a:ext cx="5265900" cy="276999"/>
          </a:xfrm>
          <a:prstGeom prst="rect">
            <a:avLst/>
          </a:prstGeom>
          <a:noFill/>
          <a:ln w="28575">
            <a:noFill/>
          </a:ln>
        </p:spPr>
        <p:txBody>
          <a:bodyPr wrap="square">
            <a:spAutoFit/>
          </a:bodyPr>
          <a:lstStyle/>
          <a:p>
            <a:pPr>
              <a:buFont typeface="Wingdings" panose="05000000000000000000" pitchFamily="2" charset="2"/>
              <a:buChar char="Ø"/>
            </a:pPr>
            <a:r>
              <a:rPr lang="fr-FR" sz="1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Ateliers maternité NESTING proposés par la CPAM et la CAF au CH de Tulle </a:t>
            </a:r>
          </a:p>
        </p:txBody>
      </p:sp>
      <p:sp>
        <p:nvSpPr>
          <p:cNvPr id="9" name="ZoneTexte 8">
            <a:extLst>
              <a:ext uri="{FF2B5EF4-FFF2-40B4-BE49-F238E27FC236}">
                <a16:creationId xmlns:a16="http://schemas.microsoft.com/office/drawing/2014/main" id="{805CCE05-B8C4-4D59-035B-25D27E59C961}"/>
              </a:ext>
            </a:extLst>
          </p:cNvPr>
          <p:cNvSpPr txBox="1"/>
          <p:nvPr/>
        </p:nvSpPr>
        <p:spPr>
          <a:xfrm>
            <a:off x="4614986" y="4529566"/>
            <a:ext cx="4309510" cy="769441"/>
          </a:xfrm>
          <a:prstGeom prst="rect">
            <a:avLst/>
          </a:prstGeom>
          <a:noFill/>
          <a:ln w="28575">
            <a:solidFill>
              <a:schemeClr val="accent2">
                <a:lumMod val="75000"/>
              </a:schemeClr>
            </a:solidFill>
          </a:ln>
        </p:spPr>
        <p:txBody>
          <a:bodyPr wrap="square">
            <a:spAutoFit/>
          </a:bodyPr>
          <a:lstStyle/>
          <a:p>
            <a:pPr>
              <a:buClr>
                <a:schemeClr val="accent2">
                  <a:lumMod val="75000"/>
                </a:schemeClr>
              </a:buClr>
              <a:defRPr/>
            </a:pPr>
            <a:r>
              <a:rPr lang="fr-FR" sz="1100" b="1" cap="all" dirty="0">
                <a:solidFill>
                  <a:schemeClr val="accent1"/>
                </a:solidFill>
                <a:latin typeface="Calibri" panose="020F0502020204030204" pitchFamily="34" charset="0"/>
                <a:ea typeface="Calibri" panose="020F0502020204030204" pitchFamily="34" charset="0"/>
                <a:cs typeface="Calibri" panose="020F0502020204030204" pitchFamily="34" charset="0"/>
              </a:rPr>
              <a:t>Perspectives : </a:t>
            </a:r>
          </a:p>
          <a:p>
            <a:pPr>
              <a:buClr>
                <a:schemeClr val="accent2">
                  <a:lumMod val="75000"/>
                </a:schemeClr>
              </a:buClr>
              <a:defRPr/>
            </a:pPr>
            <a:r>
              <a:rPr lang="fr-FR" sz="11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Davantage d’ateliers + des webinaires à destination des femmes enceintes et des jeunes parents santé environnement  / perturbateurs endocriniens – « parcours parentalité »</a:t>
            </a:r>
          </a:p>
        </p:txBody>
      </p:sp>
      <p:sp>
        <p:nvSpPr>
          <p:cNvPr id="11" name="ZoneTexte 10">
            <a:extLst>
              <a:ext uri="{FF2B5EF4-FFF2-40B4-BE49-F238E27FC236}">
                <a16:creationId xmlns:a16="http://schemas.microsoft.com/office/drawing/2014/main" id="{EA266811-12B1-5C32-DF02-CB4A77ACAEBE}"/>
              </a:ext>
            </a:extLst>
          </p:cNvPr>
          <p:cNvSpPr txBox="1"/>
          <p:nvPr/>
        </p:nvSpPr>
        <p:spPr>
          <a:xfrm>
            <a:off x="1723955" y="5488248"/>
            <a:ext cx="4942695" cy="646331"/>
          </a:xfrm>
          <a:prstGeom prst="rect">
            <a:avLst/>
          </a:prstGeom>
          <a:noFill/>
          <a:ln w="28575">
            <a:noFill/>
          </a:ln>
        </p:spPr>
        <p:txBody>
          <a:bodyPr wrap="square">
            <a:spAutoFit/>
          </a:bodyPr>
          <a:lstStyle/>
          <a:p>
            <a:pPr>
              <a:buFont typeface="Wingdings" panose="05000000000000000000" pitchFamily="2" charset="2"/>
              <a:buChar char="Ø"/>
            </a:pPr>
            <a:r>
              <a:rPr lang="fr-FR" sz="1200" b="1" dirty="0">
                <a:solidFill>
                  <a:schemeClr val="accent1"/>
                </a:solidFill>
                <a:latin typeface="Calibri" panose="020F0502020204030204" pitchFamily="34" charset="0"/>
                <a:ea typeface="Calibri" panose="020F0502020204030204" pitchFamily="34" charset="0"/>
                <a:cs typeface="Calibri" panose="020F0502020204030204" pitchFamily="34" charset="0"/>
              </a:rPr>
              <a:t> sensibilisation des adolescents à la santé-environnement, animé par Elodie Boulanger, éco-infirmière – proposé par la Maison des Ados (Pep19) sur financement CPAM</a:t>
            </a:r>
          </a:p>
        </p:txBody>
      </p:sp>
      <p:pic>
        <p:nvPicPr>
          <p:cNvPr id="1028" name="Picture 4">
            <a:extLst>
              <a:ext uri="{FF2B5EF4-FFF2-40B4-BE49-F238E27FC236}">
                <a16:creationId xmlns:a16="http://schemas.microsoft.com/office/drawing/2014/main" id="{04DB05EC-1541-3BF3-7B4E-9DBD7FCD68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8644" y="4130449"/>
            <a:ext cx="1032900" cy="1377202"/>
          </a:xfrm>
          <a:prstGeom prst="rect">
            <a:avLst/>
          </a:prstGeom>
          <a:noFill/>
          <a:extLst>
            <a:ext uri="{909E8E84-426E-40DD-AFC4-6F175D3DCCD1}">
              <a14:hiddenFill xmlns:a14="http://schemas.microsoft.com/office/drawing/2010/main">
                <a:solidFill>
                  <a:srgbClr val="FFFFFF"/>
                </a:solidFill>
              </a14:hiddenFill>
            </a:ext>
          </a:extLst>
        </p:spPr>
      </p:pic>
      <p:sp>
        <p:nvSpPr>
          <p:cNvPr id="7" name="Flèche : angle droit 6">
            <a:extLst>
              <a:ext uri="{FF2B5EF4-FFF2-40B4-BE49-F238E27FC236}">
                <a16:creationId xmlns:a16="http://schemas.microsoft.com/office/drawing/2014/main" id="{0D9306C3-80E2-ADA0-FF4F-2C3C2DCC740F}"/>
              </a:ext>
            </a:extLst>
          </p:cNvPr>
          <p:cNvSpPr/>
          <p:nvPr/>
        </p:nvSpPr>
        <p:spPr>
          <a:xfrm rot="5400000">
            <a:off x="3888422" y="4549056"/>
            <a:ext cx="645458" cy="534842"/>
          </a:xfrm>
          <a:prstGeom prst="bentUp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video CLS Tulle janv 26">
            <a:hlinkClick r:id="" action="ppaction://media"/>
            <a:extLst>
              <a:ext uri="{FF2B5EF4-FFF2-40B4-BE49-F238E27FC236}">
                <a16:creationId xmlns:a16="http://schemas.microsoft.com/office/drawing/2014/main" id="{6241CAF1-FF18-F57C-9842-F1866A64B31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13626" y="5369087"/>
            <a:ext cx="2227035" cy="1252707"/>
          </a:xfrm>
          <a:prstGeom prst="rect">
            <a:avLst/>
          </a:prstGeom>
        </p:spPr>
      </p:pic>
      <p:sp>
        <p:nvSpPr>
          <p:cNvPr id="10" name="Flèche : courbe vers la droite 9">
            <a:extLst>
              <a:ext uri="{FF2B5EF4-FFF2-40B4-BE49-F238E27FC236}">
                <a16:creationId xmlns:a16="http://schemas.microsoft.com/office/drawing/2014/main" id="{0FC4A2DA-8006-3814-E589-CB9895ACE7DE}"/>
              </a:ext>
            </a:extLst>
          </p:cNvPr>
          <p:cNvSpPr/>
          <p:nvPr/>
        </p:nvSpPr>
        <p:spPr>
          <a:xfrm rot="18795920">
            <a:off x="5941129" y="6048713"/>
            <a:ext cx="548397" cy="72342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33010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19150" y="593726"/>
            <a:ext cx="7886700" cy="1325563"/>
          </a:xfrm>
        </p:spPr>
        <p:txBody>
          <a:bodyPr>
            <a:normAutofit/>
          </a:bodyPr>
          <a:lstStyle/>
          <a:p>
            <a:r>
              <a:rPr lang="fr-FR" sz="3600" dirty="0">
                <a:solidFill>
                  <a:srgbClr val="C80064"/>
                </a:solidFill>
                <a:latin typeface="Myriad Pro Cond" panose="020B0506030403020204" pitchFamily="34" charset="0"/>
              </a:rPr>
              <a:t>Ordre du jour</a:t>
            </a:r>
          </a:p>
        </p:txBody>
      </p:sp>
      <p:sp>
        <p:nvSpPr>
          <p:cNvPr id="6" name="Espace réservé du contenu 2">
            <a:extLst>
              <a:ext uri="{FF2B5EF4-FFF2-40B4-BE49-F238E27FC236}">
                <a16:creationId xmlns:a16="http://schemas.microsoft.com/office/drawing/2014/main" id="{37FC89EC-5B59-CD00-45FE-CAFECFA20F1A}"/>
              </a:ext>
            </a:extLst>
          </p:cNvPr>
          <p:cNvSpPr txBox="1">
            <a:spLocks/>
          </p:cNvSpPr>
          <p:nvPr/>
        </p:nvSpPr>
        <p:spPr>
          <a:xfrm>
            <a:off x="1191978" y="1793230"/>
            <a:ext cx="3290373" cy="2967030"/>
          </a:xfrm>
          <a:prstGeom prst="rect">
            <a:avLst/>
          </a:prstGeom>
          <a:noFill/>
          <a:ln w="28575">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fr-FR" sz="2000" dirty="0">
                <a:solidFill>
                  <a:srgbClr val="C80064"/>
                </a:solidFill>
                <a:latin typeface="Calibri" panose="020F0502020204030204" pitchFamily="34" charset="0"/>
                <a:cs typeface="Calibri" panose="020F0502020204030204" pitchFamily="34" charset="0"/>
              </a:rPr>
              <a:t>quelques indicateurs</a:t>
            </a:r>
          </a:p>
          <a:p>
            <a:pPr marL="342900" indent="-342900">
              <a:buFont typeface="+mj-lt"/>
              <a:buAutoNum type="arabicPeriod"/>
            </a:pPr>
            <a:r>
              <a:rPr lang="fr-FR" sz="2000" dirty="0">
                <a:solidFill>
                  <a:srgbClr val="C80064"/>
                </a:solidFill>
                <a:latin typeface="Calibri" panose="020F0502020204030204" pitchFamily="34" charset="0"/>
                <a:cs typeface="Calibri" panose="020F0502020204030204" pitchFamily="34" charset="0"/>
              </a:rPr>
              <a:t>actualités </a:t>
            </a:r>
          </a:p>
          <a:p>
            <a:pPr marL="342900" indent="-342900">
              <a:buFont typeface="+mj-lt"/>
              <a:buAutoNum type="arabicPeriod"/>
            </a:pPr>
            <a:r>
              <a:rPr lang="fr-FR" sz="2000" dirty="0">
                <a:solidFill>
                  <a:srgbClr val="C80064"/>
                </a:solidFill>
                <a:latin typeface="Calibri" panose="020F0502020204030204" pitchFamily="34" charset="0"/>
                <a:cs typeface="Calibri" panose="020F0502020204030204" pitchFamily="34" charset="0"/>
              </a:rPr>
              <a:t>actions, pilotes, référents</a:t>
            </a:r>
          </a:p>
          <a:p>
            <a:pPr marL="342900" indent="-342900">
              <a:buFont typeface="+mj-lt"/>
              <a:buAutoNum type="arabicPeriod"/>
            </a:pPr>
            <a:r>
              <a:rPr lang="fr-FR" sz="2000" dirty="0">
                <a:solidFill>
                  <a:srgbClr val="C80064"/>
                </a:solidFill>
                <a:latin typeface="Calibri" panose="020F0502020204030204" pitchFamily="34" charset="0"/>
                <a:cs typeface="Calibri" panose="020F0502020204030204" pitchFamily="34" charset="0"/>
              </a:rPr>
              <a:t>Réalisations/perspectives par axe de travail</a:t>
            </a:r>
          </a:p>
          <a:p>
            <a:pPr marL="342900" indent="-342900">
              <a:buFont typeface="+mj-lt"/>
              <a:buAutoNum type="arabicPeriod"/>
            </a:pPr>
            <a:r>
              <a:rPr lang="fr-FR" sz="2000" dirty="0">
                <a:solidFill>
                  <a:srgbClr val="C80064"/>
                </a:solidFill>
                <a:latin typeface="Calibri" panose="020F0502020204030204" pitchFamily="34" charset="0"/>
                <a:cs typeface="Calibri" panose="020F0502020204030204" pitchFamily="34" charset="0"/>
              </a:rPr>
              <a:t>Perspectives générales 2026</a:t>
            </a:r>
          </a:p>
          <a:p>
            <a:pPr marL="342900" indent="-342900">
              <a:buFont typeface="+mj-lt"/>
              <a:buAutoNum type="arabicPeriod"/>
            </a:pPr>
            <a:r>
              <a:rPr lang="fr-FR" sz="2000" dirty="0">
                <a:solidFill>
                  <a:srgbClr val="C80064"/>
                </a:solidFill>
                <a:latin typeface="Calibri" panose="020F0502020204030204" pitchFamily="34" charset="0"/>
                <a:cs typeface="Calibri" panose="020F0502020204030204" pitchFamily="34" charset="0"/>
              </a:rPr>
              <a:t>rétroplanning</a:t>
            </a:r>
          </a:p>
          <a:p>
            <a:pPr marL="0" indent="0">
              <a:buNone/>
            </a:pPr>
            <a:endParaRPr lang="fr-FR" sz="2000" dirty="0">
              <a:solidFill>
                <a:srgbClr val="C80064"/>
              </a:solidFill>
              <a:latin typeface="Calibri" panose="020F0502020204030204" pitchFamily="34" charset="0"/>
              <a:cs typeface="Calibri" panose="020F0502020204030204" pitchFamily="34" charset="0"/>
            </a:endParaRPr>
          </a:p>
          <a:p>
            <a:pPr marL="342900" indent="-342900">
              <a:buFont typeface="+mj-lt"/>
              <a:buAutoNum type="arabicPeriod"/>
            </a:pPr>
            <a:endParaRPr lang="fr-FR" sz="2000" dirty="0">
              <a:solidFill>
                <a:srgbClr val="C80064"/>
              </a:solidFill>
              <a:latin typeface="Calibri" panose="020F0502020204030204" pitchFamily="34" charset="0"/>
              <a:cs typeface="Calibri" panose="020F0502020204030204" pitchFamily="34" charset="0"/>
            </a:endParaRPr>
          </a:p>
          <a:p>
            <a:pPr marL="342900" indent="-342900">
              <a:buFont typeface="+mj-lt"/>
              <a:buAutoNum type="arabicPeriod"/>
            </a:pPr>
            <a:endParaRPr lang="fr-FR" sz="2000" dirty="0">
              <a:solidFill>
                <a:srgbClr val="C80064"/>
              </a:solidFill>
              <a:latin typeface="Calibri" panose="020F0502020204030204" pitchFamily="34" charset="0"/>
              <a:cs typeface="Calibri" panose="020F0502020204030204" pitchFamily="34" charset="0"/>
            </a:endParaRPr>
          </a:p>
          <a:p>
            <a:pPr marL="342900" indent="-342900">
              <a:buFont typeface="+mj-lt"/>
              <a:buAutoNum type="arabicPeriod"/>
            </a:pPr>
            <a:endParaRPr lang="fr-FR" sz="2000" dirty="0">
              <a:solidFill>
                <a:srgbClr val="C80064"/>
              </a:solidFill>
              <a:latin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A21ECF5B-379F-A866-1551-9E73BA38B6FD}"/>
              </a:ext>
            </a:extLst>
          </p:cNvPr>
          <p:cNvSpPr txBox="1"/>
          <p:nvPr/>
        </p:nvSpPr>
        <p:spPr>
          <a:xfrm>
            <a:off x="4572000" y="3739968"/>
            <a:ext cx="4360907" cy="2246769"/>
          </a:xfrm>
          <a:prstGeom prst="rect">
            <a:avLst/>
          </a:prstGeom>
          <a:solidFill>
            <a:schemeClr val="accent2">
              <a:lumMod val="75000"/>
            </a:schemeClr>
          </a:solidFill>
        </p:spPr>
        <p:txBody>
          <a:bodyPr wrap="square" rtlCol="0">
            <a:spAutoFit/>
          </a:bodyPr>
          <a:lstStyle/>
          <a:p>
            <a:r>
              <a:rPr lang="fr-FR" sz="2000" b="1" dirty="0">
                <a:solidFill>
                  <a:schemeClr val="bg1"/>
                </a:solidFill>
                <a:latin typeface="Calibri" panose="020F0502020204030204" pitchFamily="34" charset="0"/>
                <a:cs typeface="Calibri" panose="020F0502020204030204" pitchFamily="34" charset="0"/>
              </a:rPr>
              <a:t>En 2025 :</a:t>
            </a:r>
          </a:p>
          <a:p>
            <a:r>
              <a:rPr lang="fr-FR" sz="2000" dirty="0">
                <a:solidFill>
                  <a:schemeClr val="bg1"/>
                </a:solidFill>
                <a:latin typeface="Calibri" panose="020F0502020204030204" pitchFamily="34" charset="0"/>
                <a:cs typeface="Calibri" panose="020F0502020204030204" pitchFamily="34" charset="0"/>
              </a:rPr>
              <a:t>Assemblée plénière : 23/01/2025</a:t>
            </a:r>
          </a:p>
          <a:p>
            <a:r>
              <a:rPr lang="fr-FR" sz="2000" dirty="0">
                <a:solidFill>
                  <a:schemeClr val="bg1"/>
                </a:solidFill>
                <a:latin typeface="Calibri" panose="020F0502020204030204" pitchFamily="34" charset="0"/>
                <a:cs typeface="Calibri" panose="020F0502020204030204" pitchFamily="34" charset="0"/>
              </a:rPr>
              <a:t>8 groupes de travail : 2/axe</a:t>
            </a:r>
          </a:p>
          <a:p>
            <a:r>
              <a:rPr lang="fr-FR" sz="2000" dirty="0">
                <a:solidFill>
                  <a:schemeClr val="bg1"/>
                </a:solidFill>
                <a:latin typeface="Calibri" panose="020F0502020204030204" pitchFamily="34" charset="0"/>
                <a:cs typeface="Calibri" panose="020F0502020204030204" pitchFamily="34" charset="0"/>
              </a:rPr>
              <a:t>4 comités techniques : 1/axe (06/25)</a:t>
            </a:r>
          </a:p>
          <a:p>
            <a:r>
              <a:rPr lang="fr-FR" sz="2000" dirty="0">
                <a:solidFill>
                  <a:schemeClr val="bg1"/>
                </a:solidFill>
                <a:latin typeface="Calibri" panose="020F0502020204030204" pitchFamily="34" charset="0"/>
                <a:cs typeface="Calibri" panose="020F0502020204030204" pitchFamily="34" charset="0"/>
              </a:rPr>
              <a:t>3 r</a:t>
            </a:r>
            <a:r>
              <a:rPr lang="fr-FR" sz="2000" b="0" dirty="0">
                <a:solidFill>
                  <a:schemeClr val="bg1"/>
                </a:solidFill>
                <a:latin typeface="Calibri" panose="020F0502020204030204" pitchFamily="34" charset="0"/>
                <a:cs typeface="Calibri" panose="020F0502020204030204" pitchFamily="34" charset="0"/>
              </a:rPr>
              <a:t>éunions trimestrielles ARS </a:t>
            </a:r>
          </a:p>
          <a:p>
            <a:r>
              <a:rPr lang="fr-FR" sz="2000" dirty="0">
                <a:solidFill>
                  <a:schemeClr val="bg1"/>
                </a:solidFill>
                <a:latin typeface="Calibri" panose="020F0502020204030204" pitchFamily="34" charset="0"/>
                <a:cs typeface="Calibri" panose="020F0502020204030204" pitchFamily="34" charset="0"/>
              </a:rPr>
              <a:t>Rencontres inter-CLS : </a:t>
            </a:r>
            <a:r>
              <a:rPr lang="fr-FR" sz="2000" b="0" dirty="0">
                <a:solidFill>
                  <a:schemeClr val="bg1"/>
                </a:solidFill>
                <a:latin typeface="Calibri" panose="020F0502020204030204" pitchFamily="34" charset="0"/>
                <a:cs typeface="Calibri" panose="020F0502020204030204" pitchFamily="34" charset="0"/>
              </a:rPr>
              <a:t>CLS HCC </a:t>
            </a:r>
          </a:p>
          <a:p>
            <a:r>
              <a:rPr lang="fr-FR" sz="2000" dirty="0">
                <a:solidFill>
                  <a:schemeClr val="bg1"/>
                </a:solidFill>
                <a:latin typeface="Calibri" panose="020F0502020204030204" pitchFamily="34" charset="0"/>
                <a:cs typeface="Calibri" panose="020F0502020204030204" pitchFamily="34" charset="0"/>
              </a:rPr>
              <a:t>Comité de pilotage : 11/12/2025</a:t>
            </a:r>
            <a:endParaRPr lang="fr-FR" sz="1000" dirty="0">
              <a:solidFill>
                <a:schemeClr val="bg1"/>
              </a:solidFill>
            </a:endParaRPr>
          </a:p>
        </p:txBody>
      </p:sp>
      <p:pic>
        <p:nvPicPr>
          <p:cNvPr id="1026" name="Picture 2" descr="Graines potageres pas cheres : comment les semer ? - PRÊT A JARDINER">
            <a:extLst>
              <a:ext uri="{FF2B5EF4-FFF2-40B4-BE49-F238E27FC236}">
                <a16:creationId xmlns:a16="http://schemas.microsoft.com/office/drawing/2014/main" id="{C03FF68C-3D29-8071-6589-3C32C5682D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40829"/>
            <a:ext cx="4360907" cy="205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9319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au 11">
            <a:extLst>
              <a:ext uri="{FF2B5EF4-FFF2-40B4-BE49-F238E27FC236}">
                <a16:creationId xmlns:a16="http://schemas.microsoft.com/office/drawing/2014/main" id="{E9B4BE47-D304-60FF-F755-A987FE9FA2C3}"/>
              </a:ext>
            </a:extLst>
          </p:cNvPr>
          <p:cNvGraphicFramePr>
            <a:graphicFrameLocks noGrp="1"/>
          </p:cNvGraphicFramePr>
          <p:nvPr>
            <p:extLst>
              <p:ext uri="{D42A27DB-BD31-4B8C-83A1-F6EECF244321}">
                <p14:modId xmlns:p14="http://schemas.microsoft.com/office/powerpoint/2010/main" val="3234505851"/>
              </p:ext>
            </p:extLst>
          </p:nvPr>
        </p:nvGraphicFramePr>
        <p:xfrm>
          <a:off x="862250" y="2132195"/>
          <a:ext cx="5642514" cy="2124007"/>
        </p:xfrm>
        <a:graphic>
          <a:graphicData uri="http://schemas.openxmlformats.org/drawingml/2006/table">
            <a:tbl>
              <a:tblPr firstRow="1" bandRow="1">
                <a:tableStyleId>{00A15C55-8517-42AA-B614-E9B94910E393}</a:tableStyleId>
              </a:tblPr>
              <a:tblGrid>
                <a:gridCol w="3069644">
                  <a:extLst>
                    <a:ext uri="{9D8B030D-6E8A-4147-A177-3AD203B41FA5}">
                      <a16:colId xmlns:a16="http://schemas.microsoft.com/office/drawing/2014/main" val="663078195"/>
                    </a:ext>
                  </a:extLst>
                </a:gridCol>
                <a:gridCol w="950258">
                  <a:extLst>
                    <a:ext uri="{9D8B030D-6E8A-4147-A177-3AD203B41FA5}">
                      <a16:colId xmlns:a16="http://schemas.microsoft.com/office/drawing/2014/main" val="1476271452"/>
                    </a:ext>
                  </a:extLst>
                </a:gridCol>
                <a:gridCol w="726142">
                  <a:extLst>
                    <a:ext uri="{9D8B030D-6E8A-4147-A177-3AD203B41FA5}">
                      <a16:colId xmlns:a16="http://schemas.microsoft.com/office/drawing/2014/main" val="1048548178"/>
                    </a:ext>
                  </a:extLst>
                </a:gridCol>
                <a:gridCol w="896470">
                  <a:extLst>
                    <a:ext uri="{9D8B030D-6E8A-4147-A177-3AD203B41FA5}">
                      <a16:colId xmlns:a16="http://schemas.microsoft.com/office/drawing/2014/main" val="450128597"/>
                    </a:ext>
                  </a:extLst>
                </a:gridCol>
              </a:tblGrid>
              <a:tr h="370840">
                <a:tc rowSpan="2">
                  <a:txBody>
                    <a:bodyPr/>
                    <a:lstStyle/>
                    <a:p>
                      <a:pPr algn="ctr"/>
                      <a:endParaRPr lang="fr-FR" sz="1200" dirty="0">
                        <a:latin typeface="Calibri" panose="020F0502020204030204" pitchFamily="34" charset="0"/>
                        <a:cs typeface="Calibri" panose="020F0502020204030204" pitchFamily="34" charset="0"/>
                      </a:endParaRPr>
                    </a:p>
                    <a:p>
                      <a:pPr algn="ctr"/>
                      <a:r>
                        <a:rPr lang="fr-FR" sz="1200" dirty="0">
                          <a:latin typeface="Calibri" panose="020F0502020204030204" pitchFamily="34" charset="0"/>
                          <a:cs typeface="Calibri" panose="020F0502020204030204" pitchFamily="34" charset="0"/>
                        </a:rPr>
                        <a:t>ACTION</a:t>
                      </a:r>
                    </a:p>
                  </a:txBody>
                  <a:tcPr/>
                </a:tc>
                <a:tc gridSpan="3">
                  <a:txBody>
                    <a:bodyPr/>
                    <a:lstStyle/>
                    <a:p>
                      <a:pPr algn="ctr"/>
                      <a:r>
                        <a:rPr lang="fr-FR" sz="1200" dirty="0">
                          <a:latin typeface="Calibri" panose="020F0502020204030204" pitchFamily="34" charset="0"/>
                          <a:cs typeface="Calibri" panose="020F0502020204030204" pitchFamily="34" charset="0"/>
                        </a:rPr>
                        <a:t>ETAT D’AVANCEMENT</a:t>
                      </a:r>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2287672304"/>
                  </a:ext>
                </a:extLst>
              </a:tr>
              <a:tr h="305367">
                <a:tc vMerge="1">
                  <a:txBody>
                    <a:bodyPr/>
                    <a:lstStyle/>
                    <a:p>
                      <a:endParaRPr lang="fr-FR" dirty="0"/>
                    </a:p>
                  </a:txBody>
                  <a:tcPr/>
                </a:tc>
                <a:tc>
                  <a:txBody>
                    <a:bodyPr/>
                    <a:lstStyle/>
                    <a:p>
                      <a:pPr algn="ctr"/>
                      <a:r>
                        <a:rPr lang="fr-FR" sz="1200" b="1" dirty="0">
                          <a:latin typeface="Calibri" panose="020F0502020204030204" pitchFamily="34" charset="0"/>
                          <a:cs typeface="Calibri" panose="020F0502020204030204" pitchFamily="34" charset="0"/>
                        </a:rPr>
                        <a:t>Non initiée </a:t>
                      </a:r>
                    </a:p>
                  </a:txBody>
                  <a:tcPr/>
                </a:tc>
                <a:tc>
                  <a:txBody>
                    <a:bodyPr/>
                    <a:lstStyle/>
                    <a:p>
                      <a:pPr algn="ctr"/>
                      <a:r>
                        <a:rPr lang="fr-FR" sz="1200" b="1" dirty="0">
                          <a:latin typeface="Calibri" panose="020F0502020204030204" pitchFamily="34" charset="0"/>
                          <a:cs typeface="Calibri" panose="020F0502020204030204" pitchFamily="34" charset="0"/>
                        </a:rPr>
                        <a:t>en cours</a:t>
                      </a:r>
                    </a:p>
                  </a:txBody>
                  <a:tcPr/>
                </a:tc>
                <a:tc>
                  <a:txBody>
                    <a:bodyPr/>
                    <a:lstStyle/>
                    <a:p>
                      <a:pPr algn="ctr"/>
                      <a:r>
                        <a:rPr lang="fr-FR" sz="1200" b="1" dirty="0">
                          <a:latin typeface="Calibri" panose="020F0502020204030204" pitchFamily="34" charset="0"/>
                          <a:cs typeface="Calibri" panose="020F0502020204030204" pitchFamily="34" charset="0"/>
                        </a:rPr>
                        <a:t>terminée</a:t>
                      </a:r>
                    </a:p>
                  </a:txBody>
                  <a:tcPr/>
                </a:tc>
                <a:extLst>
                  <a:ext uri="{0D108BD9-81ED-4DB2-BD59-A6C34878D82A}">
                    <a16:rowId xmlns:a16="http://schemas.microsoft.com/office/drawing/2014/main" val="3547526300"/>
                  </a:ext>
                </a:extLst>
              </a:tr>
              <a:tr h="341148">
                <a:tc>
                  <a:txBody>
                    <a:bodyPr/>
                    <a:lstStyle/>
                    <a:p>
                      <a:r>
                        <a:rPr lang="fr-FR" sz="1100" kern="1200" dirty="0">
                          <a:solidFill>
                            <a:schemeClr val="dk1"/>
                          </a:solidFill>
                          <a:effectLst/>
                          <a:latin typeface="Calibri" panose="020F0502020204030204" pitchFamily="34" charset="0"/>
                          <a:cs typeface="Calibri" panose="020F0502020204030204" pitchFamily="34" charset="0"/>
                        </a:rPr>
                        <a:t>Expérimenter la mise en œuvre d’une EIS sur un projet d’urbanisme ou d’équipement collectif du territoire</a:t>
                      </a:r>
                      <a:endParaRPr lang="fr-FR" sz="110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endParaRPr lang="fr-FR" sz="1100" dirty="0">
                        <a:latin typeface="Calibri" panose="020F0502020204030204" pitchFamily="34" charset="0"/>
                        <a:cs typeface="Calibri" panose="020F0502020204030204" pitchFamily="34" charset="0"/>
                      </a:endParaRPr>
                    </a:p>
                  </a:txBody>
                  <a:tcPr>
                    <a:solidFill>
                      <a:schemeClr val="accent4"/>
                    </a:solidFill>
                  </a:tcPr>
                </a:tc>
                <a:tc>
                  <a:txBody>
                    <a:bodyPr/>
                    <a:lstStyle/>
                    <a:p>
                      <a:endParaRPr lang="fr-FR" sz="1100" dirty="0">
                        <a:solidFill>
                          <a:schemeClr val="accent2">
                            <a:lumMod val="75000"/>
                          </a:schemeClr>
                        </a:solidFill>
                        <a:highlight>
                          <a:srgbClr val="00AFDB"/>
                        </a:highlight>
                        <a:latin typeface="Calibri" panose="020F0502020204030204" pitchFamily="34" charset="0"/>
                        <a:cs typeface="Calibri" panose="020F0502020204030204" pitchFamily="34" charset="0"/>
                      </a:endParaRPr>
                    </a:p>
                  </a:txBody>
                  <a:tcPr/>
                </a:tc>
                <a:tc>
                  <a:txBody>
                    <a:bodyPr/>
                    <a:lstStyle/>
                    <a:p>
                      <a:endParaRPr lang="fr-FR" sz="11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43215220"/>
                  </a:ext>
                </a:extLst>
              </a:tr>
              <a:tr h="341148">
                <a:tc>
                  <a:txBody>
                    <a:bodyPr/>
                    <a:lstStyle/>
                    <a:p>
                      <a:r>
                        <a:rPr lang="fr-FR" sz="1100" kern="1200" dirty="0">
                          <a:solidFill>
                            <a:schemeClr val="dk1"/>
                          </a:solidFill>
                          <a:effectLst/>
                          <a:latin typeface="Calibri" panose="020F0502020204030204" pitchFamily="34" charset="0"/>
                          <a:cs typeface="Calibri" panose="020F0502020204030204" pitchFamily="34" charset="0"/>
                        </a:rPr>
                        <a:t>Conforter la thématique santé dans les futurs documents d’urbanisme</a:t>
                      </a:r>
                      <a:endParaRPr lang="fr-FR" sz="110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endParaRPr lang="fr-FR" sz="1100" dirty="0">
                        <a:latin typeface="Calibri" panose="020F0502020204030204" pitchFamily="34" charset="0"/>
                        <a:cs typeface="Calibri" panose="020F0502020204030204" pitchFamily="34" charset="0"/>
                      </a:endParaRPr>
                    </a:p>
                  </a:txBody>
                  <a:tcPr>
                    <a:solidFill>
                      <a:schemeClr val="accent4"/>
                    </a:solidFill>
                  </a:tcPr>
                </a:tc>
                <a:tc>
                  <a:txBody>
                    <a:bodyPr/>
                    <a:lstStyle/>
                    <a:p>
                      <a:endParaRPr lang="fr-FR" sz="1100" dirty="0">
                        <a:solidFill>
                          <a:schemeClr val="accent2">
                            <a:lumMod val="75000"/>
                          </a:schemeClr>
                        </a:solidFill>
                        <a:highlight>
                          <a:srgbClr val="00AFDB"/>
                        </a:highlight>
                        <a:latin typeface="Calibri" panose="020F0502020204030204" pitchFamily="34" charset="0"/>
                        <a:cs typeface="Calibri" panose="020F0502020204030204" pitchFamily="34" charset="0"/>
                      </a:endParaRPr>
                    </a:p>
                  </a:txBody>
                  <a:tcPr/>
                </a:tc>
                <a:tc>
                  <a:txBody>
                    <a:bodyPr/>
                    <a:lstStyle/>
                    <a:p>
                      <a:endParaRPr lang="fr-FR" sz="11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065431079"/>
                  </a:ext>
                </a:extLst>
              </a:tr>
              <a:tr h="341148">
                <a:tc>
                  <a:txBody>
                    <a:bodyPr/>
                    <a:lstStyle/>
                    <a:p>
                      <a:r>
                        <a:rPr lang="fr-FR" sz="1100" kern="1200" dirty="0">
                          <a:solidFill>
                            <a:schemeClr val="dk1"/>
                          </a:solidFill>
                          <a:effectLst/>
                          <a:latin typeface="Calibri" panose="020F0502020204030204" pitchFamily="34" charset="0"/>
                          <a:cs typeface="Calibri" panose="020F0502020204030204" pitchFamily="34" charset="0"/>
                        </a:rPr>
                        <a:t>Lutter contre les préjudices provoqués par certaines espèces animales et végétales</a:t>
                      </a:r>
                      <a:endParaRPr lang="fr-FR" sz="110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endParaRPr lang="fr-FR" sz="1100" dirty="0">
                        <a:latin typeface="Calibri" panose="020F0502020204030204" pitchFamily="34" charset="0"/>
                        <a:cs typeface="Calibri" panose="020F0502020204030204" pitchFamily="34" charset="0"/>
                      </a:endParaRPr>
                    </a:p>
                  </a:txBody>
                  <a:tcPr/>
                </a:tc>
                <a:tc>
                  <a:txBody>
                    <a:bodyPr/>
                    <a:lstStyle/>
                    <a:p>
                      <a:endParaRPr lang="fr-FR" sz="1100" dirty="0">
                        <a:solidFill>
                          <a:schemeClr val="accent2">
                            <a:lumMod val="75000"/>
                          </a:schemeClr>
                        </a:solidFill>
                        <a:highlight>
                          <a:srgbClr val="00AFDB"/>
                        </a:highlight>
                        <a:latin typeface="Calibri" panose="020F0502020204030204" pitchFamily="34" charset="0"/>
                        <a:cs typeface="Calibri" panose="020F0502020204030204" pitchFamily="34" charset="0"/>
                      </a:endParaRPr>
                    </a:p>
                  </a:txBody>
                  <a:tcPr>
                    <a:solidFill>
                      <a:schemeClr val="accent4"/>
                    </a:solidFill>
                  </a:tcPr>
                </a:tc>
                <a:tc>
                  <a:txBody>
                    <a:bodyPr/>
                    <a:lstStyle/>
                    <a:p>
                      <a:endParaRPr lang="fr-FR" sz="11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700699471"/>
                  </a:ext>
                </a:extLst>
              </a:tr>
            </a:tbl>
          </a:graphicData>
        </a:graphic>
      </p:graphicFrame>
      <p:sp>
        <p:nvSpPr>
          <p:cNvPr id="4" name="ZoneTexte 3">
            <a:extLst>
              <a:ext uri="{FF2B5EF4-FFF2-40B4-BE49-F238E27FC236}">
                <a16:creationId xmlns:a16="http://schemas.microsoft.com/office/drawing/2014/main" id="{CB818F60-4DCD-78C6-882B-E0440125D1E0}"/>
              </a:ext>
            </a:extLst>
          </p:cNvPr>
          <p:cNvSpPr txBox="1"/>
          <p:nvPr/>
        </p:nvSpPr>
        <p:spPr>
          <a:xfrm>
            <a:off x="1597986" y="1435879"/>
            <a:ext cx="6950701" cy="553998"/>
          </a:xfrm>
          <a:prstGeom prst="rect">
            <a:avLst/>
          </a:prstGeom>
          <a:noFill/>
        </p:spPr>
        <p:txBody>
          <a:bodyPr wrap="square">
            <a:spAutoFit/>
          </a:bodyPr>
          <a:lstStyle/>
          <a:p>
            <a:r>
              <a:rPr lang="fr-FR" sz="1400" b="1" dirty="0">
                <a:solidFill>
                  <a:schemeClr val="accent2">
                    <a:lumMod val="75000"/>
                  </a:schemeClr>
                </a:solidFill>
                <a:latin typeface="Myriad Pro Cond" panose="020B0506030403020204" pitchFamily="34" charset="0"/>
              </a:rPr>
              <a:t>FICHE ACTION D2 </a:t>
            </a:r>
            <a:r>
              <a:rPr lang="fr-FR" sz="1400" b="1" dirty="0">
                <a:solidFill>
                  <a:schemeClr val="accent2">
                    <a:lumMod val="75000"/>
                  </a:schemeClr>
                </a:solidFill>
                <a:effectLst/>
                <a:latin typeface="Arial" panose="020B0604020202020204" pitchFamily="34" charset="0"/>
                <a:ea typeface="Calibri" panose="020F0502020204030204" pitchFamily="34" charset="0"/>
                <a:cs typeface="Times New Roman" panose="02020603050405020304" pitchFamily="18" charset="0"/>
              </a:rPr>
              <a:t>Environnement extérieur</a:t>
            </a:r>
            <a:endParaRPr lang="fr-FR" sz="1400" b="1" dirty="0">
              <a:solidFill>
                <a:schemeClr val="accent2">
                  <a:lumMod val="75000"/>
                </a:schemeClr>
              </a:solidFill>
              <a:latin typeface="Arial" panose="020B0604020202020204" pitchFamily="34" charset="0"/>
              <a:ea typeface="Calibri" panose="020F0502020204030204" pitchFamily="34" charset="0"/>
              <a:cs typeface="Times New Roman" panose="02020603050405020304" pitchFamily="18" charset="0"/>
            </a:endParaRPr>
          </a:p>
          <a:p>
            <a:pPr lvl="0"/>
            <a:endParaRPr lang="fr-FR" sz="1600" b="1" dirty="0">
              <a:solidFill>
                <a:schemeClr val="accent2">
                  <a:lumMod val="75000"/>
                </a:schemeClr>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 name="Titre 1">
            <a:extLst>
              <a:ext uri="{FF2B5EF4-FFF2-40B4-BE49-F238E27FC236}">
                <a16:creationId xmlns:a16="http://schemas.microsoft.com/office/drawing/2014/main" id="{C6ABBB8F-8727-5920-F679-53DEE92EB3E8}"/>
              </a:ext>
            </a:extLst>
          </p:cNvPr>
          <p:cNvSpPr txBox="1">
            <a:spLocks/>
          </p:cNvSpPr>
          <p:nvPr/>
        </p:nvSpPr>
        <p:spPr>
          <a:xfrm>
            <a:off x="946932" y="540912"/>
            <a:ext cx="6378575" cy="1293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b="1" dirty="0">
                <a:solidFill>
                  <a:srgbClr val="C80064"/>
                </a:solidFill>
              </a:rPr>
              <a:t>AXE D / Santé environnement</a:t>
            </a:r>
          </a:p>
        </p:txBody>
      </p:sp>
      <p:cxnSp>
        <p:nvCxnSpPr>
          <p:cNvPr id="7" name="Connecteur droit avec flèche 6">
            <a:extLst>
              <a:ext uri="{FF2B5EF4-FFF2-40B4-BE49-F238E27FC236}">
                <a16:creationId xmlns:a16="http://schemas.microsoft.com/office/drawing/2014/main" id="{91093663-A681-6BD2-60D2-3606B2F47FE1}"/>
              </a:ext>
            </a:extLst>
          </p:cNvPr>
          <p:cNvCxnSpPr>
            <a:cxnSpLocks/>
          </p:cNvCxnSpPr>
          <p:nvPr/>
        </p:nvCxnSpPr>
        <p:spPr>
          <a:xfrm>
            <a:off x="4489282" y="3728040"/>
            <a:ext cx="736453" cy="0"/>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0AEE9B97-BFDE-F24F-2B3E-892BE21C7CE5}"/>
              </a:ext>
            </a:extLst>
          </p:cNvPr>
          <p:cNvSpPr txBox="1"/>
          <p:nvPr/>
        </p:nvSpPr>
        <p:spPr>
          <a:xfrm>
            <a:off x="871268" y="1706819"/>
            <a:ext cx="7401464" cy="276999"/>
          </a:xfrm>
          <a:prstGeom prst="rect">
            <a:avLst/>
          </a:prstGeom>
          <a:noFill/>
        </p:spPr>
        <p:txBody>
          <a:bodyPr wrap="square">
            <a:spAutoFit/>
          </a:bodyPr>
          <a:lstStyle/>
          <a:p>
            <a:pPr marL="285750" indent="-285750">
              <a:buFont typeface="Wingdings" panose="05000000000000000000" pitchFamily="2" charset="2"/>
              <a:buChar char="Ø"/>
            </a:pPr>
            <a:r>
              <a:rPr lang="fr-FR" sz="1200" dirty="0">
                <a:solidFill>
                  <a:srgbClr val="FF0066"/>
                </a:solidFill>
                <a:latin typeface="Arial (corps)"/>
              </a:rPr>
              <a:t>référents : Magalie Mas </a:t>
            </a:r>
            <a:r>
              <a:rPr lang="fr-FR" sz="1200" dirty="0">
                <a:solidFill>
                  <a:srgbClr val="FF0066"/>
                </a:solidFill>
                <a:latin typeface="Arial (corps)"/>
                <a:cs typeface="Calibri" panose="020F0502020204030204" pitchFamily="34" charset="0"/>
              </a:rPr>
              <a:t>et service </a:t>
            </a:r>
            <a:r>
              <a:rPr lang="fr-FR" sz="1200" dirty="0" err="1">
                <a:solidFill>
                  <a:srgbClr val="FF0066"/>
                </a:solidFill>
                <a:latin typeface="Arial (corps)"/>
                <a:cs typeface="Calibri" panose="020F0502020204030204" pitchFamily="34" charset="0"/>
              </a:rPr>
              <a:t>urba</a:t>
            </a:r>
            <a:r>
              <a:rPr lang="fr-FR" sz="1200" dirty="0">
                <a:solidFill>
                  <a:srgbClr val="FF0066"/>
                </a:solidFill>
                <a:latin typeface="Arial (corps)"/>
                <a:cs typeface="Calibri" panose="020F0502020204030204" pitchFamily="34" charset="0"/>
              </a:rPr>
              <a:t>, Ville de Tulle </a:t>
            </a:r>
          </a:p>
        </p:txBody>
      </p:sp>
      <p:sp>
        <p:nvSpPr>
          <p:cNvPr id="5" name="ZoneTexte 4">
            <a:extLst>
              <a:ext uri="{FF2B5EF4-FFF2-40B4-BE49-F238E27FC236}">
                <a16:creationId xmlns:a16="http://schemas.microsoft.com/office/drawing/2014/main" id="{9F99974F-C5A7-7981-EFC4-62653D3E6E22}"/>
              </a:ext>
            </a:extLst>
          </p:cNvPr>
          <p:cNvSpPr txBox="1"/>
          <p:nvPr/>
        </p:nvSpPr>
        <p:spPr>
          <a:xfrm>
            <a:off x="3495403" y="3423112"/>
            <a:ext cx="3227501" cy="261610"/>
          </a:xfrm>
          <a:prstGeom prst="rect">
            <a:avLst/>
          </a:prstGeom>
          <a:noFill/>
          <a:ln w="28575">
            <a:noFill/>
          </a:ln>
        </p:spPr>
        <p:txBody>
          <a:bodyPr wrap="square">
            <a:spAutoFit/>
          </a:bodyPr>
          <a:lstStyle/>
          <a:p>
            <a:pPr marL="171450" indent="-171450">
              <a:buFont typeface="Wingdings" panose="05000000000000000000" pitchFamily="2" charset="2"/>
              <a:buChar char="Ø"/>
            </a:pPr>
            <a:r>
              <a:rPr lang="fr-FR" sz="1100" b="1" dirty="0">
                <a:solidFill>
                  <a:schemeClr val="accent1"/>
                </a:solidFill>
                <a:latin typeface="Calibri" panose="020F0502020204030204" pitchFamily="34" charset="0"/>
                <a:ea typeface="Calibri" panose="020F0502020204030204" pitchFamily="34" charset="0"/>
                <a:cs typeface="Calibri" panose="020F0502020204030204" pitchFamily="34" charset="0"/>
              </a:rPr>
              <a:t>Révision du PLU – lien urbanisme et santé </a:t>
            </a:r>
            <a:endParaRPr lang="fr-FR" sz="1100" dirty="0">
              <a:latin typeface="Calibri" panose="020F0502020204030204" pitchFamily="34" charset="0"/>
              <a:ea typeface="Calibri" panose="020F0502020204030204" pitchFamily="34" charset="0"/>
              <a:cs typeface="Calibri" panose="020F0502020204030204" pitchFamily="34" charset="0"/>
            </a:endParaRPr>
          </a:p>
        </p:txBody>
      </p:sp>
      <p:sp>
        <p:nvSpPr>
          <p:cNvPr id="8" name="ZoneTexte 7">
            <a:extLst>
              <a:ext uri="{FF2B5EF4-FFF2-40B4-BE49-F238E27FC236}">
                <a16:creationId xmlns:a16="http://schemas.microsoft.com/office/drawing/2014/main" id="{3493056C-1D67-EDE0-5818-CA214FBAEBB4}"/>
              </a:ext>
            </a:extLst>
          </p:cNvPr>
          <p:cNvSpPr txBox="1"/>
          <p:nvPr/>
        </p:nvSpPr>
        <p:spPr>
          <a:xfrm>
            <a:off x="7656234" y="2807083"/>
            <a:ext cx="1602695" cy="769441"/>
          </a:xfrm>
          <a:prstGeom prst="rect">
            <a:avLst/>
          </a:prstGeom>
          <a:noFill/>
          <a:ln w="28575">
            <a:noFill/>
          </a:ln>
        </p:spPr>
        <p:txBody>
          <a:bodyPr wrap="square">
            <a:spAutoFit/>
          </a:bodyPr>
          <a:lstStyle/>
          <a:p>
            <a:pPr marL="285750" lvl="0" indent="-285750">
              <a:buFont typeface="Wingdings" panose="05000000000000000000" pitchFamily="2" charset="2"/>
              <a:buChar char="Ø"/>
            </a:pPr>
            <a:r>
              <a:rPr lang="fr-FR" sz="1100" b="1" dirty="0">
                <a:solidFill>
                  <a:schemeClr val="accent1"/>
                </a:solidFill>
                <a:latin typeface="Calibri" panose="020F0502020204030204" pitchFamily="34" charset="0"/>
                <a:ea typeface="Calibri" panose="020F0502020204030204" pitchFamily="34" charset="0"/>
                <a:cs typeface="Calibri" panose="020F0502020204030204" pitchFamily="34" charset="0"/>
              </a:rPr>
              <a:t>Projet </a:t>
            </a:r>
            <a:r>
              <a:rPr lang="fr-FR" sz="11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Explosanté</a:t>
            </a:r>
            <a:r>
              <a:rPr lang="fr-FR" sz="11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p>
          <a:p>
            <a:pPr lvl="0"/>
            <a:r>
              <a:rPr lang="fr-FR" sz="1100" b="1" dirty="0">
                <a:solidFill>
                  <a:schemeClr val="accent1"/>
                </a:solidFill>
                <a:latin typeface="Calibri" panose="020F0502020204030204" pitchFamily="34" charset="0"/>
                <a:ea typeface="Calibri" panose="020F0502020204030204" pitchFamily="34" charset="0"/>
                <a:cs typeface="Calibri" panose="020F0502020204030204" pitchFamily="34" charset="0"/>
              </a:rPr>
              <a:t>à l’école de St-Clément </a:t>
            </a:r>
          </a:p>
          <a:p>
            <a:r>
              <a:rPr lang="fr-FR" sz="1100" dirty="0">
                <a:latin typeface="Calibri" panose="020F0502020204030204" pitchFamily="34" charset="0"/>
                <a:ea typeface="Calibri" panose="020F0502020204030204" pitchFamily="34" charset="0"/>
                <a:cs typeface="Calibri" panose="020F0502020204030204" pitchFamily="34" charset="0"/>
              </a:rPr>
              <a:t>lancé par la Ligue contre le Cancer</a:t>
            </a:r>
            <a:endParaRPr lang="fr-FR" sz="11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ZoneTexte 14">
            <a:extLst>
              <a:ext uri="{FF2B5EF4-FFF2-40B4-BE49-F238E27FC236}">
                <a16:creationId xmlns:a16="http://schemas.microsoft.com/office/drawing/2014/main" id="{D5BB0DE5-D11C-CAEA-1A80-B455C859E779}"/>
              </a:ext>
            </a:extLst>
          </p:cNvPr>
          <p:cNvSpPr txBox="1"/>
          <p:nvPr/>
        </p:nvSpPr>
        <p:spPr>
          <a:xfrm>
            <a:off x="5421467" y="5311396"/>
            <a:ext cx="3438116" cy="600164"/>
          </a:xfrm>
          <a:prstGeom prst="rect">
            <a:avLst/>
          </a:prstGeom>
          <a:solidFill>
            <a:schemeClr val="accent1"/>
          </a:solidFill>
        </p:spPr>
        <p:txBody>
          <a:bodyPr wrap="square">
            <a:spAutoFit/>
          </a:bodyPr>
          <a:lstStyle/>
          <a:p>
            <a:r>
              <a:rPr lang="fr-FR" sz="1100" b="1" dirty="0">
                <a:solidFill>
                  <a:schemeClr val="bg1"/>
                </a:solidFill>
                <a:latin typeface="Calibri" panose="020F0502020204030204" pitchFamily="34" charset="0"/>
                <a:ea typeface="Calibri" panose="020F0502020204030204" pitchFamily="34" charset="0"/>
                <a:cs typeface="Calibri" panose="020F0502020204030204" pitchFamily="34" charset="0"/>
              </a:rPr>
              <a:t>Dispositif COMODEIS = accompagner les collectivités dans la conception d’écoles favorables à la santé</a:t>
            </a:r>
          </a:p>
          <a:p>
            <a:pPr lvl="1"/>
            <a:r>
              <a:rPr lang="fr-FR" sz="1100" b="1" dirty="0">
                <a:solidFill>
                  <a:schemeClr val="bg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fr-FR" sz="1100" b="1" dirty="0">
                <a:solidFill>
                  <a:schemeClr val="bg1"/>
                </a:solidFill>
                <a:latin typeface="Calibri" panose="020F0502020204030204" pitchFamily="34" charset="0"/>
                <a:ea typeface="Calibri" panose="020F0502020204030204" pitchFamily="34" charset="0"/>
                <a:cs typeface="Calibri" panose="020F0502020204030204" pitchFamily="34" charset="0"/>
              </a:rPr>
              <a:t>acculturation et aide au financement</a:t>
            </a:r>
          </a:p>
        </p:txBody>
      </p:sp>
      <p:sp>
        <p:nvSpPr>
          <p:cNvPr id="17" name="ZoneTexte 16">
            <a:extLst>
              <a:ext uri="{FF2B5EF4-FFF2-40B4-BE49-F238E27FC236}">
                <a16:creationId xmlns:a16="http://schemas.microsoft.com/office/drawing/2014/main" id="{1B8C917C-90A9-8C20-B558-F73A07FA8566}"/>
              </a:ext>
            </a:extLst>
          </p:cNvPr>
          <p:cNvSpPr txBox="1"/>
          <p:nvPr/>
        </p:nvSpPr>
        <p:spPr>
          <a:xfrm>
            <a:off x="5693921" y="4631718"/>
            <a:ext cx="2816324" cy="600164"/>
          </a:xfrm>
          <a:prstGeom prst="rect">
            <a:avLst/>
          </a:prstGeom>
          <a:noFill/>
        </p:spPr>
        <p:txBody>
          <a:bodyPr wrap="square">
            <a:spAutoFit/>
          </a:bodyPr>
          <a:lstStyle/>
          <a:p>
            <a:pPr marL="171450" indent="-171450">
              <a:buFont typeface="Wingdings" panose="05000000000000000000" pitchFamily="2" charset="2"/>
              <a:buChar char="Ø"/>
            </a:pPr>
            <a:r>
              <a:rPr lang="fr-FR" sz="1100" b="1" kern="1200" dirty="0">
                <a:solidFill>
                  <a:schemeClr val="accent1"/>
                </a:solidFill>
                <a:effectLst/>
                <a:latin typeface="Calibri" panose="020F0502020204030204" pitchFamily="34" charset="0"/>
                <a:cs typeface="Calibri" panose="020F0502020204030204" pitchFamily="34" charset="0"/>
              </a:rPr>
              <a:t>Réflexion autour de la mise en œuvre </a:t>
            </a:r>
          </a:p>
          <a:p>
            <a:r>
              <a:rPr lang="fr-FR" sz="1100" b="1" kern="1200" dirty="0">
                <a:solidFill>
                  <a:schemeClr val="accent1"/>
                </a:solidFill>
                <a:effectLst/>
                <a:latin typeface="Calibri" panose="020F0502020204030204" pitchFamily="34" charset="0"/>
                <a:cs typeface="Calibri" panose="020F0502020204030204" pitchFamily="34" charset="0"/>
              </a:rPr>
              <a:t>d’une Evaluation d’</a:t>
            </a:r>
            <a:r>
              <a:rPr lang="fr-FR" sz="1100" b="1" dirty="0">
                <a:solidFill>
                  <a:schemeClr val="accent1"/>
                </a:solidFill>
                <a:latin typeface="Calibri" panose="020F0502020204030204" pitchFamily="34" charset="0"/>
                <a:cs typeface="Calibri" panose="020F0502020204030204" pitchFamily="34" charset="0"/>
              </a:rPr>
              <a:t>Impact sur la Santé (</a:t>
            </a:r>
            <a:r>
              <a:rPr lang="fr-FR" sz="1100" b="1" kern="1200" dirty="0">
                <a:solidFill>
                  <a:schemeClr val="accent1"/>
                </a:solidFill>
                <a:effectLst/>
                <a:latin typeface="Calibri" panose="020F0502020204030204" pitchFamily="34" charset="0"/>
                <a:cs typeface="Calibri" panose="020F0502020204030204" pitchFamily="34" charset="0"/>
              </a:rPr>
              <a:t>EIS) </a:t>
            </a:r>
          </a:p>
          <a:p>
            <a:r>
              <a:rPr lang="fr-FR" sz="1100" b="1" kern="1200" dirty="0">
                <a:solidFill>
                  <a:schemeClr val="accent1"/>
                </a:solidFill>
                <a:effectLst/>
                <a:latin typeface="Calibri" panose="020F0502020204030204" pitchFamily="34" charset="0"/>
                <a:cs typeface="Calibri" panose="020F0502020204030204" pitchFamily="34" charset="0"/>
              </a:rPr>
              <a:t>en lien avec le dispositif COMODEIS </a:t>
            </a:r>
            <a:endParaRPr lang="fr-FR" sz="1100" b="1" dirty="0">
              <a:solidFill>
                <a:schemeClr val="accent1"/>
              </a:solidFill>
            </a:endParaRPr>
          </a:p>
        </p:txBody>
      </p:sp>
      <p:pic>
        <p:nvPicPr>
          <p:cNvPr id="6" name="Image 5" descr="Une image contenant texte, carte, diagramme, Plan&#10;&#10;Le contenu généré par l’IA peut être incorrect.">
            <a:extLst>
              <a:ext uri="{FF2B5EF4-FFF2-40B4-BE49-F238E27FC236}">
                <a16:creationId xmlns:a16="http://schemas.microsoft.com/office/drawing/2014/main" id="{5039C920-27C5-FEE7-DAB8-DE23320F7F4A}"/>
              </a:ext>
            </a:extLst>
          </p:cNvPr>
          <p:cNvPicPr>
            <a:picLocks noChangeAspect="1"/>
          </p:cNvPicPr>
          <p:nvPr/>
        </p:nvPicPr>
        <p:blipFill>
          <a:blip r:embed="rId2"/>
          <a:stretch>
            <a:fillRect/>
          </a:stretch>
        </p:blipFill>
        <p:spPr>
          <a:xfrm>
            <a:off x="1706265" y="4299520"/>
            <a:ext cx="3578277" cy="2529423"/>
          </a:xfrm>
          <a:prstGeom prst="rect">
            <a:avLst/>
          </a:prstGeom>
        </p:spPr>
      </p:pic>
      <p:pic>
        <p:nvPicPr>
          <p:cNvPr id="11" name="Image 10" descr="Une image contenant texte, dessin humoristique, clipart&#10;&#10;Le contenu généré par l’IA peut être incorrect.">
            <a:extLst>
              <a:ext uri="{FF2B5EF4-FFF2-40B4-BE49-F238E27FC236}">
                <a16:creationId xmlns:a16="http://schemas.microsoft.com/office/drawing/2014/main" id="{970A52CA-B9A4-2C8E-2380-B74060C2FBAD}"/>
              </a:ext>
            </a:extLst>
          </p:cNvPr>
          <p:cNvPicPr>
            <a:picLocks noChangeAspect="1"/>
          </p:cNvPicPr>
          <p:nvPr/>
        </p:nvPicPr>
        <p:blipFill>
          <a:blip r:embed="rId3"/>
          <a:stretch>
            <a:fillRect/>
          </a:stretch>
        </p:blipFill>
        <p:spPr>
          <a:xfrm>
            <a:off x="6537276" y="2132195"/>
            <a:ext cx="1129614" cy="2119218"/>
          </a:xfrm>
          <a:prstGeom prst="rect">
            <a:avLst/>
          </a:prstGeom>
        </p:spPr>
      </p:pic>
    </p:spTree>
    <p:extLst>
      <p:ext uri="{BB962C8B-B14F-4D97-AF65-F5344CB8AC3E}">
        <p14:creationId xmlns:p14="http://schemas.microsoft.com/office/powerpoint/2010/main" val="2936494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7EB0D-7DE6-213C-75C1-BA638291D0D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C2CAECC-F5A1-2DCB-0CEE-DD8607AD3267}"/>
              </a:ext>
            </a:extLst>
          </p:cNvPr>
          <p:cNvSpPr txBox="1">
            <a:spLocks/>
          </p:cNvSpPr>
          <p:nvPr/>
        </p:nvSpPr>
        <p:spPr>
          <a:xfrm>
            <a:off x="1006016" y="548843"/>
            <a:ext cx="6378575" cy="1293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b="1" dirty="0">
                <a:solidFill>
                  <a:srgbClr val="C80064"/>
                </a:solidFill>
              </a:rPr>
              <a:t>AXE D / Santé environnement</a:t>
            </a:r>
          </a:p>
        </p:txBody>
      </p:sp>
      <p:sp>
        <p:nvSpPr>
          <p:cNvPr id="3" name="ZoneTexte 2">
            <a:extLst>
              <a:ext uri="{FF2B5EF4-FFF2-40B4-BE49-F238E27FC236}">
                <a16:creationId xmlns:a16="http://schemas.microsoft.com/office/drawing/2014/main" id="{C92633BE-495B-0C6E-8224-33A899328907}"/>
              </a:ext>
            </a:extLst>
          </p:cNvPr>
          <p:cNvSpPr txBox="1"/>
          <p:nvPr/>
        </p:nvSpPr>
        <p:spPr>
          <a:xfrm>
            <a:off x="1299062" y="1695750"/>
            <a:ext cx="1787240" cy="338554"/>
          </a:xfrm>
          <a:prstGeom prst="rect">
            <a:avLst/>
          </a:prstGeom>
          <a:solidFill>
            <a:srgbClr val="92D050"/>
          </a:solidFill>
        </p:spPr>
        <p:txBody>
          <a:bodyPr wrap="square">
            <a:spAutoFit/>
          </a:bodyPr>
          <a:lstStyle/>
          <a:p>
            <a:pPr lvl="0" algn="ctr">
              <a:defRPr/>
            </a:pPr>
            <a:r>
              <a:rPr lang="fr-FR" sz="1600" b="1" dirty="0">
                <a:solidFill>
                  <a:schemeClr val="bg1"/>
                </a:solidFill>
                <a:latin typeface="Calibri" panose="020F0502020204030204" pitchFamily="34" charset="0"/>
                <a:ea typeface="Calibri" panose="020F0502020204030204" pitchFamily="34" charset="0"/>
                <a:cs typeface="Calibri" panose="020F0502020204030204" pitchFamily="34" charset="0"/>
              </a:rPr>
              <a:t>Biodiversité</a:t>
            </a:r>
          </a:p>
        </p:txBody>
      </p:sp>
      <p:sp>
        <p:nvSpPr>
          <p:cNvPr id="5" name="ZoneTexte 4">
            <a:extLst>
              <a:ext uri="{FF2B5EF4-FFF2-40B4-BE49-F238E27FC236}">
                <a16:creationId xmlns:a16="http://schemas.microsoft.com/office/drawing/2014/main" id="{0D8CDC46-5333-DEA6-BE77-D0A606869B58}"/>
              </a:ext>
            </a:extLst>
          </p:cNvPr>
          <p:cNvSpPr txBox="1"/>
          <p:nvPr/>
        </p:nvSpPr>
        <p:spPr>
          <a:xfrm>
            <a:off x="1128732" y="2273962"/>
            <a:ext cx="2817014" cy="3139321"/>
          </a:xfrm>
          <a:prstGeom prst="rect">
            <a:avLst/>
          </a:prstGeom>
          <a:noFill/>
          <a:ln w="28575">
            <a:noFill/>
          </a:ln>
        </p:spPr>
        <p:txBody>
          <a:bodyPr wrap="square">
            <a:spAutoFit/>
          </a:bodyPr>
          <a:lstStyle/>
          <a:p>
            <a:pPr marL="171450" indent="-171450">
              <a:buFont typeface="Wingdings" panose="05000000000000000000" pitchFamily="2" charset="2"/>
              <a:buChar char="Ø"/>
            </a:pPr>
            <a:r>
              <a:rPr lang="fr-FR" sz="1100" b="1" dirty="0">
                <a:latin typeface="Calibri" panose="020F0502020204030204" pitchFamily="34" charset="0"/>
                <a:ea typeface="Calibri" panose="020F0502020204030204" pitchFamily="34" charset="0"/>
                <a:cs typeface="Calibri" panose="020F0502020204030204" pitchFamily="34" charset="0"/>
              </a:rPr>
              <a:t>Conférences LPO</a:t>
            </a:r>
          </a:p>
          <a:p>
            <a:pPr marL="171450" indent="-171450">
              <a:buFont typeface="Wingdings" panose="05000000000000000000" pitchFamily="2" charset="2"/>
              <a:buChar char="Ø"/>
            </a:pPr>
            <a:r>
              <a:rPr lang="fr-FR" sz="1100" b="1" dirty="0">
                <a:latin typeface="Calibri" panose="020F0502020204030204" pitchFamily="34" charset="0"/>
                <a:ea typeface="Calibri" panose="020F0502020204030204" pitchFamily="34" charset="0"/>
                <a:cs typeface="Calibri" panose="020F0502020204030204" pitchFamily="34" charset="0"/>
              </a:rPr>
              <a:t>Gestion raisonnée des espaces naturels par la VT </a:t>
            </a:r>
            <a:r>
              <a:rPr lang="fr-FR" sz="1100" dirty="0">
                <a:latin typeface="Calibri" panose="020F0502020204030204" pitchFamily="34" charset="0"/>
                <a:ea typeface="Calibri" panose="020F0502020204030204" pitchFamily="34" charset="0"/>
                <a:cs typeface="Calibri" panose="020F0502020204030204" pitchFamily="34" charset="0"/>
              </a:rPr>
              <a:t>: maintien de la biodiversité, fertilité des sols et limitation du ruissellement + tonte différenciée sur certains sites : favoriser la présence d’insectes pollinisateurs et de conserver l’humidité des sols</a:t>
            </a:r>
          </a:p>
          <a:p>
            <a:pPr marL="171450" indent="-171450">
              <a:buFont typeface="Wingdings" panose="05000000000000000000" pitchFamily="2" charset="2"/>
              <a:buChar char="Ø"/>
            </a:pPr>
            <a:r>
              <a:rPr lang="fr-FR" sz="1100" b="1" dirty="0">
                <a:latin typeface="Calibri" panose="020F0502020204030204" pitchFamily="34" charset="0"/>
                <a:ea typeface="Calibri" panose="020F0502020204030204" pitchFamily="34" charset="0"/>
                <a:cs typeface="Calibri" panose="020F0502020204030204" pitchFamily="34" charset="0"/>
              </a:rPr>
              <a:t>Poursuite de la végétalisation des espaces publics </a:t>
            </a:r>
            <a:r>
              <a:rPr lang="fr-FR" sz="1100" dirty="0">
                <a:latin typeface="Calibri" panose="020F0502020204030204" pitchFamily="34" charset="0"/>
                <a:ea typeface="Calibri" panose="020F0502020204030204" pitchFamily="34" charset="0"/>
                <a:cs typeface="Calibri" panose="020F0502020204030204" pitchFamily="34" charset="0"/>
              </a:rPr>
              <a:t>: favoriser la biodiversité et procurer bien-être et fraîcheur aux habitants + automne 2024, place Carnot, redimensionnement et végétalisation fosses autour des arbres : favoriser l’infiltration des eaux pluviales </a:t>
            </a:r>
          </a:p>
          <a:p>
            <a:pPr marL="171450" indent="-171450">
              <a:buFont typeface="Wingdings" panose="05000000000000000000" pitchFamily="2" charset="2"/>
              <a:buChar char="Ø"/>
            </a:pPr>
            <a:r>
              <a:rPr lang="fr-FR" sz="1100" b="1" dirty="0">
                <a:latin typeface="Calibri" panose="020F0502020204030204" pitchFamily="34" charset="0"/>
                <a:ea typeface="Calibri" panose="020F0502020204030204" pitchFamily="34" charset="0"/>
                <a:cs typeface="Calibri" panose="020F0502020204030204" pitchFamily="34" charset="0"/>
              </a:rPr>
              <a:t>Permis de </a:t>
            </a:r>
            <a:r>
              <a:rPr lang="fr-FR" sz="1100" b="1" dirty="0" err="1">
                <a:latin typeface="Calibri" panose="020F0502020204030204" pitchFamily="34" charset="0"/>
                <a:ea typeface="Calibri" panose="020F0502020204030204" pitchFamily="34" charset="0"/>
                <a:cs typeface="Calibri" panose="020F0502020204030204" pitchFamily="34" charset="0"/>
              </a:rPr>
              <a:t>végéTull’iser</a:t>
            </a:r>
            <a:endParaRPr lang="fr-FR" sz="1100" b="1" dirty="0">
              <a:latin typeface="Calibri" panose="020F0502020204030204" pitchFamily="34" charset="0"/>
              <a:ea typeface="Calibri" panose="020F0502020204030204" pitchFamily="34" charset="0"/>
              <a:cs typeface="Calibri" panose="020F0502020204030204" pitchFamily="34" charset="0"/>
            </a:endParaRPr>
          </a:p>
          <a:p>
            <a:pPr marL="171450" indent="-171450">
              <a:buFont typeface="Wingdings" panose="05000000000000000000" pitchFamily="2" charset="2"/>
              <a:buChar char="Ø"/>
            </a:pPr>
            <a:r>
              <a:rPr lang="fr-FR" sz="1100" b="1" dirty="0">
                <a:latin typeface="Calibri" panose="020F0502020204030204" pitchFamily="34" charset="0"/>
                <a:ea typeface="Calibri" panose="020F0502020204030204" pitchFamily="34" charset="0"/>
                <a:cs typeface="Calibri" panose="020F0502020204030204" pitchFamily="34" charset="0"/>
              </a:rPr>
              <a:t>CPIE </a:t>
            </a:r>
            <a:r>
              <a:rPr lang="fr-FR" sz="1100" dirty="0">
                <a:latin typeface="Calibri" panose="020F0502020204030204" pitchFamily="34" charset="0"/>
                <a:ea typeface="Calibri" panose="020F0502020204030204" pitchFamily="34" charset="0"/>
                <a:cs typeface="Calibri" panose="020F0502020204030204" pitchFamily="34" charset="0"/>
              </a:rPr>
              <a:t>: prise de contact/rencontre + actions dans les écoles/collèges et lycées </a:t>
            </a:r>
          </a:p>
        </p:txBody>
      </p:sp>
      <p:sp>
        <p:nvSpPr>
          <p:cNvPr id="10" name="Flèche : droite 9">
            <a:extLst>
              <a:ext uri="{FF2B5EF4-FFF2-40B4-BE49-F238E27FC236}">
                <a16:creationId xmlns:a16="http://schemas.microsoft.com/office/drawing/2014/main" id="{E54D08D7-97E6-863E-9AC2-624623BF7FD9}"/>
              </a:ext>
            </a:extLst>
          </p:cNvPr>
          <p:cNvSpPr/>
          <p:nvPr/>
        </p:nvSpPr>
        <p:spPr>
          <a:xfrm>
            <a:off x="3379348" y="1669622"/>
            <a:ext cx="750162" cy="397223"/>
          </a:xfrm>
          <a:prstGeom prst="right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736D6138-FF06-4361-E1AE-34B2829D2D60}"/>
              </a:ext>
            </a:extLst>
          </p:cNvPr>
          <p:cNvSpPr txBox="1"/>
          <p:nvPr/>
        </p:nvSpPr>
        <p:spPr>
          <a:xfrm>
            <a:off x="4376905" y="1695750"/>
            <a:ext cx="4704339" cy="338554"/>
          </a:xfrm>
          <a:prstGeom prst="rect">
            <a:avLst/>
          </a:prstGeom>
          <a:solidFill>
            <a:schemeClr val="accent1"/>
          </a:solidFill>
        </p:spPr>
        <p:txBody>
          <a:bodyPr wrap="square">
            <a:spAutoFit/>
          </a:bodyPr>
          <a:lstStyle/>
          <a:p>
            <a:pPr lvl="0" algn="ctr">
              <a:defRPr/>
            </a:pPr>
            <a:r>
              <a:rPr lang="fr-FR" sz="1600" b="1" dirty="0">
                <a:solidFill>
                  <a:schemeClr val="bg1"/>
                </a:solidFill>
                <a:latin typeface="Calibri" panose="020F0502020204030204" pitchFamily="34" charset="0"/>
                <a:ea typeface="Calibri" panose="020F0502020204030204" pitchFamily="34" charset="0"/>
                <a:cs typeface="Calibri" panose="020F0502020204030204" pitchFamily="34" charset="0"/>
              </a:rPr>
              <a:t>Approche One </a:t>
            </a:r>
            <a:r>
              <a:rPr lang="fr-FR" sz="1600" b="1" dirty="0" err="1">
                <a:solidFill>
                  <a:schemeClr val="bg1"/>
                </a:solidFill>
                <a:latin typeface="Calibri" panose="020F0502020204030204" pitchFamily="34" charset="0"/>
                <a:ea typeface="Calibri" panose="020F0502020204030204" pitchFamily="34" charset="0"/>
                <a:cs typeface="Calibri" panose="020F0502020204030204" pitchFamily="34" charset="0"/>
              </a:rPr>
              <a:t>Health</a:t>
            </a:r>
            <a:r>
              <a:rPr lang="fr-FR" sz="1600" b="1" dirty="0">
                <a:solidFill>
                  <a:schemeClr val="bg1"/>
                </a:solidFill>
                <a:latin typeface="Calibri" panose="020F0502020204030204" pitchFamily="34" charset="0"/>
                <a:ea typeface="Calibri" panose="020F0502020204030204" pitchFamily="34" charset="0"/>
                <a:cs typeface="Calibri" panose="020F0502020204030204" pitchFamily="34" charset="0"/>
              </a:rPr>
              <a:t> – Une seule santé </a:t>
            </a:r>
          </a:p>
        </p:txBody>
      </p:sp>
      <p:sp>
        <p:nvSpPr>
          <p:cNvPr id="15" name="ZoneTexte 14">
            <a:extLst>
              <a:ext uri="{FF2B5EF4-FFF2-40B4-BE49-F238E27FC236}">
                <a16:creationId xmlns:a16="http://schemas.microsoft.com/office/drawing/2014/main" id="{493CB3F4-8197-ECAD-3525-18708B5141F9}"/>
              </a:ext>
            </a:extLst>
          </p:cNvPr>
          <p:cNvSpPr txBox="1"/>
          <p:nvPr/>
        </p:nvSpPr>
        <p:spPr>
          <a:xfrm>
            <a:off x="4376905" y="5161179"/>
            <a:ext cx="4704339" cy="646331"/>
          </a:xfrm>
          <a:prstGeom prst="rect">
            <a:avLst/>
          </a:prstGeom>
          <a:noFill/>
          <a:ln w="28575">
            <a:solidFill>
              <a:schemeClr val="accent2">
                <a:lumMod val="75000"/>
              </a:schemeClr>
            </a:solidFill>
          </a:ln>
        </p:spPr>
        <p:txBody>
          <a:bodyPr wrap="square">
            <a:spAutoFit/>
          </a:bodyPr>
          <a:lstStyle/>
          <a:p>
            <a:pPr marL="0" lvl="0" indent="0">
              <a:buFontTx/>
              <a:buNone/>
            </a:pPr>
            <a:r>
              <a:rPr lang="fr-FR" sz="1200" b="1" cap="all" dirty="0">
                <a:solidFill>
                  <a:schemeClr val="accent1"/>
                </a:solidFill>
                <a:latin typeface="Calibri" panose="020F0502020204030204" pitchFamily="34" charset="0"/>
                <a:ea typeface="Calibri" panose="020F0502020204030204" pitchFamily="34" charset="0"/>
                <a:cs typeface="Calibri" panose="020F0502020204030204" pitchFamily="34" charset="0"/>
              </a:rPr>
              <a:t>Perspectives :</a:t>
            </a:r>
          </a:p>
          <a:p>
            <a:pPr marL="171450" indent="-171450">
              <a:buFont typeface="Wingdings" panose="05000000000000000000" pitchFamily="2" charset="2"/>
              <a:buChar char="Ø"/>
            </a:pPr>
            <a:r>
              <a:rPr lang="fr-FR" sz="1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Présentation de la démarche One </a:t>
            </a:r>
            <a:r>
              <a:rPr lang="fr-FR" sz="1200" b="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Health</a:t>
            </a:r>
            <a:r>
              <a:rPr lang="fr-FR" sz="1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lors de la journée mondiale de l’environnement – 03/06/26 - Tulle</a:t>
            </a:r>
          </a:p>
        </p:txBody>
      </p:sp>
      <p:sp>
        <p:nvSpPr>
          <p:cNvPr id="7" name="ZoneTexte 6">
            <a:extLst>
              <a:ext uri="{FF2B5EF4-FFF2-40B4-BE49-F238E27FC236}">
                <a16:creationId xmlns:a16="http://schemas.microsoft.com/office/drawing/2014/main" id="{13DB2025-18DA-194A-2809-959CB533513C}"/>
              </a:ext>
            </a:extLst>
          </p:cNvPr>
          <p:cNvSpPr txBox="1"/>
          <p:nvPr/>
        </p:nvSpPr>
        <p:spPr>
          <a:xfrm>
            <a:off x="4376905" y="3120688"/>
            <a:ext cx="4704339" cy="954107"/>
          </a:xfrm>
          <a:prstGeom prst="rect">
            <a:avLst/>
          </a:prstGeom>
          <a:solidFill>
            <a:schemeClr val="tx1"/>
          </a:solidFill>
          <a:ln w="28575">
            <a:solidFill>
              <a:schemeClr val="tx1"/>
            </a:solidFill>
          </a:ln>
        </p:spPr>
        <p:txBody>
          <a:bodyPr wrap="square">
            <a:spAutoFit/>
          </a:bodyPr>
          <a:lstStyle/>
          <a:p>
            <a:pPr algn="ctr"/>
            <a:r>
              <a:rPr lang="fr-FR" sz="14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promouvoir une approche pluridisciplinaire et globale des enjeux sanitaires</a:t>
            </a:r>
            <a:endParaRPr lang="fr-FR" sz="1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fr-FR" sz="14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Prendre en compte</a:t>
            </a:r>
            <a:r>
              <a:rPr lang="fr-FR" sz="1400" b="1" dirty="0">
                <a:solidFill>
                  <a:schemeClr val="bg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les</a:t>
            </a:r>
            <a:r>
              <a:rPr lang="fr-FR" sz="1400" b="1"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fr-FR" sz="1400" b="1" dirty="0">
                <a:solidFill>
                  <a:schemeClr val="bg1"/>
                </a:solidFill>
                <a:latin typeface="Calibri" panose="020F0502020204030204" pitchFamily="34" charset="0"/>
                <a:ea typeface="Calibri" panose="020F0502020204030204" pitchFamily="34" charset="0"/>
                <a:cs typeface="Calibri" panose="020F0502020204030204" pitchFamily="34" charset="0"/>
              </a:rPr>
              <a:t>liens complexes entre la santé animale, la santé humaine et l’environnement </a:t>
            </a:r>
          </a:p>
        </p:txBody>
      </p:sp>
      <p:sp>
        <p:nvSpPr>
          <p:cNvPr id="8" name="Flèche : bas 7">
            <a:extLst>
              <a:ext uri="{FF2B5EF4-FFF2-40B4-BE49-F238E27FC236}">
                <a16:creationId xmlns:a16="http://schemas.microsoft.com/office/drawing/2014/main" id="{6EF66B97-8ACE-FB9F-55E7-E98E2529ECD9}"/>
              </a:ext>
            </a:extLst>
          </p:cNvPr>
          <p:cNvSpPr/>
          <p:nvPr/>
        </p:nvSpPr>
        <p:spPr>
          <a:xfrm>
            <a:off x="6483642" y="2190334"/>
            <a:ext cx="490863" cy="830997"/>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 bas 15">
            <a:extLst>
              <a:ext uri="{FF2B5EF4-FFF2-40B4-BE49-F238E27FC236}">
                <a16:creationId xmlns:a16="http://schemas.microsoft.com/office/drawing/2014/main" id="{6CFF14E4-44E5-31BD-A62E-231A7062687B}"/>
              </a:ext>
            </a:extLst>
          </p:cNvPr>
          <p:cNvSpPr/>
          <p:nvPr/>
        </p:nvSpPr>
        <p:spPr>
          <a:xfrm>
            <a:off x="6483641" y="4205032"/>
            <a:ext cx="490863" cy="830997"/>
          </a:xfrm>
          <a:prstGeom prst="down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0B1FE0FB-4341-0644-3245-300355CB4108}"/>
              </a:ext>
            </a:extLst>
          </p:cNvPr>
          <p:cNvSpPr txBox="1"/>
          <p:nvPr/>
        </p:nvSpPr>
        <p:spPr>
          <a:xfrm>
            <a:off x="2550539" y="6122413"/>
            <a:ext cx="6530705" cy="523220"/>
          </a:xfrm>
          <a:prstGeom prst="rect">
            <a:avLst/>
          </a:prstGeom>
          <a:solidFill>
            <a:schemeClr val="tx1"/>
          </a:solidFill>
          <a:ln w="28575">
            <a:solidFill>
              <a:schemeClr val="tx1"/>
            </a:solidFill>
          </a:ln>
        </p:spPr>
        <p:txBody>
          <a:bodyPr wrap="square">
            <a:spAutoFit/>
          </a:bodyPr>
          <a:lstStyle/>
          <a:p>
            <a:pPr algn="ctr"/>
            <a:r>
              <a:rPr lang="fr-FR" sz="1400" b="1" dirty="0">
                <a:solidFill>
                  <a:schemeClr val="bg1"/>
                </a:solidFill>
                <a:latin typeface="Calibri" panose="020F0502020204030204" pitchFamily="34" charset="0"/>
                <a:ea typeface="Calibri" panose="020F0502020204030204" pitchFamily="34" charset="0"/>
                <a:cs typeface="Calibri" panose="020F0502020204030204" pitchFamily="34" charset="0"/>
              </a:rPr>
              <a:t>https://promotion-sante-na.org/projets/one-health-une-seule-sante-en-nouvelle-aquitaine-du-concept-a-laction/</a:t>
            </a:r>
          </a:p>
        </p:txBody>
      </p:sp>
    </p:spTree>
    <p:extLst>
      <p:ext uri="{BB962C8B-B14F-4D97-AF65-F5344CB8AC3E}">
        <p14:creationId xmlns:p14="http://schemas.microsoft.com/office/powerpoint/2010/main" val="28230592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au 11">
            <a:extLst>
              <a:ext uri="{FF2B5EF4-FFF2-40B4-BE49-F238E27FC236}">
                <a16:creationId xmlns:a16="http://schemas.microsoft.com/office/drawing/2014/main" id="{E9B4BE47-D304-60FF-F755-A987FE9FA2C3}"/>
              </a:ext>
            </a:extLst>
          </p:cNvPr>
          <p:cNvGraphicFramePr>
            <a:graphicFrameLocks noGrp="1"/>
          </p:cNvGraphicFramePr>
          <p:nvPr>
            <p:extLst>
              <p:ext uri="{D42A27DB-BD31-4B8C-83A1-F6EECF244321}">
                <p14:modId xmlns:p14="http://schemas.microsoft.com/office/powerpoint/2010/main" val="3173622369"/>
              </p:ext>
            </p:extLst>
          </p:nvPr>
        </p:nvGraphicFramePr>
        <p:xfrm>
          <a:off x="825042" y="2058819"/>
          <a:ext cx="6301899" cy="2139247"/>
        </p:xfrm>
        <a:graphic>
          <a:graphicData uri="http://schemas.openxmlformats.org/drawingml/2006/table">
            <a:tbl>
              <a:tblPr firstRow="1" bandRow="1">
                <a:tableStyleId>{00A15C55-8517-42AA-B614-E9B94910E393}</a:tableStyleId>
              </a:tblPr>
              <a:tblGrid>
                <a:gridCol w="3675864">
                  <a:extLst>
                    <a:ext uri="{9D8B030D-6E8A-4147-A177-3AD203B41FA5}">
                      <a16:colId xmlns:a16="http://schemas.microsoft.com/office/drawing/2014/main" val="663078195"/>
                    </a:ext>
                  </a:extLst>
                </a:gridCol>
                <a:gridCol w="886882">
                  <a:extLst>
                    <a:ext uri="{9D8B030D-6E8A-4147-A177-3AD203B41FA5}">
                      <a16:colId xmlns:a16="http://schemas.microsoft.com/office/drawing/2014/main" val="1476271452"/>
                    </a:ext>
                  </a:extLst>
                </a:gridCol>
                <a:gridCol w="735106">
                  <a:extLst>
                    <a:ext uri="{9D8B030D-6E8A-4147-A177-3AD203B41FA5}">
                      <a16:colId xmlns:a16="http://schemas.microsoft.com/office/drawing/2014/main" val="1048548178"/>
                    </a:ext>
                  </a:extLst>
                </a:gridCol>
                <a:gridCol w="1004047">
                  <a:extLst>
                    <a:ext uri="{9D8B030D-6E8A-4147-A177-3AD203B41FA5}">
                      <a16:colId xmlns:a16="http://schemas.microsoft.com/office/drawing/2014/main" val="450128597"/>
                    </a:ext>
                  </a:extLst>
                </a:gridCol>
              </a:tblGrid>
              <a:tr h="370840">
                <a:tc rowSpan="2">
                  <a:txBody>
                    <a:bodyPr/>
                    <a:lstStyle/>
                    <a:p>
                      <a:pPr algn="ctr"/>
                      <a:endParaRPr lang="fr-FR" sz="1200" dirty="0">
                        <a:latin typeface="Calibri" panose="020F0502020204030204" pitchFamily="34" charset="0"/>
                        <a:cs typeface="Calibri" panose="020F0502020204030204" pitchFamily="34" charset="0"/>
                      </a:endParaRPr>
                    </a:p>
                    <a:p>
                      <a:pPr algn="ctr"/>
                      <a:r>
                        <a:rPr lang="fr-FR" sz="1200" dirty="0">
                          <a:latin typeface="Calibri" panose="020F0502020204030204" pitchFamily="34" charset="0"/>
                          <a:cs typeface="Calibri" panose="020F0502020204030204" pitchFamily="34" charset="0"/>
                        </a:rPr>
                        <a:t>ACTION</a:t>
                      </a:r>
                    </a:p>
                  </a:txBody>
                  <a:tcPr/>
                </a:tc>
                <a:tc gridSpan="3">
                  <a:txBody>
                    <a:bodyPr/>
                    <a:lstStyle/>
                    <a:p>
                      <a:pPr algn="ctr"/>
                      <a:r>
                        <a:rPr lang="fr-FR" sz="1200" dirty="0">
                          <a:latin typeface="Calibri" panose="020F0502020204030204" pitchFamily="34" charset="0"/>
                          <a:cs typeface="Calibri" panose="020F0502020204030204" pitchFamily="34" charset="0"/>
                        </a:rPr>
                        <a:t>ETAT D’AVANCEMENT</a:t>
                      </a:r>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2287672304"/>
                  </a:ext>
                </a:extLst>
              </a:tr>
              <a:tr h="305367">
                <a:tc vMerge="1">
                  <a:txBody>
                    <a:bodyPr/>
                    <a:lstStyle/>
                    <a:p>
                      <a:endParaRPr lang="fr-FR" dirty="0"/>
                    </a:p>
                  </a:txBody>
                  <a:tcPr/>
                </a:tc>
                <a:tc>
                  <a:txBody>
                    <a:bodyPr/>
                    <a:lstStyle/>
                    <a:p>
                      <a:pPr algn="ctr"/>
                      <a:r>
                        <a:rPr lang="fr-FR" sz="1200" b="1" dirty="0">
                          <a:latin typeface="Calibri" panose="020F0502020204030204" pitchFamily="34" charset="0"/>
                          <a:cs typeface="Calibri" panose="020F0502020204030204" pitchFamily="34" charset="0"/>
                        </a:rPr>
                        <a:t>Non initiée </a:t>
                      </a:r>
                    </a:p>
                  </a:txBody>
                  <a:tcPr/>
                </a:tc>
                <a:tc>
                  <a:txBody>
                    <a:bodyPr/>
                    <a:lstStyle/>
                    <a:p>
                      <a:pPr algn="ctr"/>
                      <a:r>
                        <a:rPr lang="fr-FR" sz="1200" b="1" dirty="0">
                          <a:latin typeface="Calibri" panose="020F0502020204030204" pitchFamily="34" charset="0"/>
                          <a:cs typeface="Calibri" panose="020F0502020204030204" pitchFamily="34" charset="0"/>
                        </a:rPr>
                        <a:t>en cours</a:t>
                      </a:r>
                    </a:p>
                  </a:txBody>
                  <a:tcPr/>
                </a:tc>
                <a:tc>
                  <a:txBody>
                    <a:bodyPr/>
                    <a:lstStyle/>
                    <a:p>
                      <a:pPr algn="ctr"/>
                      <a:r>
                        <a:rPr lang="fr-FR" sz="1200" b="1" dirty="0">
                          <a:latin typeface="Calibri" panose="020F0502020204030204" pitchFamily="34" charset="0"/>
                          <a:cs typeface="Calibri" panose="020F0502020204030204" pitchFamily="34" charset="0"/>
                        </a:rPr>
                        <a:t>terminée</a:t>
                      </a:r>
                    </a:p>
                  </a:txBody>
                  <a:tcPr/>
                </a:tc>
                <a:extLst>
                  <a:ext uri="{0D108BD9-81ED-4DB2-BD59-A6C34878D82A}">
                    <a16:rowId xmlns:a16="http://schemas.microsoft.com/office/drawing/2014/main" val="3547526300"/>
                  </a:ext>
                </a:extLst>
              </a:tr>
              <a:tr h="341148">
                <a:tc>
                  <a:txBody>
                    <a:bodyPr/>
                    <a:lstStyle/>
                    <a:p>
                      <a:r>
                        <a:rPr lang="fr-FR" sz="1200" kern="1200" dirty="0">
                          <a:solidFill>
                            <a:schemeClr val="dk1"/>
                          </a:solidFill>
                          <a:effectLst/>
                          <a:latin typeface="Calibri" panose="020F0502020204030204" pitchFamily="34" charset="0"/>
                          <a:cs typeface="Calibri" panose="020F0502020204030204" pitchFamily="34" charset="0"/>
                        </a:rPr>
                        <a:t>1- Inciter à l’usage de la mobilité douce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200" b="0" dirty="0">
                          <a:solidFill>
                            <a:srgbClr val="FF0066"/>
                          </a:solidFill>
                          <a:latin typeface="Calibri" panose="020F0502020204030204" pitchFamily="34" charset="0"/>
                          <a:ea typeface="Calibri" panose="020F0502020204030204" pitchFamily="34" charset="0"/>
                          <a:cs typeface="Calibri" panose="020F0502020204030204" pitchFamily="34" charset="0"/>
                        </a:rPr>
                        <a:t>référents : service urbanisme, Ville de Tulle et Service mobilité, Tulle Agglo  </a:t>
                      </a:r>
                    </a:p>
                  </a:txBody>
                  <a:tcPr/>
                </a:tc>
                <a:tc>
                  <a:txBody>
                    <a:bodyPr/>
                    <a:lstStyle/>
                    <a:p>
                      <a:endParaRPr lang="fr-FR" sz="1200" dirty="0">
                        <a:latin typeface="Calibri" panose="020F0502020204030204" pitchFamily="34" charset="0"/>
                        <a:cs typeface="Calibri" panose="020F0502020204030204" pitchFamily="34" charset="0"/>
                      </a:endParaRPr>
                    </a:p>
                  </a:txBody>
                  <a:tcPr/>
                </a:tc>
                <a:tc>
                  <a:txBody>
                    <a:bodyPr/>
                    <a:lstStyle/>
                    <a:p>
                      <a:endParaRPr lang="fr-FR" sz="1200" dirty="0">
                        <a:solidFill>
                          <a:schemeClr val="accent2">
                            <a:lumMod val="75000"/>
                          </a:schemeClr>
                        </a:solidFill>
                        <a:highlight>
                          <a:srgbClr val="00AFDB"/>
                        </a:highlight>
                        <a:latin typeface="Calibri" panose="020F0502020204030204" pitchFamily="34" charset="0"/>
                        <a:cs typeface="Calibri" panose="020F0502020204030204" pitchFamily="34" charset="0"/>
                      </a:endParaRPr>
                    </a:p>
                  </a:txBody>
                  <a:tcPr>
                    <a:solidFill>
                      <a:schemeClr val="accent4"/>
                    </a:solidFill>
                  </a:tcPr>
                </a:tc>
                <a:tc>
                  <a:txBody>
                    <a:bodyPr/>
                    <a:lstStyle/>
                    <a:p>
                      <a:endParaRPr lang="fr-FR" sz="1200" dirty="0">
                        <a:latin typeface="Calibri" panose="020F0502020204030204" pitchFamily="34" charset="0"/>
                        <a:cs typeface="Calibri" panose="020F0502020204030204" pitchFamily="34" charset="0"/>
                      </a:endParaRPr>
                    </a:p>
                  </a:txBody>
                  <a:tcPr>
                    <a:solidFill>
                      <a:schemeClr val="accent4"/>
                    </a:solidFill>
                  </a:tcPr>
                </a:tc>
                <a:extLst>
                  <a:ext uri="{0D108BD9-81ED-4DB2-BD59-A6C34878D82A}">
                    <a16:rowId xmlns:a16="http://schemas.microsoft.com/office/drawing/2014/main" val="1743215220"/>
                  </a:ext>
                </a:extLst>
              </a:tr>
              <a:tr h="278311">
                <a:tc>
                  <a:txBody>
                    <a:bodyPr/>
                    <a:lstStyle/>
                    <a:p>
                      <a:r>
                        <a:rPr lang="fr-FR" sz="1200" kern="1200" dirty="0">
                          <a:solidFill>
                            <a:schemeClr val="dk1"/>
                          </a:solidFill>
                          <a:effectLst/>
                          <a:latin typeface="Calibri" panose="020F0502020204030204" pitchFamily="34" charset="0"/>
                          <a:cs typeface="Calibri" panose="020F0502020204030204" pitchFamily="34" charset="0"/>
                        </a:rPr>
                        <a:t>2- Développer le recyclage pour inciter à la réduction de nos déchets ménagers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200" dirty="0">
                          <a:solidFill>
                            <a:srgbClr val="FF0066"/>
                          </a:solidFill>
                          <a:latin typeface="Calibri" panose="020F0502020204030204" pitchFamily="34" charset="0"/>
                          <a:ea typeface="Calibri" panose="020F0502020204030204" pitchFamily="34" charset="0"/>
                          <a:cs typeface="Calibri" panose="020F0502020204030204" pitchFamily="34" charset="0"/>
                        </a:rPr>
                        <a:t>référents : Mylène Lavergne et Karine Henrion, Tulle Agglo</a:t>
                      </a:r>
                    </a:p>
                  </a:txBody>
                  <a:tcPr/>
                </a:tc>
                <a:tc>
                  <a:txBody>
                    <a:bodyPr/>
                    <a:lstStyle/>
                    <a:p>
                      <a:endParaRPr lang="fr-FR" sz="1200" dirty="0">
                        <a:latin typeface="Calibri" panose="020F0502020204030204" pitchFamily="34" charset="0"/>
                        <a:cs typeface="Calibri" panose="020F0502020204030204" pitchFamily="34" charset="0"/>
                      </a:endParaRPr>
                    </a:p>
                  </a:txBody>
                  <a:tcPr/>
                </a:tc>
                <a:tc>
                  <a:txBody>
                    <a:bodyPr/>
                    <a:lstStyle/>
                    <a:p>
                      <a:endParaRPr lang="fr-FR" sz="1200" dirty="0">
                        <a:solidFill>
                          <a:schemeClr val="accent2">
                            <a:lumMod val="75000"/>
                          </a:schemeClr>
                        </a:solidFill>
                        <a:highlight>
                          <a:srgbClr val="00AFDB"/>
                        </a:highlight>
                        <a:latin typeface="Calibri" panose="020F0502020204030204" pitchFamily="34" charset="0"/>
                        <a:cs typeface="Calibri" panose="020F0502020204030204" pitchFamily="34" charset="0"/>
                      </a:endParaRPr>
                    </a:p>
                  </a:txBody>
                  <a:tcPr>
                    <a:solidFill>
                      <a:schemeClr val="accent4"/>
                    </a:solidFill>
                  </a:tcPr>
                </a:tc>
                <a:tc>
                  <a:txBody>
                    <a:bodyPr/>
                    <a:lstStyle/>
                    <a:p>
                      <a:endParaRPr lang="fr-FR"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065431079"/>
                  </a:ext>
                </a:extLst>
              </a:tr>
            </a:tbl>
          </a:graphicData>
        </a:graphic>
      </p:graphicFrame>
      <p:sp>
        <p:nvSpPr>
          <p:cNvPr id="4" name="ZoneTexte 3">
            <a:extLst>
              <a:ext uri="{FF2B5EF4-FFF2-40B4-BE49-F238E27FC236}">
                <a16:creationId xmlns:a16="http://schemas.microsoft.com/office/drawing/2014/main" id="{CB818F60-4DCD-78C6-882B-E0440125D1E0}"/>
              </a:ext>
            </a:extLst>
          </p:cNvPr>
          <p:cNvSpPr txBox="1"/>
          <p:nvPr/>
        </p:nvSpPr>
        <p:spPr>
          <a:xfrm>
            <a:off x="1547186" y="1631525"/>
            <a:ext cx="6950701" cy="553998"/>
          </a:xfrm>
          <a:prstGeom prst="rect">
            <a:avLst/>
          </a:prstGeom>
          <a:noFill/>
        </p:spPr>
        <p:txBody>
          <a:bodyPr wrap="square">
            <a:spAutoFit/>
          </a:bodyPr>
          <a:lstStyle/>
          <a:p>
            <a:r>
              <a:rPr lang="fr-FR" sz="1400" b="1" dirty="0">
                <a:solidFill>
                  <a:schemeClr val="accent2">
                    <a:lumMod val="75000"/>
                  </a:schemeClr>
                </a:solidFill>
                <a:latin typeface="Myriad Pro Cond" panose="020B0506030403020204" pitchFamily="34" charset="0"/>
              </a:rPr>
              <a:t>FICHE ACTION D3 </a:t>
            </a:r>
            <a:r>
              <a:rPr lang="fr-FR" sz="1400" b="1" dirty="0">
                <a:solidFill>
                  <a:schemeClr val="accent2">
                    <a:lumMod val="75000"/>
                  </a:schemeClr>
                </a:solidFill>
                <a:effectLst/>
                <a:latin typeface="Arial" panose="020B0604020202020204" pitchFamily="34" charset="0"/>
                <a:ea typeface="Calibri" panose="020F0502020204030204" pitchFamily="34" charset="0"/>
                <a:cs typeface="Times New Roman" panose="02020603050405020304" pitchFamily="18" charset="0"/>
              </a:rPr>
              <a:t>Environnement et citoyenneté</a:t>
            </a:r>
            <a:endParaRPr lang="fr-FR" sz="1400" b="1" dirty="0">
              <a:solidFill>
                <a:schemeClr val="accent2">
                  <a:lumMod val="75000"/>
                </a:schemeClr>
              </a:solidFill>
              <a:latin typeface="Arial" panose="020B0604020202020204" pitchFamily="34" charset="0"/>
              <a:ea typeface="Calibri" panose="020F0502020204030204" pitchFamily="34" charset="0"/>
              <a:cs typeface="Times New Roman" panose="02020603050405020304" pitchFamily="18" charset="0"/>
            </a:endParaRPr>
          </a:p>
          <a:p>
            <a:pPr lvl="0"/>
            <a:endParaRPr lang="fr-FR" sz="1600" b="1" dirty="0">
              <a:solidFill>
                <a:schemeClr val="accent2">
                  <a:lumMod val="75000"/>
                </a:schemeClr>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 name="Titre 1">
            <a:extLst>
              <a:ext uri="{FF2B5EF4-FFF2-40B4-BE49-F238E27FC236}">
                <a16:creationId xmlns:a16="http://schemas.microsoft.com/office/drawing/2014/main" id="{C6ABBB8F-8727-5920-F679-53DEE92EB3E8}"/>
              </a:ext>
            </a:extLst>
          </p:cNvPr>
          <p:cNvSpPr txBox="1">
            <a:spLocks/>
          </p:cNvSpPr>
          <p:nvPr/>
        </p:nvSpPr>
        <p:spPr>
          <a:xfrm>
            <a:off x="911635" y="584812"/>
            <a:ext cx="6378575" cy="1293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b="1" dirty="0">
                <a:solidFill>
                  <a:srgbClr val="C80064"/>
                </a:solidFill>
              </a:rPr>
              <a:t>AXE D / Santé environnement</a:t>
            </a:r>
          </a:p>
        </p:txBody>
      </p:sp>
      <p:pic>
        <p:nvPicPr>
          <p:cNvPr id="14" name="Image 13" descr="Une image contenant intérieur, habits, meubles, chaise&#10;&#10;Le contenu généré par l’IA peut être incorrect.">
            <a:extLst>
              <a:ext uri="{FF2B5EF4-FFF2-40B4-BE49-F238E27FC236}">
                <a16:creationId xmlns:a16="http://schemas.microsoft.com/office/drawing/2014/main" id="{DE9F8B31-2E97-D577-8923-21848BD249F6}"/>
              </a:ext>
            </a:extLst>
          </p:cNvPr>
          <p:cNvPicPr>
            <a:picLocks noChangeAspect="1"/>
          </p:cNvPicPr>
          <p:nvPr/>
        </p:nvPicPr>
        <p:blipFill>
          <a:blip r:embed="rId2" cstate="print">
            <a:extLst>
              <a:ext uri="{28A0092B-C50C-407E-A947-70E740481C1C}">
                <a14:useLocalDpi xmlns:a14="http://schemas.microsoft.com/office/drawing/2010/main" val="0"/>
              </a:ext>
            </a:extLst>
          </a:blip>
          <a:srcRect t="29488"/>
          <a:stretch>
            <a:fillRect/>
          </a:stretch>
        </p:blipFill>
        <p:spPr>
          <a:xfrm>
            <a:off x="2086342" y="4274608"/>
            <a:ext cx="3066201" cy="1729637"/>
          </a:xfrm>
          <a:prstGeom prst="rect">
            <a:avLst/>
          </a:prstGeom>
        </p:spPr>
      </p:pic>
      <p:pic>
        <p:nvPicPr>
          <p:cNvPr id="3" name="Picture 2">
            <a:extLst>
              <a:ext uri="{FF2B5EF4-FFF2-40B4-BE49-F238E27FC236}">
                <a16:creationId xmlns:a16="http://schemas.microsoft.com/office/drawing/2014/main" id="{F39C6A33-B9EC-2CA4-9E91-FB8B3FFA6A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0210" y="1878625"/>
            <a:ext cx="1756566" cy="2484732"/>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descr="Une image contenant texte, Police, Graphique, graphisme&#10;&#10;Le contenu généré par l’IA peut être incorrect.">
            <a:extLst>
              <a:ext uri="{FF2B5EF4-FFF2-40B4-BE49-F238E27FC236}">
                <a16:creationId xmlns:a16="http://schemas.microsoft.com/office/drawing/2014/main" id="{0133435D-0084-52B3-711D-FAFD374543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9999" y="4543551"/>
            <a:ext cx="2230308" cy="1365848"/>
          </a:xfrm>
          <a:prstGeom prst="rect">
            <a:avLst/>
          </a:prstGeom>
        </p:spPr>
      </p:pic>
    </p:spTree>
    <p:extLst>
      <p:ext uri="{BB962C8B-B14F-4D97-AF65-F5344CB8AC3E}">
        <p14:creationId xmlns:p14="http://schemas.microsoft.com/office/powerpoint/2010/main" val="42068540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4B578C7-BA26-C349-D04E-BDF1083A61C7}"/>
              </a:ext>
            </a:extLst>
          </p:cNvPr>
          <p:cNvSpPr>
            <a:spLocks noGrp="1"/>
          </p:cNvSpPr>
          <p:nvPr>
            <p:ph sz="half" idx="1"/>
          </p:nvPr>
        </p:nvSpPr>
        <p:spPr>
          <a:xfrm>
            <a:off x="699926" y="1829670"/>
            <a:ext cx="3152122" cy="197906"/>
          </a:xfrm>
        </p:spPr>
        <p:txBody>
          <a:bodyPr>
            <a:noAutofit/>
          </a:bodyPr>
          <a:lstStyle/>
          <a:p>
            <a:pPr marL="0" indent="0" algn="just">
              <a:buNone/>
            </a:pPr>
            <a:r>
              <a:rPr lang="fr-FR" sz="1200" b="1" dirty="0">
                <a:solidFill>
                  <a:schemeClr val="accent2">
                    <a:lumMod val="75000"/>
                  </a:schemeClr>
                </a:solidFill>
                <a:effectLst/>
                <a:latin typeface="Arial" panose="020B0604020202020204" pitchFamily="34" charset="0"/>
                <a:ea typeface="Calibri" panose="020F0502020204030204" pitchFamily="34" charset="0"/>
                <a:cs typeface="Times New Roman" panose="02020603050405020304" pitchFamily="18" charset="0"/>
              </a:rPr>
              <a:t>1-</a:t>
            </a:r>
            <a:r>
              <a:rPr lang="fr-FR" sz="1200" dirty="0">
                <a:solidFill>
                  <a:schemeClr val="accent2">
                    <a:lumMod val="75000"/>
                  </a:schemeClr>
                </a:solidFill>
                <a:latin typeface="Arial" panose="020B0604020202020204" pitchFamily="34" charset="0"/>
                <a:ea typeface="Calibri" panose="020F0502020204030204" pitchFamily="34" charset="0"/>
                <a:cs typeface="Times New Roman" panose="02020603050405020304" pitchFamily="18" charset="0"/>
              </a:rPr>
              <a:t> </a:t>
            </a:r>
            <a:r>
              <a:rPr lang="fr-FR" sz="1200" b="1" dirty="0">
                <a:solidFill>
                  <a:schemeClr val="accent2">
                    <a:lumMod val="75000"/>
                  </a:schemeClr>
                </a:solidFill>
                <a:effectLst/>
                <a:latin typeface="Arial" panose="020B0604020202020204" pitchFamily="34" charset="0"/>
                <a:ea typeface="Calibri" panose="020F0502020204030204" pitchFamily="34" charset="0"/>
                <a:cs typeface="Times New Roman" panose="02020603050405020304" pitchFamily="18" charset="0"/>
              </a:rPr>
              <a:t>Inciter à l’usage de la mobilité douce</a:t>
            </a:r>
          </a:p>
          <a:p>
            <a:pPr marL="0" indent="0">
              <a:buNone/>
            </a:pPr>
            <a:endParaRPr lang="fr-FR" sz="1200" dirty="0">
              <a:effectLst/>
              <a:latin typeface="Calibri" panose="020F0502020204030204" pitchFamily="34" charset="0"/>
              <a:ea typeface="Calibri" panose="020F0502020204030204" pitchFamily="34" charset="0"/>
            </a:endParaRPr>
          </a:p>
          <a:p>
            <a:endParaRPr lang="fr-FR" sz="1200" b="1" u="sng" dirty="0">
              <a:solidFill>
                <a:schemeClr val="accent4">
                  <a:lumMod val="75000"/>
                </a:schemeClr>
              </a:solidFill>
              <a:latin typeface="CIDFont+F3"/>
              <a:ea typeface="Calibri" panose="020F0502020204030204" pitchFamily="34" charset="0"/>
            </a:endParaRPr>
          </a:p>
          <a:p>
            <a:endParaRPr lang="fr-FR" sz="1200" b="1" u="sng" dirty="0">
              <a:solidFill>
                <a:schemeClr val="accent4">
                  <a:lumMod val="75000"/>
                </a:schemeClr>
              </a:solidFill>
              <a:effectLst/>
              <a:latin typeface="CIDFont+F3"/>
              <a:ea typeface="Calibri" panose="020F0502020204030204" pitchFamily="34" charset="0"/>
            </a:endParaRPr>
          </a:p>
          <a:p>
            <a:endParaRPr lang="fr-FR" sz="1200" b="1" u="sng" dirty="0">
              <a:solidFill>
                <a:schemeClr val="accent4">
                  <a:lumMod val="75000"/>
                </a:schemeClr>
              </a:solidFill>
              <a:latin typeface="CIDFont+F3"/>
              <a:ea typeface="Calibri" panose="020F0502020204030204" pitchFamily="34" charset="0"/>
            </a:endParaRPr>
          </a:p>
          <a:p>
            <a:endParaRPr lang="fr-FR" sz="1200" b="1" u="sng" dirty="0">
              <a:solidFill>
                <a:schemeClr val="accent4">
                  <a:lumMod val="75000"/>
                </a:schemeClr>
              </a:solidFill>
              <a:effectLst/>
              <a:latin typeface="CIDFont+F3"/>
              <a:ea typeface="Calibri" panose="020F0502020204030204" pitchFamily="34" charset="0"/>
            </a:endParaRPr>
          </a:p>
          <a:p>
            <a:pPr marL="0" indent="0" algn="just">
              <a:buNone/>
            </a:pPr>
            <a:endParaRPr lang="fr-FR" sz="1200" b="1" dirty="0">
              <a:solidFill>
                <a:schemeClr val="accent2">
                  <a:lumMod val="75000"/>
                </a:schemeClr>
              </a:solidFill>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endParaRPr lang="fr-FR" sz="1200" dirty="0"/>
          </a:p>
        </p:txBody>
      </p:sp>
      <p:sp>
        <p:nvSpPr>
          <p:cNvPr id="4" name="Titre 1">
            <a:extLst>
              <a:ext uri="{FF2B5EF4-FFF2-40B4-BE49-F238E27FC236}">
                <a16:creationId xmlns:a16="http://schemas.microsoft.com/office/drawing/2014/main" id="{C9CCA99D-F065-89C6-E796-22D8F975968D}"/>
              </a:ext>
            </a:extLst>
          </p:cNvPr>
          <p:cNvSpPr txBox="1">
            <a:spLocks/>
          </p:cNvSpPr>
          <p:nvPr/>
        </p:nvSpPr>
        <p:spPr>
          <a:xfrm>
            <a:off x="954741" y="551036"/>
            <a:ext cx="6378575" cy="1293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b="1" dirty="0">
                <a:solidFill>
                  <a:srgbClr val="C80064"/>
                </a:solidFill>
              </a:rPr>
              <a:t>AXE D / Santé environnement</a:t>
            </a:r>
          </a:p>
        </p:txBody>
      </p:sp>
      <p:sp>
        <p:nvSpPr>
          <p:cNvPr id="7" name="ZoneTexte 6">
            <a:extLst>
              <a:ext uri="{FF2B5EF4-FFF2-40B4-BE49-F238E27FC236}">
                <a16:creationId xmlns:a16="http://schemas.microsoft.com/office/drawing/2014/main" id="{121C8A33-6948-BEB9-A503-BCF0141D35C3}"/>
              </a:ext>
            </a:extLst>
          </p:cNvPr>
          <p:cNvSpPr txBox="1"/>
          <p:nvPr/>
        </p:nvSpPr>
        <p:spPr>
          <a:xfrm>
            <a:off x="1493373" y="1458399"/>
            <a:ext cx="6950701" cy="553998"/>
          </a:xfrm>
          <a:prstGeom prst="rect">
            <a:avLst/>
          </a:prstGeom>
          <a:noFill/>
        </p:spPr>
        <p:txBody>
          <a:bodyPr wrap="square">
            <a:spAutoFit/>
          </a:bodyPr>
          <a:lstStyle/>
          <a:p>
            <a:r>
              <a:rPr lang="fr-FR" sz="1400" b="1" dirty="0">
                <a:solidFill>
                  <a:schemeClr val="accent2">
                    <a:lumMod val="75000"/>
                  </a:schemeClr>
                </a:solidFill>
                <a:latin typeface="Myriad Pro Cond" panose="020B0506030403020204" pitchFamily="34" charset="0"/>
              </a:rPr>
              <a:t>FICHE ACTION D3 </a:t>
            </a:r>
            <a:r>
              <a:rPr lang="fr-FR" sz="1400" b="1" dirty="0">
                <a:solidFill>
                  <a:schemeClr val="accent2">
                    <a:lumMod val="75000"/>
                  </a:schemeClr>
                </a:solidFill>
                <a:effectLst/>
                <a:latin typeface="Arial" panose="020B0604020202020204" pitchFamily="34" charset="0"/>
                <a:ea typeface="Calibri" panose="020F0502020204030204" pitchFamily="34" charset="0"/>
                <a:cs typeface="Times New Roman" panose="02020603050405020304" pitchFamily="18" charset="0"/>
              </a:rPr>
              <a:t>Environnement et citoyenneté</a:t>
            </a:r>
            <a:endParaRPr lang="fr-FR" sz="1400" b="1" dirty="0">
              <a:solidFill>
                <a:schemeClr val="accent2">
                  <a:lumMod val="75000"/>
                </a:schemeClr>
              </a:solidFill>
              <a:latin typeface="Arial" panose="020B0604020202020204" pitchFamily="34" charset="0"/>
              <a:ea typeface="Calibri" panose="020F0502020204030204" pitchFamily="34" charset="0"/>
              <a:cs typeface="Times New Roman" panose="02020603050405020304" pitchFamily="18" charset="0"/>
            </a:endParaRPr>
          </a:p>
          <a:p>
            <a:pPr lvl="0"/>
            <a:endParaRPr lang="fr-FR" sz="1600" b="1" dirty="0">
              <a:solidFill>
                <a:schemeClr val="accent2">
                  <a:lumMod val="75000"/>
                </a:schemeClr>
              </a:solidFill>
              <a:effectLst/>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8" name="Tableau 7">
            <a:extLst>
              <a:ext uri="{FF2B5EF4-FFF2-40B4-BE49-F238E27FC236}">
                <a16:creationId xmlns:a16="http://schemas.microsoft.com/office/drawing/2014/main" id="{61776385-3DB4-25D1-5296-FCB517D47BB8}"/>
              </a:ext>
            </a:extLst>
          </p:cNvPr>
          <p:cNvGraphicFramePr>
            <a:graphicFrameLocks noGrp="1"/>
          </p:cNvGraphicFramePr>
          <p:nvPr>
            <p:extLst>
              <p:ext uri="{D42A27DB-BD31-4B8C-83A1-F6EECF244321}">
                <p14:modId xmlns:p14="http://schemas.microsoft.com/office/powerpoint/2010/main" val="2137050123"/>
              </p:ext>
            </p:extLst>
          </p:nvPr>
        </p:nvGraphicFramePr>
        <p:xfrm>
          <a:off x="213286" y="2086847"/>
          <a:ext cx="8717428" cy="2302302"/>
        </p:xfrm>
        <a:graphic>
          <a:graphicData uri="http://schemas.openxmlformats.org/drawingml/2006/table">
            <a:tbl>
              <a:tblPr firstRow="1" bandRow="1">
                <a:tableStyleId>{00A15C55-8517-42AA-B614-E9B94910E393}</a:tableStyleId>
              </a:tblPr>
              <a:tblGrid>
                <a:gridCol w="4491054">
                  <a:extLst>
                    <a:ext uri="{9D8B030D-6E8A-4147-A177-3AD203B41FA5}">
                      <a16:colId xmlns:a16="http://schemas.microsoft.com/office/drawing/2014/main" val="663078195"/>
                    </a:ext>
                  </a:extLst>
                </a:gridCol>
                <a:gridCol w="1467892">
                  <a:extLst>
                    <a:ext uri="{9D8B030D-6E8A-4147-A177-3AD203B41FA5}">
                      <a16:colId xmlns:a16="http://schemas.microsoft.com/office/drawing/2014/main" val="1476271452"/>
                    </a:ext>
                  </a:extLst>
                </a:gridCol>
                <a:gridCol w="1497546">
                  <a:extLst>
                    <a:ext uri="{9D8B030D-6E8A-4147-A177-3AD203B41FA5}">
                      <a16:colId xmlns:a16="http://schemas.microsoft.com/office/drawing/2014/main" val="1048548178"/>
                    </a:ext>
                  </a:extLst>
                </a:gridCol>
                <a:gridCol w="1260936">
                  <a:extLst>
                    <a:ext uri="{9D8B030D-6E8A-4147-A177-3AD203B41FA5}">
                      <a16:colId xmlns:a16="http://schemas.microsoft.com/office/drawing/2014/main" val="450128597"/>
                    </a:ext>
                  </a:extLst>
                </a:gridCol>
              </a:tblGrid>
              <a:tr h="290622">
                <a:tc rowSpan="2">
                  <a:txBody>
                    <a:bodyPr/>
                    <a:lstStyle/>
                    <a:p>
                      <a:pPr algn="ctr"/>
                      <a:endParaRPr lang="fr-FR" sz="1200" dirty="0">
                        <a:latin typeface="Calibri" panose="020F0502020204030204" pitchFamily="34" charset="0"/>
                        <a:cs typeface="Calibri" panose="020F0502020204030204" pitchFamily="34" charset="0"/>
                      </a:endParaRPr>
                    </a:p>
                    <a:p>
                      <a:pPr algn="ctr"/>
                      <a:r>
                        <a:rPr lang="fr-FR" sz="1200" dirty="0">
                          <a:latin typeface="Calibri" panose="020F0502020204030204" pitchFamily="34" charset="0"/>
                          <a:cs typeface="Calibri" panose="020F0502020204030204" pitchFamily="34" charset="0"/>
                        </a:rPr>
                        <a:t>ACTION</a:t>
                      </a:r>
                    </a:p>
                  </a:txBody>
                  <a:tcPr/>
                </a:tc>
                <a:tc gridSpan="3">
                  <a:txBody>
                    <a:bodyPr/>
                    <a:lstStyle/>
                    <a:p>
                      <a:pPr algn="ctr"/>
                      <a:r>
                        <a:rPr lang="fr-FR" sz="1200" dirty="0">
                          <a:latin typeface="Calibri" panose="020F0502020204030204" pitchFamily="34" charset="0"/>
                          <a:cs typeface="Calibri" panose="020F0502020204030204" pitchFamily="34" charset="0"/>
                        </a:rPr>
                        <a:t>ETAT D’AVANCEMENT</a:t>
                      </a:r>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2287672304"/>
                  </a:ext>
                </a:extLst>
              </a:tr>
              <a:tr h="252489">
                <a:tc vMerge="1">
                  <a:txBody>
                    <a:bodyPr/>
                    <a:lstStyle/>
                    <a:p>
                      <a:endParaRPr lang="fr-FR" dirty="0"/>
                    </a:p>
                  </a:txBody>
                  <a:tcPr/>
                </a:tc>
                <a:tc>
                  <a:txBody>
                    <a:bodyPr/>
                    <a:lstStyle/>
                    <a:p>
                      <a:pPr algn="ctr"/>
                      <a:r>
                        <a:rPr lang="fr-FR" sz="1200" b="1" dirty="0">
                          <a:latin typeface="Calibri" panose="020F0502020204030204" pitchFamily="34" charset="0"/>
                          <a:cs typeface="Calibri" panose="020F0502020204030204" pitchFamily="34" charset="0"/>
                        </a:rPr>
                        <a:t>Non initiée </a:t>
                      </a:r>
                    </a:p>
                  </a:txBody>
                  <a:tcPr/>
                </a:tc>
                <a:tc>
                  <a:txBody>
                    <a:bodyPr/>
                    <a:lstStyle/>
                    <a:p>
                      <a:pPr algn="ctr"/>
                      <a:r>
                        <a:rPr lang="fr-FR" sz="1200" b="1" dirty="0">
                          <a:latin typeface="Calibri" panose="020F0502020204030204" pitchFamily="34" charset="0"/>
                          <a:cs typeface="Calibri" panose="020F0502020204030204" pitchFamily="34" charset="0"/>
                        </a:rPr>
                        <a:t>en cours</a:t>
                      </a:r>
                    </a:p>
                  </a:txBody>
                  <a:tcPr/>
                </a:tc>
                <a:tc>
                  <a:txBody>
                    <a:bodyPr/>
                    <a:lstStyle/>
                    <a:p>
                      <a:pPr algn="ctr"/>
                      <a:r>
                        <a:rPr lang="fr-FR" sz="1200" b="1" dirty="0">
                          <a:latin typeface="Calibri" panose="020F0502020204030204" pitchFamily="34" charset="0"/>
                          <a:cs typeface="Calibri" panose="020F0502020204030204" pitchFamily="34" charset="0"/>
                        </a:rPr>
                        <a:t>terminée</a:t>
                      </a:r>
                    </a:p>
                  </a:txBody>
                  <a:tcPr/>
                </a:tc>
                <a:extLst>
                  <a:ext uri="{0D108BD9-81ED-4DB2-BD59-A6C34878D82A}">
                    <a16:rowId xmlns:a16="http://schemas.microsoft.com/office/drawing/2014/main" val="3547526300"/>
                  </a:ext>
                </a:extLst>
              </a:tr>
              <a:tr h="2718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cs typeface="Calibri" panose="020F0502020204030204" pitchFamily="34" charset="0"/>
                        </a:rPr>
                        <a:t>Aménagement et/ou amélioration des espaces urbains</a:t>
                      </a:r>
                      <a:endParaRPr lang="fr-FR" sz="1200" dirty="0">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fr-FR" sz="1200" dirty="0">
                        <a:latin typeface="Calibri" panose="020F0502020204030204" pitchFamily="34" charset="0"/>
                        <a:cs typeface="Calibri" panose="020F0502020204030204" pitchFamily="34" charset="0"/>
                      </a:endParaRPr>
                    </a:p>
                  </a:txBody>
                  <a:tcPr/>
                </a:tc>
                <a:tc>
                  <a:txBody>
                    <a:bodyPr/>
                    <a:lstStyle/>
                    <a:p>
                      <a:endParaRPr lang="fr-FR" sz="1200" dirty="0">
                        <a:solidFill>
                          <a:schemeClr val="accent2">
                            <a:lumMod val="75000"/>
                          </a:schemeClr>
                        </a:solidFill>
                        <a:highlight>
                          <a:srgbClr val="00AFDB"/>
                        </a:highlight>
                        <a:latin typeface="Calibri" panose="020F0502020204030204" pitchFamily="34" charset="0"/>
                        <a:cs typeface="Calibri" panose="020F0502020204030204" pitchFamily="34" charset="0"/>
                      </a:endParaRPr>
                    </a:p>
                  </a:txBody>
                  <a:tcPr>
                    <a:solidFill>
                      <a:srgbClr val="A8D93B"/>
                    </a:solidFill>
                  </a:tcPr>
                </a:tc>
                <a:tc>
                  <a:txBody>
                    <a:bodyPr/>
                    <a:lstStyle/>
                    <a:p>
                      <a:endParaRPr lang="fr-FR" sz="1200" dirty="0">
                        <a:latin typeface="Calibri" panose="020F0502020204030204" pitchFamily="34" charset="0"/>
                        <a:cs typeface="Calibri" panose="020F0502020204030204" pitchFamily="34" charset="0"/>
                      </a:endParaRPr>
                    </a:p>
                  </a:txBody>
                  <a:tcPr>
                    <a:solidFill>
                      <a:srgbClr val="A8D93B"/>
                    </a:solidFill>
                  </a:tcPr>
                </a:tc>
                <a:extLst>
                  <a:ext uri="{0D108BD9-81ED-4DB2-BD59-A6C34878D82A}">
                    <a16:rowId xmlns:a16="http://schemas.microsoft.com/office/drawing/2014/main" val="727369864"/>
                  </a:ext>
                </a:extLst>
              </a:tr>
              <a:tr h="2664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cs typeface="Calibri" panose="020F0502020204030204" pitchFamily="34" charset="0"/>
                        </a:rPr>
                        <a:t>Mise en place de la réglementation « zone 30 »</a:t>
                      </a:r>
                      <a:endParaRPr lang="fr-FR" sz="1200" dirty="0">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fr-FR" sz="1200" dirty="0">
                        <a:latin typeface="Calibri" panose="020F0502020204030204" pitchFamily="34" charset="0"/>
                        <a:cs typeface="Calibri" panose="020F0502020204030204" pitchFamily="34" charset="0"/>
                      </a:endParaRPr>
                    </a:p>
                  </a:txBody>
                  <a:tcPr>
                    <a:solidFill>
                      <a:srgbClr val="E0EACE"/>
                    </a:solidFill>
                  </a:tcPr>
                </a:tc>
                <a:tc>
                  <a:txBody>
                    <a:bodyPr/>
                    <a:lstStyle/>
                    <a:p>
                      <a:endParaRPr lang="fr-FR" sz="1200" dirty="0">
                        <a:solidFill>
                          <a:schemeClr val="accent2">
                            <a:lumMod val="75000"/>
                          </a:schemeClr>
                        </a:solidFill>
                        <a:highlight>
                          <a:srgbClr val="00AFDB"/>
                        </a:highlight>
                        <a:latin typeface="Calibri" panose="020F0502020204030204" pitchFamily="34" charset="0"/>
                        <a:cs typeface="Calibri" panose="020F0502020204030204" pitchFamily="34" charset="0"/>
                      </a:endParaRPr>
                    </a:p>
                  </a:txBody>
                  <a:tcPr>
                    <a:solidFill>
                      <a:srgbClr val="A8D93B"/>
                    </a:solidFill>
                  </a:tcPr>
                </a:tc>
                <a:tc>
                  <a:txBody>
                    <a:bodyPr/>
                    <a:lstStyle/>
                    <a:p>
                      <a:endParaRPr lang="fr-FR" sz="1200" dirty="0">
                        <a:solidFill>
                          <a:srgbClr val="E0EACE"/>
                        </a:solidFill>
                        <a:highlight>
                          <a:srgbClr val="E0EACE"/>
                        </a:highlight>
                        <a:latin typeface="Calibri" panose="020F0502020204030204" pitchFamily="34" charset="0"/>
                        <a:cs typeface="Calibri" panose="020F0502020204030204" pitchFamily="34" charset="0"/>
                      </a:endParaRPr>
                    </a:p>
                  </a:txBody>
                  <a:tcPr>
                    <a:solidFill>
                      <a:srgbClr val="E0EACE"/>
                    </a:solidFill>
                  </a:tcPr>
                </a:tc>
                <a:extLst>
                  <a:ext uri="{0D108BD9-81ED-4DB2-BD59-A6C34878D82A}">
                    <a16:rowId xmlns:a16="http://schemas.microsoft.com/office/drawing/2014/main" val="1560994406"/>
                  </a:ext>
                </a:extLst>
              </a:tr>
              <a:tr h="2610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cs typeface="Calibri" panose="020F0502020204030204" pitchFamily="34" charset="0"/>
                        </a:rPr>
                        <a:t>Communication sur les bienfaits de l’activité physique</a:t>
                      </a:r>
                      <a:endParaRPr lang="fr-FR" sz="1200" dirty="0">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fr-FR" sz="1200" dirty="0">
                        <a:latin typeface="Calibri" panose="020F0502020204030204" pitchFamily="34" charset="0"/>
                        <a:cs typeface="Calibri" panose="020F0502020204030204" pitchFamily="34" charset="0"/>
                      </a:endParaRPr>
                    </a:p>
                  </a:txBody>
                  <a:tcPr/>
                </a:tc>
                <a:tc>
                  <a:txBody>
                    <a:bodyPr/>
                    <a:lstStyle/>
                    <a:p>
                      <a:endParaRPr lang="fr-FR" sz="1200" dirty="0">
                        <a:solidFill>
                          <a:schemeClr val="accent2">
                            <a:lumMod val="75000"/>
                          </a:schemeClr>
                        </a:solidFill>
                        <a:highlight>
                          <a:srgbClr val="00AFDB"/>
                        </a:highlight>
                        <a:latin typeface="Calibri" panose="020F0502020204030204" pitchFamily="34" charset="0"/>
                        <a:cs typeface="Calibri" panose="020F0502020204030204" pitchFamily="34" charset="0"/>
                      </a:endParaRPr>
                    </a:p>
                  </a:txBody>
                  <a:tcPr>
                    <a:solidFill>
                      <a:srgbClr val="A8D93B"/>
                    </a:solidFill>
                  </a:tcPr>
                </a:tc>
                <a:tc>
                  <a:txBody>
                    <a:bodyPr/>
                    <a:lstStyle/>
                    <a:p>
                      <a:endParaRPr lang="fr-FR" sz="1200" dirty="0">
                        <a:latin typeface="Calibri" panose="020F0502020204030204" pitchFamily="34" charset="0"/>
                        <a:cs typeface="Calibri" panose="020F0502020204030204" pitchFamily="34" charset="0"/>
                      </a:endParaRPr>
                    </a:p>
                  </a:txBody>
                  <a:tcPr>
                    <a:solidFill>
                      <a:srgbClr val="A8D93B"/>
                    </a:solidFill>
                  </a:tcPr>
                </a:tc>
                <a:extLst>
                  <a:ext uri="{0D108BD9-81ED-4DB2-BD59-A6C34878D82A}">
                    <a16:rowId xmlns:a16="http://schemas.microsoft.com/office/drawing/2014/main" val="3883292904"/>
                  </a:ext>
                </a:extLst>
              </a:tr>
              <a:tr h="4350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cs typeface="Calibri" panose="020F0502020204030204" pitchFamily="34" charset="0"/>
                        </a:rPr>
                        <a:t>Animations et sensibilisation autour du vélo, de son apprentissage, de l’entretien et de l’équipement</a:t>
                      </a:r>
                      <a:endParaRPr lang="fr-FR" sz="1200" dirty="0">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fr-FR" sz="1200" dirty="0">
                        <a:latin typeface="Calibri" panose="020F0502020204030204" pitchFamily="34" charset="0"/>
                        <a:cs typeface="Calibri" panose="020F0502020204030204" pitchFamily="34" charset="0"/>
                      </a:endParaRPr>
                    </a:p>
                  </a:txBody>
                  <a:tcPr/>
                </a:tc>
                <a:tc>
                  <a:txBody>
                    <a:bodyPr/>
                    <a:lstStyle/>
                    <a:p>
                      <a:endParaRPr lang="fr-FR" sz="1200" dirty="0">
                        <a:solidFill>
                          <a:schemeClr val="accent2">
                            <a:lumMod val="75000"/>
                          </a:schemeClr>
                        </a:solidFill>
                        <a:highlight>
                          <a:srgbClr val="00AFDB"/>
                        </a:highlight>
                        <a:latin typeface="Calibri" panose="020F0502020204030204" pitchFamily="34" charset="0"/>
                        <a:cs typeface="Calibri" panose="020F0502020204030204" pitchFamily="34" charset="0"/>
                      </a:endParaRPr>
                    </a:p>
                  </a:txBody>
                  <a:tcPr>
                    <a:solidFill>
                      <a:srgbClr val="A8D93B"/>
                    </a:solidFill>
                  </a:tcPr>
                </a:tc>
                <a:tc>
                  <a:txBody>
                    <a:bodyPr/>
                    <a:lstStyle/>
                    <a:p>
                      <a:endParaRPr lang="fr-FR" sz="1200" dirty="0">
                        <a:solidFill>
                          <a:srgbClr val="E0EACE"/>
                        </a:solidFill>
                        <a:latin typeface="Calibri" panose="020F0502020204030204" pitchFamily="34" charset="0"/>
                        <a:cs typeface="Calibri" panose="020F0502020204030204" pitchFamily="34" charset="0"/>
                      </a:endParaRPr>
                    </a:p>
                  </a:txBody>
                  <a:tcPr>
                    <a:solidFill>
                      <a:srgbClr val="A8D93B"/>
                    </a:solidFill>
                  </a:tcPr>
                </a:tc>
                <a:extLst>
                  <a:ext uri="{0D108BD9-81ED-4DB2-BD59-A6C34878D82A}">
                    <a16:rowId xmlns:a16="http://schemas.microsoft.com/office/drawing/2014/main" val="659080969"/>
                  </a:ext>
                </a:extLst>
              </a:tr>
              <a:tr h="4439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cs typeface="Calibri" panose="020F0502020204030204" pitchFamily="34" charset="0"/>
                        </a:rPr>
                        <a:t>Animation et sensibilisation à la sécurité routière pour les vélos, piétons, trottinettes</a:t>
                      </a:r>
                      <a:endParaRPr lang="fr-FR" sz="1200" b="1" u="sng" dirty="0">
                        <a:solidFill>
                          <a:schemeClr val="accent4">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fr-FR" sz="1200" dirty="0">
                        <a:latin typeface="Calibri" panose="020F0502020204030204" pitchFamily="34" charset="0"/>
                        <a:cs typeface="Calibri" panose="020F0502020204030204" pitchFamily="34" charset="0"/>
                      </a:endParaRPr>
                    </a:p>
                  </a:txBody>
                  <a:tcPr/>
                </a:tc>
                <a:tc>
                  <a:txBody>
                    <a:bodyPr/>
                    <a:lstStyle/>
                    <a:p>
                      <a:endParaRPr lang="fr-FR" sz="1200" dirty="0">
                        <a:solidFill>
                          <a:schemeClr val="accent2">
                            <a:lumMod val="75000"/>
                          </a:schemeClr>
                        </a:solidFill>
                        <a:highlight>
                          <a:srgbClr val="00AFDB"/>
                        </a:highlight>
                        <a:latin typeface="Calibri" panose="020F0502020204030204" pitchFamily="34" charset="0"/>
                        <a:cs typeface="Calibri" panose="020F0502020204030204" pitchFamily="34" charset="0"/>
                      </a:endParaRPr>
                    </a:p>
                  </a:txBody>
                  <a:tcPr>
                    <a:solidFill>
                      <a:srgbClr val="A8D93B"/>
                    </a:solidFill>
                  </a:tcPr>
                </a:tc>
                <a:tc>
                  <a:txBody>
                    <a:bodyPr/>
                    <a:lstStyle/>
                    <a:p>
                      <a:endParaRPr lang="fr-FR" sz="1200" dirty="0">
                        <a:latin typeface="Calibri" panose="020F0502020204030204" pitchFamily="34" charset="0"/>
                        <a:cs typeface="Calibri" panose="020F0502020204030204" pitchFamily="34" charset="0"/>
                      </a:endParaRPr>
                    </a:p>
                  </a:txBody>
                  <a:tcPr>
                    <a:solidFill>
                      <a:srgbClr val="A8D93B"/>
                    </a:solidFill>
                  </a:tcPr>
                </a:tc>
                <a:extLst>
                  <a:ext uri="{0D108BD9-81ED-4DB2-BD59-A6C34878D82A}">
                    <a16:rowId xmlns:a16="http://schemas.microsoft.com/office/drawing/2014/main" val="1236517258"/>
                  </a:ext>
                </a:extLst>
              </a:tr>
            </a:tbl>
          </a:graphicData>
        </a:graphic>
      </p:graphicFrame>
      <p:pic>
        <p:nvPicPr>
          <p:cNvPr id="2" name="Picture 2">
            <a:extLst>
              <a:ext uri="{FF2B5EF4-FFF2-40B4-BE49-F238E27FC236}">
                <a16:creationId xmlns:a16="http://schemas.microsoft.com/office/drawing/2014/main" id="{83039B72-1037-D807-0362-2D4FA109CD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221" y="4941935"/>
            <a:ext cx="2715191" cy="1528709"/>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45A95D58-1A28-F300-9F80-F06B62B0C78B}"/>
              </a:ext>
            </a:extLst>
          </p:cNvPr>
          <p:cNvSpPr txBox="1"/>
          <p:nvPr/>
        </p:nvSpPr>
        <p:spPr>
          <a:xfrm>
            <a:off x="3092823" y="5706290"/>
            <a:ext cx="5837891" cy="769441"/>
          </a:xfrm>
          <a:prstGeom prst="rect">
            <a:avLst/>
          </a:prstGeom>
          <a:solidFill>
            <a:schemeClr val="accent2">
              <a:lumMod val="75000"/>
            </a:schemeClr>
          </a:solidFill>
        </p:spPr>
        <p:txBody>
          <a:bodyPr wrap="square" rtlCol="0">
            <a:spAutoFit/>
          </a:bodyPr>
          <a:lstStyle/>
          <a:p>
            <a:r>
              <a:rPr lang="fr-FR" sz="1100" b="1" dirty="0">
                <a:solidFill>
                  <a:schemeClr val="accent1"/>
                </a:solidFill>
              </a:rPr>
              <a:t>PERSPECTIVES : </a:t>
            </a:r>
          </a:p>
          <a:p>
            <a:pPr marL="742950" lvl="1" indent="-285750">
              <a:buFont typeface="Wingdings" panose="05000000000000000000" pitchFamily="2" charset="2"/>
              <a:buChar char="Ø"/>
            </a:pPr>
            <a:r>
              <a:rPr lang="fr-FR" sz="1100" b="1" dirty="0">
                <a:solidFill>
                  <a:schemeClr val="bg1"/>
                </a:solidFill>
              </a:rPr>
              <a:t>schéma de piste cyclable sur l’Agglo </a:t>
            </a:r>
          </a:p>
          <a:p>
            <a:pPr marL="742950" lvl="1" indent="-285750">
              <a:buFont typeface="Wingdings" panose="05000000000000000000" pitchFamily="2" charset="2"/>
              <a:buChar char="Ø"/>
            </a:pPr>
            <a:r>
              <a:rPr lang="fr-FR" sz="1100" b="1" dirty="0">
                <a:solidFill>
                  <a:schemeClr val="bg1"/>
                </a:solidFill>
                <a:sym typeface="Wingdings" panose="05000000000000000000" pitchFamily="2" charset="2"/>
              </a:rPr>
              <a:t>expérimentation covoiturage - Partenariat Tulle Agglo/Blablacar Daily</a:t>
            </a:r>
            <a:endParaRPr lang="fr-FR" sz="1100" b="1" dirty="0">
              <a:solidFill>
                <a:schemeClr val="bg1"/>
              </a:solidFill>
            </a:endParaRPr>
          </a:p>
          <a:p>
            <a:pPr marL="742950" lvl="1" indent="-285750">
              <a:buFont typeface="Wingdings" panose="05000000000000000000" pitchFamily="2" charset="2"/>
              <a:buChar char="Ø"/>
            </a:pPr>
            <a:r>
              <a:rPr lang="fr-FR" sz="1100" b="1" dirty="0">
                <a:solidFill>
                  <a:schemeClr val="bg1"/>
                </a:solidFill>
              </a:rPr>
              <a:t>Réflexion à mener pour les stages des étudiants</a:t>
            </a:r>
          </a:p>
        </p:txBody>
      </p:sp>
      <p:sp>
        <p:nvSpPr>
          <p:cNvPr id="5" name="ZoneTexte 4">
            <a:extLst>
              <a:ext uri="{FF2B5EF4-FFF2-40B4-BE49-F238E27FC236}">
                <a16:creationId xmlns:a16="http://schemas.microsoft.com/office/drawing/2014/main" id="{4DA681BF-7132-1191-A03F-E87115C9218E}"/>
              </a:ext>
            </a:extLst>
          </p:cNvPr>
          <p:cNvSpPr txBox="1"/>
          <p:nvPr/>
        </p:nvSpPr>
        <p:spPr>
          <a:xfrm>
            <a:off x="3852048" y="4616303"/>
            <a:ext cx="5071810" cy="646331"/>
          </a:xfrm>
          <a:prstGeom prst="rect">
            <a:avLst/>
          </a:prstGeom>
          <a:solidFill>
            <a:schemeClr val="accent1"/>
          </a:solidFill>
        </p:spPr>
        <p:txBody>
          <a:bodyPr wrap="square" rtlCol="0">
            <a:spAutoFit/>
          </a:bodyPr>
          <a:lstStyle/>
          <a:p>
            <a:r>
              <a:rPr lang="fr-FR" sz="1200" b="1" dirty="0">
                <a:solidFill>
                  <a:schemeClr val="bg1"/>
                </a:solidFill>
                <a:latin typeface=" calibri"/>
              </a:rPr>
              <a:t>Association A Bicyclette </a:t>
            </a:r>
            <a:r>
              <a:rPr lang="fr-FR" sz="1200" b="1" dirty="0">
                <a:solidFill>
                  <a:schemeClr val="bg1"/>
                </a:solidFill>
                <a:latin typeface=" calibri"/>
                <a:sym typeface="Wingdings" panose="05000000000000000000" pitchFamily="2" charset="2"/>
              </a:rPr>
              <a:t></a:t>
            </a:r>
            <a:r>
              <a:rPr lang="fr-FR" sz="1200" b="1" dirty="0">
                <a:solidFill>
                  <a:schemeClr val="bg1"/>
                </a:solidFill>
                <a:latin typeface=" calibri"/>
              </a:rPr>
              <a:t> </a:t>
            </a:r>
            <a:r>
              <a:rPr lang="fr-FR" sz="1200" dirty="0">
                <a:solidFill>
                  <a:schemeClr val="bg1"/>
                </a:solidFill>
                <a:latin typeface=" calibri"/>
              </a:rPr>
              <a:t>promouvoir l’usage du vélo, comme mode de déplacement écologique, économique, convivial, sain pour le corps et l’esprit, au travers de différentes actions de sensibilisation tout au long de l’année</a:t>
            </a:r>
          </a:p>
        </p:txBody>
      </p:sp>
      <p:sp>
        <p:nvSpPr>
          <p:cNvPr id="10" name="ZoneTexte 9">
            <a:extLst>
              <a:ext uri="{FF2B5EF4-FFF2-40B4-BE49-F238E27FC236}">
                <a16:creationId xmlns:a16="http://schemas.microsoft.com/office/drawing/2014/main" id="{2C10831D-07D8-E07C-FCF0-38AF948D34B1}"/>
              </a:ext>
            </a:extLst>
          </p:cNvPr>
          <p:cNvSpPr txBox="1"/>
          <p:nvPr/>
        </p:nvSpPr>
        <p:spPr>
          <a:xfrm>
            <a:off x="7000728" y="5317675"/>
            <a:ext cx="1923130" cy="276999"/>
          </a:xfrm>
          <a:prstGeom prst="rect">
            <a:avLst/>
          </a:prstGeom>
          <a:solidFill>
            <a:schemeClr val="tx1"/>
          </a:solidFill>
        </p:spPr>
        <p:txBody>
          <a:bodyPr wrap="square">
            <a:spAutoFit/>
          </a:bodyPr>
          <a:lstStyle/>
          <a:p>
            <a:r>
              <a:rPr lang="fr-FR" sz="1200" b="1" dirty="0">
                <a:solidFill>
                  <a:schemeClr val="bg1"/>
                </a:solidFill>
                <a:latin typeface=" calibri"/>
              </a:rPr>
              <a:t>https://abicyclette-tulle.fr/</a:t>
            </a:r>
            <a:endParaRPr lang="fr-FR" sz="1200" dirty="0"/>
          </a:p>
        </p:txBody>
      </p:sp>
      <p:sp>
        <p:nvSpPr>
          <p:cNvPr id="11" name="Flèche : virage 10">
            <a:extLst>
              <a:ext uri="{FF2B5EF4-FFF2-40B4-BE49-F238E27FC236}">
                <a16:creationId xmlns:a16="http://schemas.microsoft.com/office/drawing/2014/main" id="{601D72CA-571F-D114-C2C9-F1E126796A59}"/>
              </a:ext>
            </a:extLst>
          </p:cNvPr>
          <p:cNvSpPr/>
          <p:nvPr/>
        </p:nvSpPr>
        <p:spPr>
          <a:xfrm rot="10800000" flipH="1">
            <a:off x="6304448" y="5202579"/>
            <a:ext cx="600637" cy="381256"/>
          </a:xfrm>
          <a:prstGeom prst="ben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595637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9CCA99D-F065-89C6-E796-22D8F975968D}"/>
              </a:ext>
            </a:extLst>
          </p:cNvPr>
          <p:cNvSpPr txBox="1">
            <a:spLocks/>
          </p:cNvSpPr>
          <p:nvPr/>
        </p:nvSpPr>
        <p:spPr>
          <a:xfrm>
            <a:off x="974347" y="580864"/>
            <a:ext cx="6378575" cy="1293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b="1" dirty="0">
                <a:solidFill>
                  <a:srgbClr val="C80064"/>
                </a:solidFill>
              </a:rPr>
              <a:t>AXE D / Santé environnement</a:t>
            </a:r>
          </a:p>
        </p:txBody>
      </p:sp>
      <p:sp>
        <p:nvSpPr>
          <p:cNvPr id="7" name="ZoneTexte 6">
            <a:extLst>
              <a:ext uri="{FF2B5EF4-FFF2-40B4-BE49-F238E27FC236}">
                <a16:creationId xmlns:a16="http://schemas.microsoft.com/office/drawing/2014/main" id="{121C8A33-6948-BEB9-A503-BCF0141D35C3}"/>
              </a:ext>
            </a:extLst>
          </p:cNvPr>
          <p:cNvSpPr txBox="1"/>
          <p:nvPr/>
        </p:nvSpPr>
        <p:spPr>
          <a:xfrm>
            <a:off x="595313" y="1524889"/>
            <a:ext cx="6950701" cy="553998"/>
          </a:xfrm>
          <a:prstGeom prst="rect">
            <a:avLst/>
          </a:prstGeom>
          <a:noFill/>
        </p:spPr>
        <p:txBody>
          <a:bodyPr wrap="square">
            <a:spAutoFit/>
          </a:bodyPr>
          <a:lstStyle/>
          <a:p>
            <a:r>
              <a:rPr lang="fr-FR" sz="1400" b="1" dirty="0">
                <a:solidFill>
                  <a:schemeClr val="accent2">
                    <a:lumMod val="75000"/>
                  </a:schemeClr>
                </a:solidFill>
                <a:latin typeface="Myriad Pro Cond" panose="020B0506030403020204" pitchFamily="34" charset="0"/>
              </a:rPr>
              <a:t>FICHE ACTION D3 </a:t>
            </a:r>
            <a:r>
              <a:rPr lang="fr-FR" sz="1400" b="1" dirty="0">
                <a:solidFill>
                  <a:schemeClr val="accent2">
                    <a:lumMod val="75000"/>
                  </a:schemeClr>
                </a:solidFill>
                <a:effectLst/>
                <a:latin typeface="Arial" panose="020B0604020202020204" pitchFamily="34" charset="0"/>
                <a:ea typeface="Calibri" panose="020F0502020204030204" pitchFamily="34" charset="0"/>
                <a:cs typeface="Times New Roman" panose="02020603050405020304" pitchFamily="18" charset="0"/>
              </a:rPr>
              <a:t>Environnement et citoyenneté</a:t>
            </a:r>
            <a:endParaRPr lang="fr-FR" sz="1400" b="1" dirty="0">
              <a:solidFill>
                <a:schemeClr val="accent2">
                  <a:lumMod val="75000"/>
                </a:schemeClr>
              </a:solidFill>
              <a:latin typeface="Arial" panose="020B0604020202020204" pitchFamily="34" charset="0"/>
              <a:ea typeface="Calibri" panose="020F0502020204030204" pitchFamily="34" charset="0"/>
              <a:cs typeface="Times New Roman" panose="02020603050405020304" pitchFamily="18" charset="0"/>
            </a:endParaRPr>
          </a:p>
          <a:p>
            <a:pPr lvl="0"/>
            <a:endParaRPr lang="fr-FR" sz="1600" b="1" dirty="0">
              <a:solidFill>
                <a:schemeClr val="accent2">
                  <a:lumMod val="75000"/>
                </a:schemeClr>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FBE20DE8-8AC7-8B2D-6A5E-6C47D9E91A02}"/>
              </a:ext>
            </a:extLst>
          </p:cNvPr>
          <p:cNvSpPr txBox="1"/>
          <p:nvPr/>
        </p:nvSpPr>
        <p:spPr>
          <a:xfrm>
            <a:off x="595313" y="1911104"/>
            <a:ext cx="7537814" cy="523220"/>
          </a:xfrm>
          <a:prstGeom prst="rect">
            <a:avLst/>
          </a:prstGeom>
          <a:noFill/>
        </p:spPr>
        <p:txBody>
          <a:bodyPr wrap="square">
            <a:spAutoFit/>
          </a:bodyPr>
          <a:lstStyle/>
          <a:p>
            <a:pPr marL="0" indent="0" algn="just">
              <a:buNone/>
            </a:pPr>
            <a:r>
              <a:rPr lang="fr-FR" sz="1200" b="1" dirty="0">
                <a:solidFill>
                  <a:schemeClr val="accent2">
                    <a:lumMod val="75000"/>
                  </a:schemeClr>
                </a:solidFill>
                <a:effectLst/>
                <a:latin typeface="Arial" panose="020B0604020202020204" pitchFamily="34" charset="0"/>
                <a:ea typeface="Calibri" panose="020F0502020204030204" pitchFamily="34" charset="0"/>
                <a:cs typeface="Times New Roman" panose="02020603050405020304" pitchFamily="18" charset="0"/>
              </a:rPr>
              <a:t>2</a:t>
            </a:r>
            <a:r>
              <a:rPr lang="fr-FR" sz="1600" dirty="0">
                <a:solidFill>
                  <a:schemeClr val="accent2">
                    <a:lumMod val="75000"/>
                  </a:schemeClr>
                </a:solidFill>
                <a:effectLst/>
                <a:latin typeface="Arial" panose="020B0604020202020204" pitchFamily="34" charset="0"/>
                <a:ea typeface="Calibri" panose="020F0502020204030204" pitchFamily="34" charset="0"/>
                <a:cs typeface="Times New Roman" panose="02020603050405020304" pitchFamily="18" charset="0"/>
              </a:rPr>
              <a:t> </a:t>
            </a:r>
            <a:r>
              <a:rPr lang="fr-FR" sz="1200" dirty="0">
                <a:solidFill>
                  <a:schemeClr val="accent2">
                    <a:lumMod val="75000"/>
                  </a:schemeClr>
                </a:solidFill>
                <a:latin typeface="Arial" panose="020B0604020202020204" pitchFamily="34" charset="0"/>
                <a:ea typeface="Calibri" panose="020F0502020204030204" pitchFamily="34" charset="0"/>
                <a:cs typeface="Times New Roman" panose="02020603050405020304" pitchFamily="18" charset="0"/>
              </a:rPr>
              <a:t>- </a:t>
            </a:r>
            <a:r>
              <a:rPr lang="fr-FR" sz="1200" b="1" dirty="0">
                <a:solidFill>
                  <a:schemeClr val="accent2">
                    <a:lumMod val="75000"/>
                  </a:schemeClr>
                </a:solidFill>
                <a:effectLst/>
                <a:latin typeface="Arial" panose="020B0604020202020204" pitchFamily="34" charset="0"/>
                <a:ea typeface="Calibri" panose="020F0502020204030204" pitchFamily="34" charset="0"/>
                <a:cs typeface="Times New Roman" panose="02020603050405020304" pitchFamily="18" charset="0"/>
              </a:rPr>
              <a:t>Développer le recyclage pour inciter à la réduction </a:t>
            </a:r>
          </a:p>
          <a:p>
            <a:pPr marL="0" indent="0">
              <a:buNone/>
            </a:pPr>
            <a:r>
              <a:rPr lang="fr-FR" sz="1200" b="1" dirty="0">
                <a:solidFill>
                  <a:schemeClr val="accent2">
                    <a:lumMod val="75000"/>
                  </a:schemeClr>
                </a:solidFill>
                <a:effectLst/>
                <a:latin typeface="Arial" panose="020B0604020202020204" pitchFamily="34" charset="0"/>
                <a:ea typeface="Calibri" panose="020F0502020204030204" pitchFamily="34" charset="0"/>
                <a:cs typeface="Times New Roman" panose="02020603050405020304" pitchFamily="18" charset="0"/>
              </a:rPr>
              <a:t>de nos déchets ménagers</a:t>
            </a:r>
            <a:endParaRPr lang="fr-FR" sz="1200" b="1" u="sng" dirty="0">
              <a:solidFill>
                <a:schemeClr val="accent2">
                  <a:lumMod val="75000"/>
                </a:schemeClr>
              </a:solidFill>
              <a:effectLst/>
              <a:latin typeface="CIDFont+F3"/>
              <a:ea typeface="Calibri" panose="020F0502020204030204" pitchFamily="34" charset="0"/>
            </a:endParaRPr>
          </a:p>
        </p:txBody>
      </p:sp>
      <p:graphicFrame>
        <p:nvGraphicFramePr>
          <p:cNvPr id="3" name="Tableau 2">
            <a:extLst>
              <a:ext uri="{FF2B5EF4-FFF2-40B4-BE49-F238E27FC236}">
                <a16:creationId xmlns:a16="http://schemas.microsoft.com/office/drawing/2014/main" id="{0612C18D-C1F1-13BF-DD27-C2BF0D6A0ECD}"/>
              </a:ext>
            </a:extLst>
          </p:cNvPr>
          <p:cNvGraphicFramePr>
            <a:graphicFrameLocks noGrp="1"/>
          </p:cNvGraphicFramePr>
          <p:nvPr>
            <p:extLst>
              <p:ext uri="{D42A27DB-BD31-4B8C-83A1-F6EECF244321}">
                <p14:modId xmlns:p14="http://schemas.microsoft.com/office/powerpoint/2010/main" val="1782934220"/>
              </p:ext>
            </p:extLst>
          </p:nvPr>
        </p:nvGraphicFramePr>
        <p:xfrm>
          <a:off x="595311" y="2477590"/>
          <a:ext cx="5775401" cy="3008196"/>
        </p:xfrm>
        <a:graphic>
          <a:graphicData uri="http://schemas.openxmlformats.org/drawingml/2006/table">
            <a:tbl>
              <a:tblPr firstRow="1" bandRow="1">
                <a:tableStyleId>{00A15C55-8517-42AA-B614-E9B94910E393}</a:tableStyleId>
              </a:tblPr>
              <a:tblGrid>
                <a:gridCol w="2589499">
                  <a:extLst>
                    <a:ext uri="{9D8B030D-6E8A-4147-A177-3AD203B41FA5}">
                      <a16:colId xmlns:a16="http://schemas.microsoft.com/office/drawing/2014/main" val="1966223507"/>
                    </a:ext>
                  </a:extLst>
                </a:gridCol>
                <a:gridCol w="1119006">
                  <a:extLst>
                    <a:ext uri="{9D8B030D-6E8A-4147-A177-3AD203B41FA5}">
                      <a16:colId xmlns:a16="http://schemas.microsoft.com/office/drawing/2014/main" val="3544605658"/>
                    </a:ext>
                  </a:extLst>
                </a:gridCol>
                <a:gridCol w="976394">
                  <a:extLst>
                    <a:ext uri="{9D8B030D-6E8A-4147-A177-3AD203B41FA5}">
                      <a16:colId xmlns:a16="http://schemas.microsoft.com/office/drawing/2014/main" val="3109993774"/>
                    </a:ext>
                  </a:extLst>
                </a:gridCol>
                <a:gridCol w="1090502">
                  <a:extLst>
                    <a:ext uri="{9D8B030D-6E8A-4147-A177-3AD203B41FA5}">
                      <a16:colId xmlns:a16="http://schemas.microsoft.com/office/drawing/2014/main" val="3021127845"/>
                    </a:ext>
                  </a:extLst>
                </a:gridCol>
              </a:tblGrid>
              <a:tr h="466208">
                <a:tc rowSpan="2">
                  <a:txBody>
                    <a:bodyPr/>
                    <a:lstStyle/>
                    <a:p>
                      <a:pPr algn="ctr"/>
                      <a:endParaRPr lang="fr-FR" sz="1200" dirty="0">
                        <a:latin typeface="Calibri" panose="020F0502020204030204" pitchFamily="34" charset="0"/>
                        <a:cs typeface="Calibri" panose="020F0502020204030204" pitchFamily="34" charset="0"/>
                      </a:endParaRPr>
                    </a:p>
                    <a:p>
                      <a:pPr algn="ctr"/>
                      <a:r>
                        <a:rPr lang="fr-FR" sz="1200" dirty="0">
                          <a:latin typeface="Calibri" panose="020F0502020204030204" pitchFamily="34" charset="0"/>
                          <a:cs typeface="Calibri" panose="020F0502020204030204" pitchFamily="34" charset="0"/>
                        </a:rPr>
                        <a:t>ACTION</a:t>
                      </a:r>
                    </a:p>
                  </a:txBody>
                  <a:tcPr/>
                </a:tc>
                <a:tc gridSpan="3">
                  <a:txBody>
                    <a:bodyPr/>
                    <a:lstStyle/>
                    <a:p>
                      <a:pPr algn="ctr"/>
                      <a:r>
                        <a:rPr lang="fr-FR" sz="1200" dirty="0">
                          <a:latin typeface="Calibri" panose="020F0502020204030204" pitchFamily="34" charset="0"/>
                          <a:cs typeface="Calibri" panose="020F0502020204030204" pitchFamily="34" charset="0"/>
                        </a:rPr>
                        <a:t>ETAT D’AVANCEMENT</a:t>
                      </a:r>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2023305162"/>
                  </a:ext>
                </a:extLst>
              </a:tr>
              <a:tr h="466208">
                <a:tc vMerge="1">
                  <a:txBody>
                    <a:bodyPr/>
                    <a:lstStyle/>
                    <a:p>
                      <a:endParaRPr lang="fr-FR" dirty="0"/>
                    </a:p>
                  </a:txBody>
                  <a:tcPr/>
                </a:tc>
                <a:tc>
                  <a:txBody>
                    <a:bodyPr/>
                    <a:lstStyle/>
                    <a:p>
                      <a:pPr algn="ctr"/>
                      <a:r>
                        <a:rPr lang="fr-FR" sz="1200" b="1" dirty="0">
                          <a:latin typeface="Calibri" panose="020F0502020204030204" pitchFamily="34" charset="0"/>
                          <a:cs typeface="Calibri" panose="020F0502020204030204" pitchFamily="34" charset="0"/>
                        </a:rPr>
                        <a:t>Non initiée </a:t>
                      </a:r>
                    </a:p>
                  </a:txBody>
                  <a:tcPr/>
                </a:tc>
                <a:tc>
                  <a:txBody>
                    <a:bodyPr/>
                    <a:lstStyle/>
                    <a:p>
                      <a:pPr algn="ctr"/>
                      <a:r>
                        <a:rPr lang="fr-FR" sz="1200" b="1" dirty="0">
                          <a:latin typeface="Calibri" panose="020F0502020204030204" pitchFamily="34" charset="0"/>
                          <a:cs typeface="Calibri" panose="020F0502020204030204" pitchFamily="34" charset="0"/>
                        </a:rPr>
                        <a:t>en cours</a:t>
                      </a:r>
                    </a:p>
                  </a:txBody>
                  <a:tcPr/>
                </a:tc>
                <a:tc>
                  <a:txBody>
                    <a:bodyPr/>
                    <a:lstStyle/>
                    <a:p>
                      <a:pPr algn="ctr"/>
                      <a:r>
                        <a:rPr lang="fr-FR" sz="1200" b="1" dirty="0">
                          <a:latin typeface="Calibri" panose="020F0502020204030204" pitchFamily="34" charset="0"/>
                          <a:cs typeface="Calibri" panose="020F0502020204030204" pitchFamily="34" charset="0"/>
                        </a:rPr>
                        <a:t>terminée</a:t>
                      </a:r>
                    </a:p>
                  </a:txBody>
                  <a:tcPr/>
                </a:tc>
                <a:extLst>
                  <a:ext uri="{0D108BD9-81ED-4DB2-BD59-A6C34878D82A}">
                    <a16:rowId xmlns:a16="http://schemas.microsoft.com/office/drawing/2014/main" val="1186459425"/>
                  </a:ext>
                </a:extLst>
              </a:tr>
              <a:tr h="6736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dk1"/>
                          </a:solidFill>
                          <a:effectLst/>
                          <a:latin typeface="Calibri" panose="020F0502020204030204" pitchFamily="34" charset="0"/>
                          <a:cs typeface="Calibri" panose="020F0502020204030204" pitchFamily="34" charset="0"/>
                        </a:rPr>
                        <a:t>Accompagner le tri en expliquant les nouvelles consignes pour réduire les déchets ultimes</a:t>
                      </a:r>
                      <a:endParaRPr lang="fr-FR" sz="120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endParaRPr lang="fr-FR" sz="1200" dirty="0">
                        <a:latin typeface="Calibri" panose="020F0502020204030204" pitchFamily="34" charset="0"/>
                        <a:cs typeface="Calibri" panose="020F0502020204030204" pitchFamily="34" charset="0"/>
                      </a:endParaRPr>
                    </a:p>
                  </a:txBody>
                  <a:tcPr/>
                </a:tc>
                <a:tc>
                  <a:txBody>
                    <a:bodyPr/>
                    <a:lstStyle/>
                    <a:p>
                      <a:endParaRPr lang="fr-FR" sz="1200" dirty="0">
                        <a:solidFill>
                          <a:schemeClr val="accent2">
                            <a:lumMod val="75000"/>
                          </a:schemeClr>
                        </a:solidFill>
                        <a:highlight>
                          <a:srgbClr val="00AFDB"/>
                        </a:highlight>
                        <a:latin typeface="Calibri" panose="020F0502020204030204" pitchFamily="34" charset="0"/>
                        <a:cs typeface="Calibri" panose="020F0502020204030204" pitchFamily="34" charset="0"/>
                      </a:endParaRPr>
                    </a:p>
                  </a:txBody>
                  <a:tcPr>
                    <a:solidFill>
                      <a:srgbClr val="A2E22E"/>
                    </a:solidFill>
                  </a:tcPr>
                </a:tc>
                <a:tc>
                  <a:txBody>
                    <a:bodyPr/>
                    <a:lstStyle/>
                    <a:p>
                      <a:endParaRPr lang="fr-FR" sz="1200" dirty="0">
                        <a:latin typeface="Calibri" panose="020F0502020204030204" pitchFamily="34" charset="0"/>
                        <a:cs typeface="Calibri" panose="020F0502020204030204" pitchFamily="34" charset="0"/>
                      </a:endParaRPr>
                    </a:p>
                  </a:txBody>
                  <a:tcPr>
                    <a:solidFill>
                      <a:srgbClr val="A2E22E"/>
                    </a:solidFill>
                  </a:tcPr>
                </a:tc>
                <a:extLst>
                  <a:ext uri="{0D108BD9-81ED-4DB2-BD59-A6C34878D82A}">
                    <a16:rowId xmlns:a16="http://schemas.microsoft.com/office/drawing/2014/main" val="686449353"/>
                  </a:ext>
                </a:extLst>
              </a:tr>
              <a:tr h="2958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dk1"/>
                          </a:solidFill>
                          <a:effectLst/>
                          <a:latin typeface="Calibri" panose="020F0502020204030204" pitchFamily="34" charset="0"/>
                          <a:cs typeface="Calibri" panose="020F0502020204030204" pitchFamily="34" charset="0"/>
                        </a:rPr>
                        <a:t>Valoriser les filières de recyclage</a:t>
                      </a:r>
                      <a:endParaRPr lang="fr-FR" sz="120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endParaRPr lang="fr-FR" sz="1200" dirty="0">
                        <a:latin typeface="Calibri" panose="020F0502020204030204" pitchFamily="34" charset="0"/>
                        <a:cs typeface="Calibri" panose="020F0502020204030204" pitchFamily="34" charset="0"/>
                      </a:endParaRPr>
                    </a:p>
                  </a:txBody>
                  <a:tcPr/>
                </a:tc>
                <a:tc>
                  <a:txBody>
                    <a:bodyPr/>
                    <a:lstStyle/>
                    <a:p>
                      <a:endParaRPr lang="fr-FR" sz="1200" dirty="0">
                        <a:solidFill>
                          <a:schemeClr val="accent2">
                            <a:lumMod val="75000"/>
                          </a:schemeClr>
                        </a:solidFill>
                        <a:highlight>
                          <a:srgbClr val="00AFDB"/>
                        </a:highlight>
                        <a:latin typeface="Calibri" panose="020F0502020204030204" pitchFamily="34" charset="0"/>
                        <a:cs typeface="Calibri" panose="020F0502020204030204" pitchFamily="34" charset="0"/>
                      </a:endParaRPr>
                    </a:p>
                  </a:txBody>
                  <a:tcPr>
                    <a:solidFill>
                      <a:srgbClr val="A2E22E"/>
                    </a:solidFill>
                  </a:tcPr>
                </a:tc>
                <a:tc>
                  <a:txBody>
                    <a:bodyPr/>
                    <a:lstStyle/>
                    <a:p>
                      <a:endParaRPr lang="fr-FR"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26276683"/>
                  </a:ext>
                </a:extLst>
              </a:tr>
              <a:tr h="6275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dk1"/>
                          </a:solidFill>
                          <a:effectLst/>
                          <a:latin typeface="Calibri" panose="020F0502020204030204" pitchFamily="34" charset="0"/>
                          <a:cs typeface="Calibri" panose="020F0502020204030204" pitchFamily="34" charset="0"/>
                        </a:rPr>
                        <a:t>Travailler avec les acteurs concernés pour réduire les emballages à la source</a:t>
                      </a:r>
                      <a:endParaRPr lang="fr-FR" sz="1200" kern="1200" dirty="0">
                        <a:solidFill>
                          <a:schemeClr val="dk1"/>
                        </a:solidFill>
                        <a:effectLst/>
                        <a:latin typeface="Calibri" panose="020F0502020204030204" pitchFamily="34" charset="0"/>
                        <a:ea typeface="+mn-ea"/>
                        <a:cs typeface="Calibri" panose="020F0502020204030204" pitchFamily="34" charset="0"/>
                      </a:endParaRPr>
                    </a:p>
                  </a:txBody>
                  <a:tcPr/>
                </a:tc>
                <a:tc>
                  <a:txBody>
                    <a:bodyPr/>
                    <a:lstStyle/>
                    <a:p>
                      <a:endParaRPr lang="fr-FR" sz="1200" dirty="0">
                        <a:latin typeface="Calibri" panose="020F0502020204030204" pitchFamily="34" charset="0"/>
                        <a:cs typeface="Calibri" panose="020F0502020204030204" pitchFamily="34" charset="0"/>
                      </a:endParaRPr>
                    </a:p>
                  </a:txBody>
                  <a:tcPr/>
                </a:tc>
                <a:tc>
                  <a:txBody>
                    <a:bodyPr/>
                    <a:lstStyle/>
                    <a:p>
                      <a:endParaRPr lang="fr-FR" sz="1200" dirty="0">
                        <a:solidFill>
                          <a:schemeClr val="accent2">
                            <a:lumMod val="75000"/>
                          </a:schemeClr>
                        </a:solidFill>
                        <a:highlight>
                          <a:srgbClr val="00AFDB"/>
                        </a:highlight>
                        <a:latin typeface="Calibri" panose="020F0502020204030204" pitchFamily="34" charset="0"/>
                        <a:cs typeface="Calibri" panose="020F0502020204030204" pitchFamily="34" charset="0"/>
                      </a:endParaRPr>
                    </a:p>
                  </a:txBody>
                  <a:tcPr>
                    <a:solidFill>
                      <a:srgbClr val="A2E22E"/>
                    </a:solidFill>
                  </a:tcPr>
                </a:tc>
                <a:tc>
                  <a:txBody>
                    <a:bodyPr/>
                    <a:lstStyle/>
                    <a:p>
                      <a:endParaRPr lang="fr-FR"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784419159"/>
                  </a:ext>
                </a:extLst>
              </a:tr>
              <a:tr h="4662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dk1"/>
                          </a:solidFill>
                          <a:effectLst/>
                          <a:latin typeface="Calibri" panose="020F0502020204030204" pitchFamily="34" charset="0"/>
                          <a:cs typeface="Calibri" panose="020F0502020204030204" pitchFamily="34" charset="0"/>
                        </a:rPr>
                        <a:t>Sensibiliser au compostage individuel et collectif</a:t>
                      </a:r>
                      <a:endParaRPr lang="fr-FR" sz="1200" dirty="0">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fr-FR" sz="1200" dirty="0">
                        <a:latin typeface="Calibri" panose="020F0502020204030204" pitchFamily="34" charset="0"/>
                        <a:cs typeface="Calibri" panose="020F0502020204030204" pitchFamily="34" charset="0"/>
                      </a:endParaRPr>
                    </a:p>
                  </a:txBody>
                  <a:tcPr/>
                </a:tc>
                <a:tc>
                  <a:txBody>
                    <a:bodyPr/>
                    <a:lstStyle/>
                    <a:p>
                      <a:endParaRPr lang="fr-FR" sz="1200" dirty="0">
                        <a:solidFill>
                          <a:schemeClr val="accent2">
                            <a:lumMod val="75000"/>
                          </a:schemeClr>
                        </a:solidFill>
                        <a:highlight>
                          <a:srgbClr val="00AFDB"/>
                        </a:highlight>
                        <a:latin typeface="Calibri" panose="020F0502020204030204" pitchFamily="34" charset="0"/>
                        <a:cs typeface="Calibri" panose="020F0502020204030204" pitchFamily="34" charset="0"/>
                      </a:endParaRPr>
                    </a:p>
                  </a:txBody>
                  <a:tcPr>
                    <a:solidFill>
                      <a:srgbClr val="A2E22E"/>
                    </a:solidFill>
                  </a:tcPr>
                </a:tc>
                <a:tc>
                  <a:txBody>
                    <a:bodyPr/>
                    <a:lstStyle/>
                    <a:p>
                      <a:endParaRPr lang="fr-FR" sz="1200" dirty="0">
                        <a:latin typeface="Calibri" panose="020F0502020204030204" pitchFamily="34" charset="0"/>
                        <a:cs typeface="Calibri" panose="020F0502020204030204" pitchFamily="34" charset="0"/>
                      </a:endParaRPr>
                    </a:p>
                  </a:txBody>
                  <a:tcPr>
                    <a:solidFill>
                      <a:srgbClr val="A2E22E"/>
                    </a:solidFill>
                  </a:tcPr>
                </a:tc>
                <a:extLst>
                  <a:ext uri="{0D108BD9-81ED-4DB2-BD59-A6C34878D82A}">
                    <a16:rowId xmlns:a16="http://schemas.microsoft.com/office/drawing/2014/main" val="1764240427"/>
                  </a:ext>
                </a:extLst>
              </a:tr>
            </a:tbl>
          </a:graphicData>
        </a:graphic>
      </p:graphicFrame>
      <p:pic>
        <p:nvPicPr>
          <p:cNvPr id="5" name="Picture 6" descr="Peut être une image de 17 personnes">
            <a:extLst>
              <a:ext uri="{FF2B5EF4-FFF2-40B4-BE49-F238E27FC236}">
                <a16:creationId xmlns:a16="http://schemas.microsoft.com/office/drawing/2014/main" id="{29FC6AAB-D1B4-ADFB-8E78-E377F0666B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88053" y="1924526"/>
            <a:ext cx="2571453" cy="205716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texte, graphisme, affiche, Prospectus&#10;&#10;Le contenu généré par l’IA peut être incorrect.">
            <a:extLst>
              <a:ext uri="{FF2B5EF4-FFF2-40B4-BE49-F238E27FC236}">
                <a16:creationId xmlns:a16="http://schemas.microsoft.com/office/drawing/2014/main" id="{16136503-E81F-3181-4B4F-C233F70979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2199" y="4048314"/>
            <a:ext cx="1820129" cy="2569593"/>
          </a:xfrm>
          <a:prstGeom prst="rect">
            <a:avLst/>
          </a:prstGeom>
        </p:spPr>
      </p:pic>
      <p:sp>
        <p:nvSpPr>
          <p:cNvPr id="2" name="ZoneTexte 1">
            <a:extLst>
              <a:ext uri="{FF2B5EF4-FFF2-40B4-BE49-F238E27FC236}">
                <a16:creationId xmlns:a16="http://schemas.microsoft.com/office/drawing/2014/main" id="{C87EAA7E-A881-90C1-2AA7-F0989D2E5AF0}"/>
              </a:ext>
            </a:extLst>
          </p:cNvPr>
          <p:cNvSpPr txBox="1"/>
          <p:nvPr/>
        </p:nvSpPr>
        <p:spPr>
          <a:xfrm>
            <a:off x="595312" y="6154639"/>
            <a:ext cx="5775400" cy="600164"/>
          </a:xfrm>
          <a:prstGeom prst="rect">
            <a:avLst/>
          </a:prstGeom>
          <a:solidFill>
            <a:schemeClr val="accent1"/>
          </a:solidFill>
        </p:spPr>
        <p:txBody>
          <a:bodyPr wrap="square">
            <a:spAutoFit/>
          </a:bodyPr>
          <a:lstStyle/>
          <a:p>
            <a:r>
              <a:rPr lang="fr-FR" sz="1100" b="1" dirty="0">
                <a:solidFill>
                  <a:schemeClr val="bg1"/>
                </a:solidFill>
                <a:latin typeface="Calibri" panose="020F0502020204030204" pitchFamily="34" charset="0"/>
                <a:ea typeface="Calibri" panose="020F0502020204030204" pitchFamily="34" charset="0"/>
                <a:cs typeface="Calibri" panose="020F0502020204030204" pitchFamily="34" charset="0"/>
              </a:rPr>
              <a:t>27 sites de compostage sur l’agglo </a:t>
            </a:r>
          </a:p>
          <a:p>
            <a:r>
              <a:rPr lang="fr-FR" sz="1100" b="1" dirty="0">
                <a:solidFill>
                  <a:schemeClr val="bg1"/>
                </a:solidFill>
                <a:latin typeface="Calibri" panose="020F0502020204030204" pitchFamily="34" charset="0"/>
                <a:ea typeface="Calibri" panose="020F0502020204030204" pitchFamily="34" charset="0"/>
                <a:cs typeface="Calibri" panose="020F0502020204030204" pitchFamily="34" charset="0"/>
              </a:rPr>
              <a:t>Dont 7 sur Tulle – inauguration du site du </a:t>
            </a:r>
            <a:r>
              <a:rPr lang="fr-FR" sz="1100" b="1" dirty="0" err="1">
                <a:solidFill>
                  <a:schemeClr val="bg1"/>
                </a:solidFill>
                <a:latin typeface="Calibri" panose="020F0502020204030204" pitchFamily="34" charset="0"/>
                <a:ea typeface="Calibri" panose="020F0502020204030204" pitchFamily="34" charset="0"/>
                <a:cs typeface="Calibri" panose="020F0502020204030204" pitchFamily="34" charset="0"/>
              </a:rPr>
              <a:t>Rodarel</a:t>
            </a:r>
            <a:r>
              <a:rPr lang="fr-FR" sz="1100" b="1" dirty="0">
                <a:solidFill>
                  <a:schemeClr val="bg1"/>
                </a:solidFill>
                <a:latin typeface="Calibri" panose="020F0502020204030204" pitchFamily="34" charset="0"/>
                <a:ea typeface="Calibri" panose="020F0502020204030204" pitchFamily="34" charset="0"/>
                <a:cs typeface="Calibri" panose="020F0502020204030204" pitchFamily="34" charset="0"/>
              </a:rPr>
              <a:t> le 30/01/26</a:t>
            </a:r>
          </a:p>
          <a:p>
            <a:r>
              <a:rPr lang="fr-FR" sz="1100" b="1" dirty="0">
                <a:solidFill>
                  <a:schemeClr val="bg1"/>
                </a:solidFill>
                <a:latin typeface="Calibri" panose="020F0502020204030204" pitchFamily="34" charset="0"/>
                <a:ea typeface="Calibri" panose="020F0502020204030204" pitchFamily="34" charset="0"/>
                <a:cs typeface="Calibri" panose="020F0502020204030204" pitchFamily="34" charset="0"/>
              </a:rPr>
              <a:t>Rôle social des référents – permet notamment  aux femmes de sortir de leur isolement </a:t>
            </a:r>
          </a:p>
        </p:txBody>
      </p:sp>
      <p:sp>
        <p:nvSpPr>
          <p:cNvPr id="8" name="ZoneTexte 7">
            <a:extLst>
              <a:ext uri="{FF2B5EF4-FFF2-40B4-BE49-F238E27FC236}">
                <a16:creationId xmlns:a16="http://schemas.microsoft.com/office/drawing/2014/main" id="{DFA51B38-04FC-972A-E70E-6B0A797F6AC2}"/>
              </a:ext>
            </a:extLst>
          </p:cNvPr>
          <p:cNvSpPr txBox="1"/>
          <p:nvPr/>
        </p:nvSpPr>
        <p:spPr>
          <a:xfrm>
            <a:off x="595312" y="5612521"/>
            <a:ext cx="5775400" cy="430887"/>
          </a:xfrm>
          <a:prstGeom prst="rect">
            <a:avLst/>
          </a:prstGeom>
          <a:solidFill>
            <a:schemeClr val="accent1"/>
          </a:solidFill>
        </p:spPr>
        <p:txBody>
          <a:bodyPr wrap="square">
            <a:spAutoFit/>
          </a:bodyPr>
          <a:lstStyle/>
          <a:p>
            <a:r>
              <a:rPr lang="fr-FR" sz="1100" b="1" dirty="0">
                <a:solidFill>
                  <a:schemeClr val="bg1"/>
                </a:solidFill>
                <a:latin typeface="Calibri" panose="020F0502020204030204" pitchFamily="34" charset="0"/>
                <a:ea typeface="Calibri" panose="020F0502020204030204" pitchFamily="34" charset="0"/>
                <a:cs typeface="Calibri" panose="020F0502020204030204" pitchFamily="34" charset="0"/>
              </a:rPr>
              <a:t>Nombreuses animations et actions de sensibilisations menées par les animatrices prévention, tri des déchets et biodéchets de Tulle Agglo</a:t>
            </a:r>
          </a:p>
        </p:txBody>
      </p:sp>
    </p:spTree>
    <p:extLst>
      <p:ext uri="{BB962C8B-B14F-4D97-AF65-F5344CB8AC3E}">
        <p14:creationId xmlns:p14="http://schemas.microsoft.com/office/powerpoint/2010/main" val="12608148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79031-49F1-B0A6-E273-E8002368A8C6}"/>
            </a:ext>
          </a:extLst>
        </p:cNvPr>
        <p:cNvGrpSpPr/>
        <p:nvPr/>
      </p:nvGrpSpPr>
      <p:grpSpPr>
        <a:xfrm>
          <a:off x="0" y="0"/>
          <a:ext cx="0" cy="0"/>
          <a:chOff x="0" y="0"/>
          <a:chExt cx="0" cy="0"/>
        </a:xfrm>
      </p:grpSpPr>
      <p:sp>
        <p:nvSpPr>
          <p:cNvPr id="3" name="Espace réservé du contenu 3">
            <a:extLst>
              <a:ext uri="{FF2B5EF4-FFF2-40B4-BE49-F238E27FC236}">
                <a16:creationId xmlns:a16="http://schemas.microsoft.com/office/drawing/2014/main" id="{FD7B4DE8-FB57-F831-F17A-6D09ABA3EF4D}"/>
              </a:ext>
            </a:extLst>
          </p:cNvPr>
          <p:cNvSpPr txBox="1">
            <a:spLocks/>
          </p:cNvSpPr>
          <p:nvPr/>
        </p:nvSpPr>
        <p:spPr>
          <a:xfrm>
            <a:off x="1288320" y="4831956"/>
            <a:ext cx="5712683" cy="283768"/>
          </a:xfrm>
          <a:prstGeom prst="rect">
            <a:avLst/>
          </a:prstGeom>
          <a:ln w="28575">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r>
              <a:rPr lang="fr-FR" sz="1100" b="1" dirty="0">
                <a:solidFill>
                  <a:schemeClr val="accent1"/>
                </a:solidFill>
                <a:latin typeface="Calibri" panose="020F0502020204030204" pitchFamily="34" charset="0"/>
              </a:rPr>
              <a:t>Journée de la Santé organisée par le Centre Hospitalier de Tulle - 22 septembre 2026</a:t>
            </a:r>
          </a:p>
        </p:txBody>
      </p:sp>
      <p:sp>
        <p:nvSpPr>
          <p:cNvPr id="6" name="ZoneTexte 5">
            <a:extLst>
              <a:ext uri="{FF2B5EF4-FFF2-40B4-BE49-F238E27FC236}">
                <a16:creationId xmlns:a16="http://schemas.microsoft.com/office/drawing/2014/main" id="{E2C78FAB-A904-A3AB-F4FF-72DBE32F7B7B}"/>
              </a:ext>
            </a:extLst>
          </p:cNvPr>
          <p:cNvSpPr txBox="1"/>
          <p:nvPr/>
        </p:nvSpPr>
        <p:spPr>
          <a:xfrm>
            <a:off x="869687" y="3913310"/>
            <a:ext cx="1110061" cy="400110"/>
          </a:xfrm>
          <a:prstGeom prst="rect">
            <a:avLst/>
          </a:prstGeom>
          <a:solidFill>
            <a:schemeClr val="accent2">
              <a:lumMod val="75000"/>
            </a:schemeClr>
          </a:solidFill>
        </p:spPr>
        <p:txBody>
          <a:bodyPr wrap="square">
            <a:spAutoFit/>
          </a:bodyPr>
          <a:lstStyle/>
          <a:p>
            <a:pPr algn="ctr"/>
            <a:r>
              <a:rPr lang="fr-FR" sz="2000" b="1" dirty="0">
                <a:solidFill>
                  <a:schemeClr val="bg1"/>
                </a:solidFill>
                <a:effectLst/>
                <a:latin typeface="Calibri" panose="020F0502020204030204" pitchFamily="34" charset="0"/>
                <a:ea typeface="Calibri" panose="020F0502020204030204" pitchFamily="34" charset="0"/>
              </a:rPr>
              <a:t>A venir : </a:t>
            </a:r>
          </a:p>
        </p:txBody>
      </p:sp>
      <p:sp>
        <p:nvSpPr>
          <p:cNvPr id="16" name="ZoneTexte 15">
            <a:extLst>
              <a:ext uri="{FF2B5EF4-FFF2-40B4-BE49-F238E27FC236}">
                <a16:creationId xmlns:a16="http://schemas.microsoft.com/office/drawing/2014/main" id="{672E2FCF-FC1E-82E2-869E-D85D9EFDA136}"/>
              </a:ext>
            </a:extLst>
          </p:cNvPr>
          <p:cNvSpPr txBox="1"/>
          <p:nvPr/>
        </p:nvSpPr>
        <p:spPr>
          <a:xfrm>
            <a:off x="1288320" y="5512602"/>
            <a:ext cx="7934436" cy="261610"/>
          </a:xfrm>
          <a:prstGeom prst="rect">
            <a:avLst/>
          </a:prstGeom>
          <a:noFill/>
          <a:ln w="28575">
            <a:noFill/>
          </a:ln>
        </p:spPr>
        <p:txBody>
          <a:bodyPr wrap="square">
            <a:spAutoFit/>
          </a:bodyPr>
          <a:lstStyle/>
          <a:p>
            <a:pPr marL="171450" lvl="0" indent="-171450">
              <a:buFont typeface="Wingdings" panose="05000000000000000000" pitchFamily="2" charset="2"/>
              <a:buChar char="Ø"/>
              <a:defRPr/>
            </a:pPr>
            <a:r>
              <a:rPr lang="fr-FR" sz="1100" b="1" dirty="0">
                <a:solidFill>
                  <a:schemeClr val="accent1"/>
                </a:solidFill>
                <a:latin typeface="Calibri" panose="020F0502020204030204" pitchFamily="34" charset="0"/>
                <a:ea typeface="Calibri" panose="020F0502020204030204" pitchFamily="34" charset="0"/>
                <a:cs typeface="Calibri" panose="020F0502020204030204" pitchFamily="34" charset="0"/>
              </a:rPr>
              <a:t>Semaine de prévention organisée par le </a:t>
            </a:r>
            <a:r>
              <a:rPr lang="fr-FR" sz="1100" b="1" dirty="0">
                <a:solidFill>
                  <a:schemeClr val="accent1"/>
                </a:solidFill>
                <a:latin typeface=" calibri"/>
              </a:rPr>
              <a:t>Service pénitentiaire d'insertion et de probation (</a:t>
            </a:r>
            <a:r>
              <a:rPr lang="fr-FR" sz="1100" b="1" dirty="0">
                <a:solidFill>
                  <a:schemeClr val="accent1"/>
                </a:solidFill>
                <a:latin typeface=" calibri"/>
                <a:ea typeface="Calibri" panose="020F0502020204030204" pitchFamily="34" charset="0"/>
                <a:cs typeface="Calibri" panose="020F0502020204030204" pitchFamily="34" charset="0"/>
              </a:rPr>
              <a:t>SPIP) en partena</a:t>
            </a:r>
            <a:r>
              <a:rPr lang="fr-FR" sz="1100" b="1" dirty="0">
                <a:solidFill>
                  <a:schemeClr val="accent1"/>
                </a:solidFill>
                <a:latin typeface="Calibri" panose="020F0502020204030204" pitchFamily="34" charset="0"/>
                <a:ea typeface="Calibri" panose="020F0502020204030204" pitchFamily="34" charset="0"/>
                <a:cs typeface="Calibri" panose="020F0502020204030204" pitchFamily="34" charset="0"/>
              </a:rPr>
              <a:t>riat avec le CH de Tulle</a:t>
            </a:r>
            <a:endParaRPr lang="fr-FR" sz="1100" dirty="0">
              <a:latin typeface="Calibri" panose="020F0502020204030204" pitchFamily="34" charset="0"/>
              <a:ea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514C8891-BDC8-C30C-0CC4-F88C2C225AE1}"/>
              </a:ext>
            </a:extLst>
          </p:cNvPr>
          <p:cNvSpPr txBox="1"/>
          <p:nvPr/>
        </p:nvSpPr>
        <p:spPr>
          <a:xfrm>
            <a:off x="1865623" y="5752687"/>
            <a:ext cx="7357133" cy="430887"/>
          </a:xfrm>
          <a:prstGeom prst="rect">
            <a:avLst/>
          </a:prstGeom>
          <a:noFill/>
          <a:ln w="28575">
            <a:noFill/>
          </a:ln>
        </p:spPr>
        <p:txBody>
          <a:bodyPr wrap="square">
            <a:spAutoFit/>
          </a:bodyPr>
          <a:lstStyle/>
          <a:p>
            <a:pPr marL="285750" indent="-285750">
              <a:buFont typeface="Wingdings" panose="05000000000000000000" pitchFamily="2" charset="2"/>
              <a:buChar char="Ø"/>
            </a:pPr>
            <a:r>
              <a:rPr lang="fr-FR" sz="1100" b="1" dirty="0">
                <a:solidFill>
                  <a:schemeClr val="accent1"/>
                </a:solidFill>
                <a:latin typeface="Calibri" panose="020F0502020204030204" pitchFamily="34" charset="0"/>
                <a:ea typeface="Calibri" panose="020F0502020204030204" pitchFamily="34" charset="0"/>
                <a:cs typeface="Calibri" panose="020F0502020204030204" pitchFamily="34" charset="0"/>
              </a:rPr>
              <a:t>Soins palliatifs et accompagnement de fin de vie : </a:t>
            </a:r>
            <a:r>
              <a:rPr lang="fr-FR" sz="1100" dirty="0">
                <a:latin typeface="Calibri" panose="020F0502020204030204" pitchFamily="34" charset="0"/>
                <a:ea typeface="Calibri" panose="020F0502020204030204" pitchFamily="34" charset="0"/>
                <a:cs typeface="Calibri" panose="020F0502020204030204" pitchFamily="34" charset="0"/>
              </a:rPr>
              <a:t>projet ciné-débat porté par le CH de Tulle </a:t>
            </a:r>
          </a:p>
          <a:p>
            <a:r>
              <a:rPr lang="fr-FR" sz="11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fr-FR" sz="1100" b="1" dirty="0">
                <a:latin typeface="Calibri" panose="020F0502020204030204" pitchFamily="34" charset="0"/>
                <a:ea typeface="Calibri" panose="020F0502020204030204" pitchFamily="34" charset="0"/>
                <a:cs typeface="Calibri" panose="020F0502020204030204" pitchFamily="34" charset="0"/>
              </a:rPr>
              <a:t>en lien avec la restructuration des services de soins palliatifs des Hôpitaux de Corrèze prévue 1</a:t>
            </a:r>
            <a:r>
              <a:rPr lang="fr-FR" sz="1100" b="1" baseline="30000" dirty="0">
                <a:latin typeface="Calibri" panose="020F0502020204030204" pitchFamily="34" charset="0"/>
                <a:ea typeface="Calibri" panose="020F0502020204030204" pitchFamily="34" charset="0"/>
                <a:cs typeface="Calibri" panose="020F0502020204030204" pitchFamily="34" charset="0"/>
              </a:rPr>
              <a:t>er</a:t>
            </a:r>
            <a:r>
              <a:rPr lang="fr-FR" sz="1100" b="1" dirty="0">
                <a:latin typeface="Calibri" panose="020F0502020204030204" pitchFamily="34" charset="0"/>
                <a:ea typeface="Calibri" panose="020F0502020204030204" pitchFamily="34" charset="0"/>
                <a:cs typeface="Calibri" panose="020F0502020204030204" pitchFamily="34" charset="0"/>
              </a:rPr>
              <a:t> semestre 2026</a:t>
            </a:r>
          </a:p>
        </p:txBody>
      </p:sp>
      <p:sp>
        <p:nvSpPr>
          <p:cNvPr id="2" name="ZoneTexte 1">
            <a:extLst>
              <a:ext uri="{FF2B5EF4-FFF2-40B4-BE49-F238E27FC236}">
                <a16:creationId xmlns:a16="http://schemas.microsoft.com/office/drawing/2014/main" id="{C101A73D-107F-13EE-3743-91A1224BCF7E}"/>
              </a:ext>
            </a:extLst>
          </p:cNvPr>
          <p:cNvSpPr txBox="1"/>
          <p:nvPr/>
        </p:nvSpPr>
        <p:spPr>
          <a:xfrm>
            <a:off x="2002021" y="6237650"/>
            <a:ext cx="5020054" cy="261610"/>
          </a:xfrm>
          <a:prstGeom prst="rect">
            <a:avLst/>
          </a:prstGeom>
          <a:solidFill>
            <a:schemeClr val="accent1">
              <a:lumMod val="75000"/>
            </a:schemeClr>
          </a:solidFill>
        </p:spPr>
        <p:txBody>
          <a:bodyPr wrap="square" rtlCol="0">
            <a:spAutoFit/>
          </a:bodyPr>
          <a:lstStyle/>
          <a:p>
            <a:pPr algn="ctr"/>
            <a:r>
              <a:rPr lang="fr-FR" sz="1100" b="1" dirty="0">
                <a:solidFill>
                  <a:schemeClr val="bg1"/>
                </a:solidFill>
                <a:latin typeface="Calibri" panose="020F0502020204030204" pitchFamily="34" charset="0"/>
                <a:ea typeface="Calibri" panose="020F0502020204030204" pitchFamily="34" charset="0"/>
                <a:cs typeface="Calibri" panose="020F0502020204030204" pitchFamily="34" charset="0"/>
              </a:rPr>
              <a:t>Ouverture d’une première unité le 05/01/2026 : 8 lits à Brive et 4 lits à Tulle </a:t>
            </a:r>
          </a:p>
        </p:txBody>
      </p:sp>
      <p:sp>
        <p:nvSpPr>
          <p:cNvPr id="12" name="Espace réservé du contenu 3">
            <a:extLst>
              <a:ext uri="{FF2B5EF4-FFF2-40B4-BE49-F238E27FC236}">
                <a16:creationId xmlns:a16="http://schemas.microsoft.com/office/drawing/2014/main" id="{6F7C31D5-7C7B-8943-8B4E-407697FBEC8E}"/>
              </a:ext>
            </a:extLst>
          </p:cNvPr>
          <p:cNvSpPr txBox="1">
            <a:spLocks/>
          </p:cNvSpPr>
          <p:nvPr/>
        </p:nvSpPr>
        <p:spPr>
          <a:xfrm>
            <a:off x="1288320" y="5285720"/>
            <a:ext cx="5712683" cy="283768"/>
          </a:xfrm>
          <a:prstGeom prst="rect">
            <a:avLst/>
          </a:prstGeom>
          <a:ln w="28575">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r>
              <a:rPr lang="fr-FR" sz="1100" b="1" dirty="0">
                <a:solidFill>
                  <a:schemeClr val="accent1"/>
                </a:solidFill>
                <a:latin typeface="Calibri" panose="020F0502020204030204" pitchFamily="34" charset="0"/>
              </a:rPr>
              <a:t>Salon Seniors porté par le CCAS de Tulle - 7 novembre 2026</a:t>
            </a:r>
          </a:p>
        </p:txBody>
      </p:sp>
      <p:sp>
        <p:nvSpPr>
          <p:cNvPr id="13" name="Espace réservé du texte 4">
            <a:extLst>
              <a:ext uri="{FF2B5EF4-FFF2-40B4-BE49-F238E27FC236}">
                <a16:creationId xmlns:a16="http://schemas.microsoft.com/office/drawing/2014/main" id="{B7FE638E-A496-B1BE-2BC2-0252BF889081}"/>
              </a:ext>
            </a:extLst>
          </p:cNvPr>
          <p:cNvSpPr txBox="1">
            <a:spLocks/>
          </p:cNvSpPr>
          <p:nvPr/>
        </p:nvSpPr>
        <p:spPr>
          <a:xfrm>
            <a:off x="847414" y="1329195"/>
            <a:ext cx="6106092" cy="2017298"/>
          </a:xfrm>
          <a:prstGeom prst="rect">
            <a:avLst/>
          </a:prstGeom>
          <a:ln w="28575">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Cond" panose="020B0506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Cond" panose="020B0506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Cond" panose="020B0506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Cond" panose="020B0506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Cond" panose="020B0506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fr-FR" sz="1100" b="1" dirty="0">
                <a:solidFill>
                  <a:schemeClr val="accent1"/>
                </a:solidFill>
                <a:latin typeface="Calibri" panose="020F0502020204030204" pitchFamily="34" charset="0"/>
                <a:ea typeface="Calibri" panose="020F0502020204030204" pitchFamily="34" charset="0"/>
                <a:cs typeface="Calibri" panose="020F0502020204030204" pitchFamily="34" charset="0"/>
              </a:rPr>
              <a:t>Des actions de prévention : </a:t>
            </a:r>
            <a:r>
              <a:rPr lang="fr-FR" sz="1100" dirty="0">
                <a:latin typeface="Calibri" panose="020F0502020204030204" pitchFamily="34" charset="0"/>
                <a:ea typeface="Calibri" panose="020F0502020204030204" pitchFamily="34" charset="0"/>
                <a:cs typeface="Calibri" panose="020F0502020204030204" pitchFamily="34" charset="0"/>
              </a:rPr>
              <a:t>Bus de l’AVC, </a:t>
            </a:r>
            <a:r>
              <a:rPr lang="fr-FR" sz="1100" dirty="0" err="1">
                <a:latin typeface="Calibri" panose="020F0502020204030204" pitchFamily="34" charset="0"/>
                <a:ea typeface="Calibri" panose="020F0502020204030204" pitchFamily="34" charset="0"/>
                <a:cs typeface="Calibri" panose="020F0502020204030204" pitchFamily="34" charset="0"/>
              </a:rPr>
              <a:t>Soliha</a:t>
            </a:r>
            <a:r>
              <a:rPr lang="fr-FR" sz="1100" dirty="0">
                <a:latin typeface="Calibri" panose="020F0502020204030204" pitchFamily="34" charset="0"/>
                <a:ea typeface="Calibri" panose="020F0502020204030204" pitchFamily="34" charset="0"/>
                <a:cs typeface="Calibri" panose="020F0502020204030204" pitchFamily="34" charset="0"/>
              </a:rPr>
              <a:t> truck, </a:t>
            </a:r>
            <a:r>
              <a:rPr lang="fr-FR" sz="1100" dirty="0" err="1">
                <a:latin typeface="Calibri" panose="020F0502020204030204" pitchFamily="34" charset="0"/>
                <a:ea typeface="Calibri" panose="020F0502020204030204" pitchFamily="34" charset="0"/>
                <a:cs typeface="Calibri" panose="020F0502020204030204" pitchFamily="34" charset="0"/>
              </a:rPr>
              <a:t>Mutualia</a:t>
            </a:r>
            <a:r>
              <a:rPr lang="fr-FR" sz="1100" dirty="0">
                <a:latin typeface="Calibri" panose="020F0502020204030204" pitchFamily="34" charset="0"/>
                <a:ea typeface="Calibri" panose="020F0502020204030204" pitchFamily="34" charset="0"/>
                <a:cs typeface="Calibri" panose="020F0502020204030204" pitchFamily="34" charset="0"/>
              </a:rPr>
              <a:t>, ASEPT Limousin, ateliers santé de Ligue contre le cancer à destination des salariés du chantier d’insertion du CCAS</a:t>
            </a:r>
          </a:p>
          <a:p>
            <a:pPr>
              <a:buFont typeface="Wingdings" panose="05000000000000000000" pitchFamily="2" charset="2"/>
              <a:buChar char="Ø"/>
            </a:pPr>
            <a:r>
              <a:rPr lang="fr-FR" sz="1100" b="1" dirty="0">
                <a:solidFill>
                  <a:schemeClr val="accent1"/>
                </a:solidFill>
                <a:latin typeface="Calibri" panose="020F0502020204030204" pitchFamily="34" charset="0"/>
                <a:ea typeface="Calibri" panose="020F0502020204030204" pitchFamily="34" charset="0"/>
                <a:cs typeface="Calibri" panose="020F0502020204030204" pitchFamily="34" charset="0"/>
              </a:rPr>
              <a:t>Des temps d’information et d’échanges entre partenaires :  </a:t>
            </a:r>
            <a:r>
              <a:rPr lang="fr-FR" sz="1100" dirty="0">
                <a:latin typeface="Calibri" panose="020F0502020204030204" pitchFamily="34" charset="0"/>
                <a:ea typeface="Calibri" panose="020F0502020204030204" pitchFamily="34" charset="0"/>
                <a:cs typeface="Calibri" panose="020F0502020204030204" pitchFamily="34" charset="0"/>
              </a:rPr>
              <a:t>Mardis de l’info du CCAS, </a:t>
            </a:r>
            <a:r>
              <a:rPr lang="fr-FR" sz="1100" dirty="0" err="1">
                <a:latin typeface="Calibri" panose="020F0502020204030204" pitchFamily="34" charset="0"/>
                <a:ea typeface="Calibri" panose="020F0502020204030204" pitchFamily="34" charset="0"/>
                <a:cs typeface="Calibri" panose="020F0502020204030204" pitchFamily="34" charset="0"/>
              </a:rPr>
              <a:t>Déjeunettes</a:t>
            </a:r>
            <a:r>
              <a:rPr lang="fr-FR" sz="1100" dirty="0">
                <a:latin typeface="Calibri" panose="020F0502020204030204" pitchFamily="34" charset="0"/>
                <a:ea typeface="Calibri" panose="020F0502020204030204" pitchFamily="34" charset="0"/>
                <a:cs typeface="Calibri" panose="020F0502020204030204" pitchFamily="34" charset="0"/>
              </a:rPr>
              <a:t> du pôle culture santé</a:t>
            </a:r>
          </a:p>
          <a:p>
            <a:pPr>
              <a:buFont typeface="Wingdings" panose="05000000000000000000" pitchFamily="2" charset="2"/>
              <a:buChar char="Ø"/>
            </a:pPr>
            <a:r>
              <a:rPr lang="fr-FR" sz="1100" b="1" dirty="0">
                <a:solidFill>
                  <a:schemeClr val="accent1"/>
                </a:solidFill>
                <a:latin typeface="Calibri" panose="020F0502020204030204" pitchFamily="34" charset="0"/>
                <a:cs typeface="Calibri" panose="020F0502020204030204" pitchFamily="34" charset="0"/>
              </a:rPr>
              <a:t>L’aide aux aidants et la lutte contre l’isolement, le bien vieillir </a:t>
            </a:r>
            <a:r>
              <a:rPr lang="fr-FR" sz="1100" dirty="0">
                <a:latin typeface="Calibri" panose="020F0502020204030204" pitchFamily="34" charset="0"/>
                <a:cs typeface="Calibri" panose="020F0502020204030204" pitchFamily="34" charset="0"/>
              </a:rPr>
              <a:t>: actions de prévention du CCAS à destination des personnes âgées/handicapées, dispositif </a:t>
            </a:r>
            <a:r>
              <a:rPr lang="fr-FR" sz="1100" dirty="0" err="1">
                <a:latin typeface="Calibri" panose="020F0502020204030204" pitchFamily="34" charset="0"/>
                <a:cs typeface="Calibri" panose="020F0502020204030204" pitchFamily="34" charset="0"/>
              </a:rPr>
              <a:t>Hola</a:t>
            </a:r>
            <a:r>
              <a:rPr lang="fr-FR" sz="1100" dirty="0">
                <a:latin typeface="Calibri" panose="020F0502020204030204" pitchFamily="34" charset="0"/>
                <a:cs typeface="Calibri" panose="020F0502020204030204" pitchFamily="34" charset="0"/>
              </a:rPr>
              <a:t> (ADAPEI)</a:t>
            </a:r>
          </a:p>
          <a:p>
            <a:pPr>
              <a:buFont typeface="Wingdings" panose="05000000000000000000" pitchFamily="2" charset="2"/>
              <a:buChar char="Ø"/>
            </a:pPr>
            <a:r>
              <a:rPr lang="fr-FR" sz="1100" b="1" dirty="0">
                <a:solidFill>
                  <a:schemeClr val="accent1"/>
                </a:solidFill>
                <a:latin typeface="Calibri" panose="020F0502020204030204" pitchFamily="34" charset="0"/>
                <a:cs typeface="Calibri" panose="020F0502020204030204" pitchFamily="34" charset="0"/>
              </a:rPr>
              <a:t>Les boîtes solidaires : </a:t>
            </a:r>
            <a:r>
              <a:rPr lang="fr-FR" sz="1100" dirty="0">
                <a:latin typeface="Calibri" panose="020F0502020204030204" pitchFamily="34" charset="0"/>
                <a:cs typeface="Calibri" panose="020F0502020204030204" pitchFamily="34" charset="0"/>
              </a:rPr>
              <a:t>association Soli’danse19, CCAS, partenaires</a:t>
            </a:r>
          </a:p>
          <a:p>
            <a:pPr>
              <a:buFont typeface="Wingdings" panose="05000000000000000000" pitchFamily="2" charset="2"/>
              <a:buChar char="Ø"/>
            </a:pPr>
            <a:r>
              <a:rPr lang="fr-FR" sz="1100" b="1" dirty="0">
                <a:solidFill>
                  <a:schemeClr val="accent1"/>
                </a:solidFill>
                <a:latin typeface="Calibri" panose="020F0502020204030204" pitchFamily="34" charset="0"/>
                <a:cs typeface="Calibri" panose="020F0502020204030204" pitchFamily="34" charset="0"/>
              </a:rPr>
              <a:t>Projets DSL </a:t>
            </a:r>
            <a:r>
              <a:rPr lang="fr-FR" sz="1100" dirty="0">
                <a:latin typeface="Calibri" panose="020F0502020204030204" pitchFamily="34" charset="0"/>
                <a:cs typeface="Calibri" panose="020F0502020204030204" pitchFamily="34" charset="0"/>
              </a:rPr>
              <a:t>: Pause Popote, ateliers mamans-bébés, …</a:t>
            </a:r>
          </a:p>
          <a:p>
            <a:pPr>
              <a:lnSpc>
                <a:spcPct val="150000"/>
              </a:lnSpc>
              <a:spcBef>
                <a:spcPts val="0"/>
              </a:spcBef>
              <a:buFont typeface="Wingdings" panose="05000000000000000000" pitchFamily="2" charset="2"/>
              <a:buChar char="Ø"/>
            </a:pPr>
            <a:r>
              <a:rPr lang="fr-FR" sz="1100" b="1" dirty="0">
                <a:solidFill>
                  <a:schemeClr val="accent1"/>
                </a:solidFill>
                <a:latin typeface="Calibri" panose="020F0502020204030204" pitchFamily="34" charset="0"/>
                <a:ea typeface="Calibri" panose="020F0502020204030204" pitchFamily="34" charset="0"/>
                <a:cs typeface="Calibri" panose="020F0502020204030204" pitchFamily="34" charset="0"/>
              </a:rPr>
              <a:t>Actions portées par les bénévoles des associations </a:t>
            </a:r>
          </a:p>
          <a:p>
            <a:pPr marL="0" indent="0">
              <a:spcBef>
                <a:spcPts val="0"/>
              </a:spcBef>
              <a:buFont typeface="Arial" panose="020B0604020202020204" pitchFamily="34" charset="0"/>
              <a:buNone/>
            </a:pPr>
            <a:endParaRPr lang="fr-FR" sz="11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pic>
        <p:nvPicPr>
          <p:cNvPr id="14" name="Image 13" descr="Une image contenant texte, capture d’écran, menu, nourriture&#10;&#10;Le contenu généré par l’IA peut être incorrect.">
            <a:extLst>
              <a:ext uri="{FF2B5EF4-FFF2-40B4-BE49-F238E27FC236}">
                <a16:creationId xmlns:a16="http://schemas.microsoft.com/office/drawing/2014/main" id="{6AC3DF8D-4A0F-76A7-DA92-11C92413B7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4579" y="2226073"/>
            <a:ext cx="1726476" cy="2441083"/>
          </a:xfrm>
          <a:prstGeom prst="rect">
            <a:avLst/>
          </a:prstGeom>
        </p:spPr>
      </p:pic>
      <p:sp>
        <p:nvSpPr>
          <p:cNvPr id="18" name="ZoneTexte 17">
            <a:extLst>
              <a:ext uri="{FF2B5EF4-FFF2-40B4-BE49-F238E27FC236}">
                <a16:creationId xmlns:a16="http://schemas.microsoft.com/office/drawing/2014/main" id="{A72EC660-E16D-0DAA-E54D-96DA0931D46A}"/>
              </a:ext>
            </a:extLst>
          </p:cNvPr>
          <p:cNvSpPr txBox="1"/>
          <p:nvPr/>
        </p:nvSpPr>
        <p:spPr>
          <a:xfrm>
            <a:off x="869687" y="921831"/>
            <a:ext cx="2106595" cy="400110"/>
          </a:xfrm>
          <a:prstGeom prst="rect">
            <a:avLst/>
          </a:prstGeom>
          <a:solidFill>
            <a:schemeClr val="accent2">
              <a:lumMod val="75000"/>
            </a:schemeClr>
          </a:solidFill>
        </p:spPr>
        <p:txBody>
          <a:bodyPr wrap="square">
            <a:spAutoFit/>
          </a:bodyPr>
          <a:lstStyle/>
          <a:p>
            <a:pPr algn="ctr"/>
            <a:r>
              <a:rPr lang="fr-FR" sz="2000" b="1" dirty="0">
                <a:solidFill>
                  <a:schemeClr val="bg1"/>
                </a:solidFill>
                <a:effectLst/>
                <a:latin typeface="Calibri" panose="020F0502020204030204" pitchFamily="34" charset="0"/>
                <a:ea typeface="Calibri" panose="020F0502020204030204" pitchFamily="34" charset="0"/>
              </a:rPr>
              <a:t>En transversalité : </a:t>
            </a:r>
          </a:p>
        </p:txBody>
      </p:sp>
      <p:sp>
        <p:nvSpPr>
          <p:cNvPr id="5" name="Espace réservé du contenu 3">
            <a:extLst>
              <a:ext uri="{FF2B5EF4-FFF2-40B4-BE49-F238E27FC236}">
                <a16:creationId xmlns:a16="http://schemas.microsoft.com/office/drawing/2014/main" id="{3A5584EF-12ED-AEEB-1247-E9D8842CBBC0}"/>
              </a:ext>
            </a:extLst>
          </p:cNvPr>
          <p:cNvSpPr txBox="1">
            <a:spLocks/>
          </p:cNvSpPr>
          <p:nvPr/>
        </p:nvSpPr>
        <p:spPr>
          <a:xfrm>
            <a:off x="1288320" y="4605074"/>
            <a:ext cx="5712683" cy="283768"/>
          </a:xfrm>
          <a:prstGeom prst="rect">
            <a:avLst/>
          </a:prstGeom>
          <a:ln w="28575">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r>
              <a:rPr lang="fr-FR" sz="1100" b="1" dirty="0">
                <a:solidFill>
                  <a:schemeClr val="accent1"/>
                </a:solidFill>
                <a:latin typeface="Calibri" panose="020F0502020204030204" pitchFamily="34" charset="0"/>
              </a:rPr>
              <a:t>Journée Troubles du </a:t>
            </a:r>
            <a:r>
              <a:rPr lang="fr-FR" sz="1100" b="1" dirty="0" err="1">
                <a:solidFill>
                  <a:schemeClr val="accent1"/>
                </a:solidFill>
                <a:latin typeface="Calibri" panose="020F0502020204030204" pitchFamily="34" charset="0"/>
              </a:rPr>
              <a:t>Neuro-Développement</a:t>
            </a:r>
            <a:r>
              <a:rPr lang="fr-FR" sz="1100" b="1" dirty="0">
                <a:solidFill>
                  <a:schemeClr val="accent1"/>
                </a:solidFill>
                <a:latin typeface="Calibri" panose="020F0502020204030204" pitchFamily="34" charset="0"/>
              </a:rPr>
              <a:t> (TND) – mai 2026</a:t>
            </a:r>
          </a:p>
        </p:txBody>
      </p:sp>
      <p:sp>
        <p:nvSpPr>
          <p:cNvPr id="9" name="Espace réservé du contenu 3">
            <a:extLst>
              <a:ext uri="{FF2B5EF4-FFF2-40B4-BE49-F238E27FC236}">
                <a16:creationId xmlns:a16="http://schemas.microsoft.com/office/drawing/2014/main" id="{A081D258-D95F-B1A8-0365-658ED3F59280}"/>
              </a:ext>
            </a:extLst>
          </p:cNvPr>
          <p:cNvSpPr txBox="1">
            <a:spLocks/>
          </p:cNvSpPr>
          <p:nvPr/>
        </p:nvSpPr>
        <p:spPr>
          <a:xfrm>
            <a:off x="1288320" y="4378192"/>
            <a:ext cx="5712683" cy="283768"/>
          </a:xfrm>
          <a:prstGeom prst="rect">
            <a:avLst/>
          </a:prstGeom>
          <a:ln w="28575">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r>
              <a:rPr lang="fr-FR" sz="1100" b="1" dirty="0">
                <a:solidFill>
                  <a:schemeClr val="accent1"/>
                </a:solidFill>
                <a:latin typeface="Calibri" panose="020F0502020204030204" pitchFamily="34" charset="0"/>
              </a:rPr>
              <a:t>La France en bleu – 33</a:t>
            </a:r>
            <a:r>
              <a:rPr lang="fr-FR" sz="1100" b="1" baseline="30000" dirty="0">
                <a:solidFill>
                  <a:schemeClr val="accent1"/>
                </a:solidFill>
                <a:latin typeface="Calibri" panose="020F0502020204030204" pitchFamily="34" charset="0"/>
              </a:rPr>
              <a:t>ème</a:t>
            </a:r>
            <a:r>
              <a:rPr lang="fr-FR" sz="1100" b="1" dirty="0">
                <a:solidFill>
                  <a:schemeClr val="accent1"/>
                </a:solidFill>
                <a:latin typeface="Calibri" panose="020F0502020204030204" pitchFamily="34" charset="0"/>
              </a:rPr>
              <a:t> Journée mondiale de la fibromyalgie – 12 mai 2026</a:t>
            </a:r>
          </a:p>
        </p:txBody>
      </p:sp>
      <p:sp>
        <p:nvSpPr>
          <p:cNvPr id="10" name="Espace réservé du contenu 3">
            <a:extLst>
              <a:ext uri="{FF2B5EF4-FFF2-40B4-BE49-F238E27FC236}">
                <a16:creationId xmlns:a16="http://schemas.microsoft.com/office/drawing/2014/main" id="{532941BC-98A6-BA5C-640B-C7395BCC0DAF}"/>
              </a:ext>
            </a:extLst>
          </p:cNvPr>
          <p:cNvSpPr txBox="1">
            <a:spLocks/>
          </p:cNvSpPr>
          <p:nvPr/>
        </p:nvSpPr>
        <p:spPr>
          <a:xfrm>
            <a:off x="1288320" y="5058838"/>
            <a:ext cx="5712683" cy="283768"/>
          </a:xfrm>
          <a:prstGeom prst="rect">
            <a:avLst/>
          </a:prstGeom>
          <a:ln w="28575">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r>
              <a:rPr lang="fr-FR" sz="1100" b="1" dirty="0">
                <a:solidFill>
                  <a:schemeClr val="accent1"/>
                </a:solidFill>
                <a:latin typeface="Calibri" panose="020F0502020204030204" pitchFamily="34" charset="0"/>
              </a:rPr>
              <a:t>Journée mondiale de l’environnement – 3 juin 2026</a:t>
            </a:r>
          </a:p>
        </p:txBody>
      </p:sp>
      <p:sp>
        <p:nvSpPr>
          <p:cNvPr id="11" name="ZoneTexte 10">
            <a:extLst>
              <a:ext uri="{FF2B5EF4-FFF2-40B4-BE49-F238E27FC236}">
                <a16:creationId xmlns:a16="http://schemas.microsoft.com/office/drawing/2014/main" id="{6456F277-7E41-5313-AF94-C90EB56AF9E9}"/>
              </a:ext>
            </a:extLst>
          </p:cNvPr>
          <p:cNvSpPr txBox="1"/>
          <p:nvPr/>
        </p:nvSpPr>
        <p:spPr>
          <a:xfrm>
            <a:off x="770454" y="3390823"/>
            <a:ext cx="6502408" cy="430887"/>
          </a:xfrm>
          <a:prstGeom prst="rect">
            <a:avLst/>
          </a:prstGeom>
          <a:solidFill>
            <a:schemeClr val="tx1"/>
          </a:solidFill>
        </p:spPr>
        <p:txBody>
          <a:bodyPr wrap="square">
            <a:spAutoFit/>
          </a:bodyPr>
          <a:lstStyle/>
          <a:p>
            <a:r>
              <a:rPr lang="fr-FR" sz="1100" b="1" dirty="0">
                <a:solidFill>
                  <a:schemeClr val="bg1"/>
                </a:solidFill>
                <a:latin typeface="Calibri" panose="020F0502020204030204" pitchFamily="34" charset="0"/>
                <a:ea typeface="Calibri" panose="020F0502020204030204" pitchFamily="34" charset="0"/>
                <a:cs typeface="Calibri" panose="020F0502020204030204" pitchFamily="34" charset="0"/>
              </a:rPr>
              <a:t>Pour info : L’atelier CANOPE 19 travaille également sur le développement des compétences psycho-sociales. </a:t>
            </a:r>
          </a:p>
          <a:p>
            <a:r>
              <a:rPr lang="fr-FR" sz="1100" b="1" dirty="0">
                <a:solidFill>
                  <a:schemeClr val="bg1"/>
                </a:solidFill>
                <a:latin typeface="Calibri" panose="020F0502020204030204" pitchFamily="34" charset="0"/>
                <a:ea typeface="Calibri" panose="020F0502020204030204" pitchFamily="34" charset="0"/>
                <a:cs typeface="Calibri" panose="020F0502020204030204" pitchFamily="34" charset="0"/>
              </a:rPr>
              <a:t>Cela relève du plan de formation académique. Les enseignants sont donc formés. </a:t>
            </a:r>
          </a:p>
        </p:txBody>
      </p:sp>
    </p:spTree>
    <p:extLst>
      <p:ext uri="{BB962C8B-B14F-4D97-AF65-F5344CB8AC3E}">
        <p14:creationId xmlns:p14="http://schemas.microsoft.com/office/powerpoint/2010/main" val="8145707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7A9638-B40D-8D82-8B04-C8ED6BBFBE33}"/>
              </a:ext>
            </a:extLst>
          </p:cNvPr>
          <p:cNvSpPr/>
          <p:nvPr/>
        </p:nvSpPr>
        <p:spPr>
          <a:xfrm>
            <a:off x="927454" y="1114826"/>
            <a:ext cx="5052372" cy="1569660"/>
          </a:xfrm>
          <a:prstGeom prst="rect">
            <a:avLst/>
          </a:prstGeom>
          <a:noFill/>
        </p:spPr>
        <p:txBody>
          <a:bodyPr wrap="square" lIns="91440" tIns="45720" rIns="91440" bIns="45720">
            <a:spAutoFit/>
          </a:bodyPr>
          <a:lstStyle/>
          <a:p>
            <a:r>
              <a:rPr lang="fr-FR" sz="4800" b="0" cap="none" spc="0" dirty="0">
                <a:ln w="0"/>
                <a:solidFill>
                  <a:schemeClr val="accent1"/>
                </a:solidFill>
                <a:effectLst>
                  <a:outerShdw blurRad="38100" dist="25400" dir="5400000" algn="ctr" rotWithShape="0">
                    <a:srgbClr val="6E747A">
                      <a:alpha val="43000"/>
                    </a:srgbClr>
                  </a:outerShdw>
                </a:effectLst>
              </a:rPr>
              <a:t>En 2026…</a:t>
            </a:r>
          </a:p>
          <a:p>
            <a:r>
              <a:rPr lang="fr-FR" sz="4800" dirty="0">
                <a:ln w="0"/>
                <a:solidFill>
                  <a:schemeClr val="accent1"/>
                </a:solidFill>
                <a:effectLst>
                  <a:outerShdw blurRad="38100" dist="25400" dir="5400000" algn="ctr" rotWithShape="0">
                    <a:srgbClr val="6E747A">
                      <a:alpha val="43000"/>
                    </a:srgbClr>
                  </a:outerShdw>
                </a:effectLst>
              </a:rPr>
              <a:t>Les perspectives</a:t>
            </a:r>
            <a:endParaRPr lang="fr-FR" sz="4800" b="0" cap="none" spc="0" dirty="0">
              <a:ln w="0"/>
              <a:solidFill>
                <a:schemeClr val="accent1"/>
              </a:solidFill>
              <a:effectLst>
                <a:outerShdw blurRad="38100" dist="25400" dir="5400000" algn="ctr" rotWithShape="0">
                  <a:srgbClr val="6E747A">
                    <a:alpha val="43000"/>
                  </a:srgbClr>
                </a:outerShdw>
              </a:effectLst>
            </a:endParaRPr>
          </a:p>
        </p:txBody>
      </p:sp>
      <p:graphicFrame>
        <p:nvGraphicFramePr>
          <p:cNvPr id="2" name="Diagramme 1">
            <a:extLst>
              <a:ext uri="{FF2B5EF4-FFF2-40B4-BE49-F238E27FC236}">
                <a16:creationId xmlns:a16="http://schemas.microsoft.com/office/drawing/2014/main" id="{864E00A9-BB0B-50E7-55D4-A289C4A9A35B}"/>
              </a:ext>
            </a:extLst>
          </p:cNvPr>
          <p:cNvGraphicFramePr/>
          <p:nvPr>
            <p:extLst>
              <p:ext uri="{D42A27DB-BD31-4B8C-83A1-F6EECF244321}">
                <p14:modId xmlns:p14="http://schemas.microsoft.com/office/powerpoint/2010/main" val="305730674"/>
              </p:ext>
            </p:extLst>
          </p:nvPr>
        </p:nvGraphicFramePr>
        <p:xfrm>
          <a:off x="927454" y="2116685"/>
          <a:ext cx="8002537" cy="41275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61994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2803526" y="439736"/>
            <a:ext cx="3816350" cy="1293813"/>
          </a:xfrm>
        </p:spPr>
        <p:txBody>
          <a:bodyPr>
            <a:normAutofit fontScale="90000"/>
          </a:bodyPr>
          <a:lstStyle/>
          <a:p>
            <a:r>
              <a:rPr lang="fr-FR" sz="4800" dirty="0">
                <a:solidFill>
                  <a:srgbClr val="C80064"/>
                </a:solidFill>
                <a:latin typeface="Myriad Pro Cond" panose="020B0506030403020204" pitchFamily="34" charset="0"/>
              </a:rPr>
              <a:t>Retroplanning</a:t>
            </a:r>
          </a:p>
        </p:txBody>
      </p:sp>
      <p:graphicFrame>
        <p:nvGraphicFramePr>
          <p:cNvPr id="3" name="Espace réservé du contenu 3">
            <a:extLst>
              <a:ext uri="{FF2B5EF4-FFF2-40B4-BE49-F238E27FC236}">
                <a16:creationId xmlns:a16="http://schemas.microsoft.com/office/drawing/2014/main" id="{19024ECA-A81E-8FD4-11E6-FEDDE424C6AC}"/>
              </a:ext>
            </a:extLst>
          </p:cNvPr>
          <p:cNvGraphicFramePr>
            <a:graphicFrameLocks/>
          </p:cNvGraphicFramePr>
          <p:nvPr>
            <p:extLst>
              <p:ext uri="{D42A27DB-BD31-4B8C-83A1-F6EECF244321}">
                <p14:modId xmlns:p14="http://schemas.microsoft.com/office/powerpoint/2010/main" val="2875286189"/>
              </p:ext>
            </p:extLst>
          </p:nvPr>
        </p:nvGraphicFramePr>
        <p:xfrm>
          <a:off x="104775" y="1666874"/>
          <a:ext cx="8826500" cy="5060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01842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EB5A8-067B-62DD-54BF-5197161C60FA}"/>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25E6B0C6-0EBE-B569-B2CE-2B3A52E06746}"/>
              </a:ext>
            </a:extLst>
          </p:cNvPr>
          <p:cNvSpPr txBox="1"/>
          <p:nvPr/>
        </p:nvSpPr>
        <p:spPr>
          <a:xfrm>
            <a:off x="513272" y="1402445"/>
            <a:ext cx="8117456" cy="2862322"/>
          </a:xfrm>
          <a:prstGeom prst="rect">
            <a:avLst/>
          </a:prstGeom>
          <a:noFill/>
        </p:spPr>
        <p:txBody>
          <a:bodyPr wrap="square" rtlCol="0">
            <a:spAutoFit/>
          </a:bodyPr>
          <a:lstStyle/>
          <a:p>
            <a:pPr algn="ctr"/>
            <a:r>
              <a:rPr lang="fr-FR" sz="6000" b="1" dirty="0">
                <a:effectLst>
                  <a:outerShdw blurRad="38100" dist="38100" dir="2700000" algn="tl">
                    <a:srgbClr val="000000">
                      <a:alpha val="43137"/>
                    </a:srgbClr>
                  </a:outerShdw>
                </a:effectLst>
              </a:rPr>
              <a:t>Merci </a:t>
            </a:r>
          </a:p>
          <a:p>
            <a:pPr algn="ctr"/>
            <a:r>
              <a:rPr lang="fr-FR" sz="6000" b="1" dirty="0">
                <a:effectLst>
                  <a:outerShdw blurRad="38100" dist="38100" dir="2700000" algn="tl">
                    <a:srgbClr val="000000">
                      <a:alpha val="43137"/>
                    </a:srgbClr>
                  </a:outerShdw>
                </a:effectLst>
              </a:rPr>
              <a:t>pour votre présence et votre attention ! </a:t>
            </a:r>
          </a:p>
        </p:txBody>
      </p:sp>
      <p:pic>
        <p:nvPicPr>
          <p:cNvPr id="3074" name="Picture 2" descr="Cultures poussent sur des terres agricoles fertiles panoramiques avant la récolte">
            <a:extLst>
              <a:ext uri="{FF2B5EF4-FFF2-40B4-BE49-F238E27FC236}">
                <a16:creationId xmlns:a16="http://schemas.microsoft.com/office/drawing/2014/main" id="{6EC092A7-B745-2E84-3D15-566958DA6B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2726"/>
          <a:stretch>
            <a:fillRect/>
          </a:stretch>
        </p:blipFill>
        <p:spPr bwMode="auto">
          <a:xfrm>
            <a:off x="0" y="4863166"/>
            <a:ext cx="9144000" cy="1994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9130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714618467">
            <a:extLst>
              <a:ext uri="{FF2B5EF4-FFF2-40B4-BE49-F238E27FC236}">
                <a16:creationId xmlns:a16="http://schemas.microsoft.com/office/drawing/2014/main" id="{2EBC4E96-82C6-B955-5DAF-538B59902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1063" y="2467761"/>
            <a:ext cx="4812552" cy="19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a:extLst>
              <a:ext uri="{FF2B5EF4-FFF2-40B4-BE49-F238E27FC236}">
                <a16:creationId xmlns:a16="http://schemas.microsoft.com/office/drawing/2014/main" id="{C4EA94D7-050B-F24B-E283-DFC310D22C22}"/>
              </a:ext>
            </a:extLst>
          </p:cNvPr>
          <p:cNvSpPr txBox="1"/>
          <p:nvPr/>
        </p:nvSpPr>
        <p:spPr>
          <a:xfrm>
            <a:off x="4271063" y="4390236"/>
            <a:ext cx="4812552" cy="307777"/>
          </a:xfrm>
          <a:prstGeom prst="rect">
            <a:avLst/>
          </a:prstGeom>
          <a:solidFill>
            <a:schemeClr val="bg1"/>
          </a:solidFill>
        </p:spPr>
        <p:txBody>
          <a:bodyPr wrap="square">
            <a:spAutoFit/>
          </a:bodyPr>
          <a:lstStyle/>
          <a:p>
            <a:pPr algn="ctr"/>
            <a:r>
              <a:rPr lang="fr-FR" sz="1400" dirty="0">
                <a:solidFill>
                  <a:srgbClr val="0070C0"/>
                </a:solidFill>
                <a:sym typeface="Wingdings" panose="05000000000000000000" pitchFamily="2" charset="2"/>
              </a:rPr>
              <a:t>      </a:t>
            </a:r>
            <a:r>
              <a:rPr lang="fr-FR" sz="1400" dirty="0">
                <a:solidFill>
                  <a:srgbClr val="0070C0"/>
                </a:solidFill>
              </a:rPr>
              <a:t>sophie.ballut@ville-tulle.fr</a:t>
            </a:r>
          </a:p>
        </p:txBody>
      </p:sp>
    </p:spTree>
    <p:extLst>
      <p:ext uri="{BB962C8B-B14F-4D97-AF65-F5344CB8AC3E}">
        <p14:creationId xmlns:p14="http://schemas.microsoft.com/office/powerpoint/2010/main" val="3291166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6849" y="978011"/>
            <a:ext cx="8612391" cy="885958"/>
          </a:xfrm>
        </p:spPr>
        <p:txBody>
          <a:bodyPr anchor="ctr">
            <a:normAutofit/>
          </a:bodyPr>
          <a:lstStyle/>
          <a:p>
            <a:r>
              <a:rPr lang="fr-FR" sz="3600" dirty="0">
                <a:solidFill>
                  <a:schemeClr val="accent1"/>
                </a:solidFill>
              </a:rPr>
              <a:t>Les indicateurs du territoire</a:t>
            </a:r>
          </a:p>
        </p:txBody>
      </p:sp>
      <p:graphicFrame>
        <p:nvGraphicFramePr>
          <p:cNvPr id="9" name="Diagramme 8">
            <a:extLst>
              <a:ext uri="{FF2B5EF4-FFF2-40B4-BE49-F238E27FC236}">
                <a16:creationId xmlns:a16="http://schemas.microsoft.com/office/drawing/2014/main" id="{28DFFC0E-BD54-397A-0973-5128D0973995}"/>
              </a:ext>
            </a:extLst>
          </p:cNvPr>
          <p:cNvGraphicFramePr/>
          <p:nvPr>
            <p:extLst>
              <p:ext uri="{D42A27DB-BD31-4B8C-83A1-F6EECF244321}">
                <p14:modId xmlns:p14="http://schemas.microsoft.com/office/powerpoint/2010/main" val="1708355057"/>
              </p:ext>
            </p:extLst>
          </p:nvPr>
        </p:nvGraphicFramePr>
        <p:xfrm>
          <a:off x="348054" y="1703294"/>
          <a:ext cx="8671185" cy="50381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3">
            <a:extLst>
              <a:ext uri="{FF2B5EF4-FFF2-40B4-BE49-F238E27FC236}">
                <a16:creationId xmlns:a16="http://schemas.microsoft.com/office/drawing/2014/main" id="{F6EC5C37-A17B-9A27-7A3F-EB835FE56D4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504" t="16689" b="14594"/>
          <a:stretch/>
        </p:blipFill>
        <p:spPr bwMode="auto">
          <a:xfrm>
            <a:off x="793760" y="3225909"/>
            <a:ext cx="2770094" cy="70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ORS Nouvelle Aquitaine">
            <a:extLst>
              <a:ext uri="{FF2B5EF4-FFF2-40B4-BE49-F238E27FC236}">
                <a16:creationId xmlns:a16="http://schemas.microsoft.com/office/drawing/2014/main" id="{84FA341B-2FFF-1D6A-224D-80C0193247D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8208" y="5621101"/>
            <a:ext cx="2121198" cy="926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093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7A8EAE3-151F-90E1-0B06-4B48164CDB94}"/>
              </a:ext>
            </a:extLst>
          </p:cNvPr>
          <p:cNvSpPr txBox="1"/>
          <p:nvPr/>
        </p:nvSpPr>
        <p:spPr>
          <a:xfrm>
            <a:off x="888926" y="869058"/>
            <a:ext cx="5387918" cy="769441"/>
          </a:xfrm>
          <a:prstGeom prst="rect">
            <a:avLst/>
          </a:prstGeom>
          <a:noFill/>
        </p:spPr>
        <p:txBody>
          <a:bodyPr wrap="square">
            <a:spAutoFit/>
          </a:bodyPr>
          <a:lstStyle/>
          <a:p>
            <a:r>
              <a:rPr lang="fr-FR" sz="4400" dirty="0">
                <a:solidFill>
                  <a:schemeClr val="accent1"/>
                </a:solidFill>
                <a:latin typeface="+mj-lt"/>
              </a:rPr>
              <a:t>Les actualités :</a:t>
            </a:r>
            <a:endParaRPr lang="fr-FR" sz="4400" dirty="0">
              <a:latin typeface="+mj-lt"/>
            </a:endParaRPr>
          </a:p>
        </p:txBody>
      </p:sp>
      <p:sp>
        <p:nvSpPr>
          <p:cNvPr id="7" name="ZoneTexte 6">
            <a:extLst>
              <a:ext uri="{FF2B5EF4-FFF2-40B4-BE49-F238E27FC236}">
                <a16:creationId xmlns:a16="http://schemas.microsoft.com/office/drawing/2014/main" id="{99F52598-0A99-1188-CB16-1D5A70DB50AF}"/>
              </a:ext>
            </a:extLst>
          </p:cNvPr>
          <p:cNvSpPr txBox="1"/>
          <p:nvPr/>
        </p:nvSpPr>
        <p:spPr>
          <a:xfrm>
            <a:off x="3353280" y="2167119"/>
            <a:ext cx="5002306" cy="307777"/>
          </a:xfrm>
          <a:prstGeom prst="rect">
            <a:avLst/>
          </a:prstGeom>
          <a:noFill/>
        </p:spPr>
        <p:txBody>
          <a:bodyPr wrap="square">
            <a:spAutoFit/>
          </a:bodyPr>
          <a:lstStyle/>
          <a:p>
            <a:pPr>
              <a:buClr>
                <a:srgbClr val="C80064"/>
              </a:buClr>
            </a:pPr>
            <a:r>
              <a:rPr lang="fr-FR" sz="1400" dirty="0">
                <a:latin typeface=" calibri"/>
              </a:rPr>
              <a:t>Grande cause nationale en 2025 : la </a:t>
            </a:r>
            <a:r>
              <a:rPr lang="fr-FR" sz="1400" b="1" dirty="0">
                <a:latin typeface=" calibri"/>
              </a:rPr>
              <a:t>Santé mentale </a:t>
            </a:r>
          </a:p>
        </p:txBody>
      </p:sp>
      <p:sp>
        <p:nvSpPr>
          <p:cNvPr id="9" name="ZoneTexte 8">
            <a:extLst>
              <a:ext uri="{FF2B5EF4-FFF2-40B4-BE49-F238E27FC236}">
                <a16:creationId xmlns:a16="http://schemas.microsoft.com/office/drawing/2014/main" id="{90426B35-67D3-D51B-B30E-4A04DD0E2DA4}"/>
              </a:ext>
            </a:extLst>
          </p:cNvPr>
          <p:cNvSpPr txBox="1"/>
          <p:nvPr/>
        </p:nvSpPr>
        <p:spPr>
          <a:xfrm>
            <a:off x="1453702" y="2096402"/>
            <a:ext cx="1657051" cy="461665"/>
          </a:xfrm>
          <a:prstGeom prst="rect">
            <a:avLst/>
          </a:prstGeom>
          <a:solidFill>
            <a:schemeClr val="accent1"/>
          </a:solidFill>
        </p:spPr>
        <p:txBody>
          <a:bodyPr wrap="square">
            <a:spAutoFit/>
          </a:bodyPr>
          <a:lstStyle/>
          <a:p>
            <a:r>
              <a:rPr lang="fr-FR" sz="2400" b="0" cap="none" spc="0" dirty="0">
                <a:ln w="0"/>
                <a:solidFill>
                  <a:schemeClr val="bg1"/>
                </a:solidFill>
                <a:effectLst>
                  <a:outerShdw blurRad="38100" dist="25400" dir="5400000" algn="ctr" rotWithShape="0">
                    <a:srgbClr val="6E747A">
                      <a:alpha val="43000"/>
                    </a:srgbClr>
                  </a:outerShdw>
                </a:effectLst>
              </a:rPr>
              <a:t>En 2025…</a:t>
            </a:r>
          </a:p>
        </p:txBody>
      </p:sp>
      <p:sp>
        <p:nvSpPr>
          <p:cNvPr id="5" name="ZoneTexte 4">
            <a:extLst>
              <a:ext uri="{FF2B5EF4-FFF2-40B4-BE49-F238E27FC236}">
                <a16:creationId xmlns:a16="http://schemas.microsoft.com/office/drawing/2014/main" id="{C042A1CD-C00D-0966-DBC4-BF23EACCAA0F}"/>
              </a:ext>
            </a:extLst>
          </p:cNvPr>
          <p:cNvSpPr txBox="1"/>
          <p:nvPr/>
        </p:nvSpPr>
        <p:spPr>
          <a:xfrm>
            <a:off x="2930796" y="3063178"/>
            <a:ext cx="7631845" cy="600164"/>
          </a:xfrm>
          <a:prstGeom prst="rect">
            <a:avLst/>
          </a:prstGeom>
          <a:noFill/>
        </p:spPr>
        <p:txBody>
          <a:bodyPr wrap="square" rtlCol="0">
            <a:spAutoFit/>
          </a:bodyPr>
          <a:lstStyle/>
          <a:p>
            <a:pPr marL="285750" indent="-285750">
              <a:buFont typeface="Wingdings" panose="05000000000000000000" pitchFamily="2" charset="2"/>
              <a:buChar char="ü"/>
            </a:pPr>
            <a:r>
              <a:rPr lang="fr-FR" sz="1100" b="1" dirty="0">
                <a:latin typeface=" calibri"/>
              </a:rPr>
              <a:t>Reprise des groupes de </a:t>
            </a:r>
            <a:r>
              <a:rPr lang="fr-FR" sz="1100" b="1">
                <a:latin typeface=" calibri"/>
              </a:rPr>
              <a:t>travail </a:t>
            </a:r>
            <a:r>
              <a:rPr lang="fr-FR" sz="1100">
                <a:solidFill>
                  <a:srgbClr val="C80064"/>
                </a:solidFill>
                <a:latin typeface=" calibri"/>
              </a:rPr>
              <a:t> </a:t>
            </a:r>
          </a:p>
          <a:p>
            <a:pPr marL="285750" indent="-285750">
              <a:buFont typeface="Wingdings" panose="05000000000000000000" pitchFamily="2" charset="2"/>
              <a:buChar char="ü"/>
            </a:pPr>
            <a:r>
              <a:rPr lang="fr-FR" sz="1100" b="1">
                <a:latin typeface=" calibri"/>
              </a:rPr>
              <a:t>Très </a:t>
            </a:r>
            <a:r>
              <a:rPr lang="fr-FR" sz="1100" b="1" dirty="0">
                <a:latin typeface=" calibri"/>
              </a:rPr>
              <a:t>bonne dynamique partenariale</a:t>
            </a:r>
            <a:endParaRPr lang="fr-FR" sz="1100" dirty="0">
              <a:latin typeface=" calibri"/>
            </a:endParaRPr>
          </a:p>
          <a:p>
            <a:pPr marL="285750" indent="-285750">
              <a:buFont typeface="Wingdings" panose="05000000000000000000" pitchFamily="2" charset="2"/>
              <a:buChar char="ü"/>
            </a:pPr>
            <a:r>
              <a:rPr lang="fr-FR" sz="1100" b="1" dirty="0">
                <a:latin typeface=" calibri"/>
              </a:rPr>
              <a:t>Nombreuses actions bénéfiques pour la population et les professionnels </a:t>
            </a:r>
          </a:p>
        </p:txBody>
      </p:sp>
      <p:sp>
        <p:nvSpPr>
          <p:cNvPr id="12" name="ZoneTexte 11">
            <a:extLst>
              <a:ext uri="{FF2B5EF4-FFF2-40B4-BE49-F238E27FC236}">
                <a16:creationId xmlns:a16="http://schemas.microsoft.com/office/drawing/2014/main" id="{AD7A8257-173F-E581-A9F6-D6DD11937A06}"/>
              </a:ext>
            </a:extLst>
          </p:cNvPr>
          <p:cNvSpPr txBox="1"/>
          <p:nvPr/>
        </p:nvSpPr>
        <p:spPr>
          <a:xfrm>
            <a:off x="1954306" y="2799786"/>
            <a:ext cx="3453629" cy="261610"/>
          </a:xfrm>
          <a:prstGeom prst="rect">
            <a:avLst/>
          </a:prstGeom>
          <a:noFill/>
        </p:spPr>
        <p:txBody>
          <a:bodyPr wrap="square">
            <a:spAutoFit/>
          </a:bodyPr>
          <a:lstStyle/>
          <a:p>
            <a:pPr marL="457200" indent="-457200">
              <a:buFont typeface="Wingdings" panose="05000000000000000000" pitchFamily="2" charset="2"/>
              <a:buChar char="Ø"/>
            </a:pPr>
            <a:r>
              <a:rPr lang="fr-FR" sz="1100" dirty="0">
                <a:solidFill>
                  <a:schemeClr val="accent1"/>
                </a:solidFill>
                <a:latin typeface="+mj-lt"/>
              </a:rPr>
              <a:t>Les points positifs</a:t>
            </a:r>
            <a:endParaRPr lang="fr-FR" sz="1100" dirty="0">
              <a:latin typeface="+mj-lt"/>
            </a:endParaRPr>
          </a:p>
        </p:txBody>
      </p:sp>
      <p:sp>
        <p:nvSpPr>
          <p:cNvPr id="13" name="ZoneTexte 12">
            <a:extLst>
              <a:ext uri="{FF2B5EF4-FFF2-40B4-BE49-F238E27FC236}">
                <a16:creationId xmlns:a16="http://schemas.microsoft.com/office/drawing/2014/main" id="{7F39A088-890E-8F25-7C23-65DC1B166CCC}"/>
              </a:ext>
            </a:extLst>
          </p:cNvPr>
          <p:cNvSpPr txBox="1"/>
          <p:nvPr/>
        </p:nvSpPr>
        <p:spPr>
          <a:xfrm>
            <a:off x="1954306" y="3664157"/>
            <a:ext cx="6564386" cy="261610"/>
          </a:xfrm>
          <a:prstGeom prst="rect">
            <a:avLst/>
          </a:prstGeom>
          <a:noFill/>
        </p:spPr>
        <p:txBody>
          <a:bodyPr wrap="square">
            <a:spAutoFit/>
          </a:bodyPr>
          <a:lstStyle/>
          <a:p>
            <a:pPr marL="457200" indent="-457200">
              <a:buFont typeface="Wingdings" panose="05000000000000000000" pitchFamily="2" charset="2"/>
              <a:buChar char="Ø"/>
            </a:pPr>
            <a:r>
              <a:rPr lang="fr-FR" sz="1100" dirty="0">
                <a:solidFill>
                  <a:schemeClr val="accent1"/>
                </a:solidFill>
                <a:latin typeface="+mj-lt"/>
              </a:rPr>
              <a:t>Les pistes d’amélioration</a:t>
            </a:r>
            <a:endParaRPr lang="fr-FR" sz="1100" dirty="0">
              <a:latin typeface="+mj-lt"/>
            </a:endParaRPr>
          </a:p>
        </p:txBody>
      </p:sp>
      <p:sp>
        <p:nvSpPr>
          <p:cNvPr id="14" name="ZoneTexte 13">
            <a:extLst>
              <a:ext uri="{FF2B5EF4-FFF2-40B4-BE49-F238E27FC236}">
                <a16:creationId xmlns:a16="http://schemas.microsoft.com/office/drawing/2014/main" id="{FB714052-22FB-0525-7020-DEB9DBFEDCBD}"/>
              </a:ext>
            </a:extLst>
          </p:cNvPr>
          <p:cNvSpPr txBox="1"/>
          <p:nvPr/>
        </p:nvSpPr>
        <p:spPr>
          <a:xfrm>
            <a:off x="2930796" y="3927397"/>
            <a:ext cx="4912657" cy="769441"/>
          </a:xfrm>
          <a:prstGeom prst="rect">
            <a:avLst/>
          </a:prstGeom>
          <a:noFill/>
        </p:spPr>
        <p:txBody>
          <a:bodyPr wrap="square" rtlCol="0">
            <a:spAutoFit/>
          </a:bodyPr>
          <a:lstStyle/>
          <a:p>
            <a:pPr marL="285750" indent="-285750">
              <a:buFont typeface="Wingdings" panose="05000000000000000000" pitchFamily="2" charset="2"/>
              <a:buChar char="ü"/>
            </a:pPr>
            <a:r>
              <a:rPr lang="fr-FR" sz="1100" b="1" dirty="0">
                <a:latin typeface=" calibri"/>
              </a:rPr>
              <a:t>Mobilisation du grand public </a:t>
            </a:r>
          </a:p>
          <a:p>
            <a:pPr marL="285750" indent="-285750">
              <a:buFont typeface="Wingdings" panose="05000000000000000000" pitchFamily="2" charset="2"/>
              <a:buChar char="ü"/>
            </a:pPr>
            <a:r>
              <a:rPr lang="fr-FR" sz="1100" b="1" dirty="0">
                <a:latin typeface=" calibri"/>
              </a:rPr>
              <a:t>Investissement/engagement des partenaires dans les projets </a:t>
            </a:r>
            <a:endParaRPr lang="fr-FR" sz="1100" dirty="0">
              <a:latin typeface=" calibri"/>
            </a:endParaRPr>
          </a:p>
          <a:p>
            <a:pPr marL="285750" indent="-285750">
              <a:buFont typeface="Wingdings" panose="05000000000000000000" pitchFamily="2" charset="2"/>
              <a:buChar char="ü"/>
            </a:pPr>
            <a:r>
              <a:rPr lang="fr-FR" sz="1100" b="1" dirty="0">
                <a:latin typeface=" calibri"/>
              </a:rPr>
              <a:t>Déploiement d’actions sur l’Agglo  </a:t>
            </a:r>
          </a:p>
          <a:p>
            <a:pPr marL="285750" indent="-285750">
              <a:buFont typeface="Wingdings" panose="05000000000000000000" pitchFamily="2" charset="2"/>
              <a:buChar char="ü"/>
            </a:pPr>
            <a:r>
              <a:rPr lang="fr-FR" sz="1100" b="1" dirty="0">
                <a:latin typeface=" calibri"/>
              </a:rPr>
              <a:t>Communication autour du CLS</a:t>
            </a:r>
          </a:p>
        </p:txBody>
      </p:sp>
      <p:sp>
        <p:nvSpPr>
          <p:cNvPr id="16" name="ZoneTexte 15">
            <a:extLst>
              <a:ext uri="{FF2B5EF4-FFF2-40B4-BE49-F238E27FC236}">
                <a16:creationId xmlns:a16="http://schemas.microsoft.com/office/drawing/2014/main" id="{DC4527D7-50B1-33DF-506D-C31F5D4F11B1}"/>
              </a:ext>
            </a:extLst>
          </p:cNvPr>
          <p:cNvSpPr txBox="1"/>
          <p:nvPr/>
        </p:nvSpPr>
        <p:spPr>
          <a:xfrm>
            <a:off x="2362093" y="5179274"/>
            <a:ext cx="1803497" cy="461665"/>
          </a:xfrm>
          <a:prstGeom prst="rect">
            <a:avLst/>
          </a:prstGeom>
          <a:solidFill>
            <a:schemeClr val="accent2">
              <a:lumMod val="75000"/>
            </a:schemeClr>
          </a:solidFill>
        </p:spPr>
        <p:txBody>
          <a:bodyPr wrap="square">
            <a:spAutoFit/>
          </a:bodyPr>
          <a:lstStyle/>
          <a:p>
            <a:r>
              <a:rPr lang="fr-FR" sz="2400" b="0" cap="none" spc="0" dirty="0">
                <a:ln w="0"/>
                <a:solidFill>
                  <a:schemeClr val="bg1"/>
                </a:solidFill>
                <a:effectLst>
                  <a:outerShdw blurRad="38100" dist="25400" dir="5400000" algn="ctr" rotWithShape="0">
                    <a:srgbClr val="6E747A">
                      <a:alpha val="43000"/>
                    </a:srgbClr>
                  </a:outerShdw>
                </a:effectLst>
              </a:rPr>
              <a:t>En  2026…</a:t>
            </a:r>
          </a:p>
        </p:txBody>
      </p:sp>
      <p:sp>
        <p:nvSpPr>
          <p:cNvPr id="17" name="ZoneTexte 16">
            <a:extLst>
              <a:ext uri="{FF2B5EF4-FFF2-40B4-BE49-F238E27FC236}">
                <a16:creationId xmlns:a16="http://schemas.microsoft.com/office/drawing/2014/main" id="{41D35B54-6FD1-6CDB-433A-9AE62F4EEB96}"/>
              </a:ext>
            </a:extLst>
          </p:cNvPr>
          <p:cNvSpPr txBox="1"/>
          <p:nvPr/>
        </p:nvSpPr>
        <p:spPr>
          <a:xfrm>
            <a:off x="4359166" y="5256217"/>
            <a:ext cx="5283209" cy="307777"/>
          </a:xfrm>
          <a:prstGeom prst="rect">
            <a:avLst/>
          </a:prstGeom>
          <a:noFill/>
        </p:spPr>
        <p:txBody>
          <a:bodyPr wrap="square">
            <a:spAutoFit/>
          </a:bodyPr>
          <a:lstStyle/>
          <a:p>
            <a:pPr>
              <a:buClr>
                <a:srgbClr val="C80064"/>
              </a:buClr>
            </a:pPr>
            <a:r>
              <a:rPr lang="fr-FR" sz="1400" dirty="0">
                <a:latin typeface=" calibri"/>
              </a:rPr>
              <a:t>Grande cause nationale en 2026 : la </a:t>
            </a:r>
            <a:r>
              <a:rPr lang="fr-FR" sz="1400" b="1" dirty="0">
                <a:latin typeface=" calibri"/>
              </a:rPr>
              <a:t>Santé mentale </a:t>
            </a:r>
          </a:p>
        </p:txBody>
      </p:sp>
    </p:spTree>
    <p:extLst>
      <p:ext uri="{BB962C8B-B14F-4D97-AF65-F5344CB8AC3E}">
        <p14:creationId xmlns:p14="http://schemas.microsoft.com/office/powerpoint/2010/main" val="3586577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e 2">
            <a:extLst>
              <a:ext uri="{FF2B5EF4-FFF2-40B4-BE49-F238E27FC236}">
                <a16:creationId xmlns:a16="http://schemas.microsoft.com/office/drawing/2014/main" id="{424CF1A9-B720-8F4B-D080-E1DFB25AB814}"/>
              </a:ext>
            </a:extLst>
          </p:cNvPr>
          <p:cNvGraphicFramePr/>
          <p:nvPr>
            <p:extLst>
              <p:ext uri="{D42A27DB-BD31-4B8C-83A1-F6EECF244321}">
                <p14:modId xmlns:p14="http://schemas.microsoft.com/office/powerpoint/2010/main" val="97107399"/>
              </p:ext>
            </p:extLst>
          </p:nvPr>
        </p:nvGraphicFramePr>
        <p:xfrm>
          <a:off x="559302" y="1574673"/>
          <a:ext cx="7715251" cy="5210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ZoneTexte 1">
            <a:extLst>
              <a:ext uri="{FF2B5EF4-FFF2-40B4-BE49-F238E27FC236}">
                <a16:creationId xmlns:a16="http://schemas.microsoft.com/office/drawing/2014/main" id="{B0057E7F-267F-C7D2-06CC-326A9FA9AF8F}"/>
              </a:ext>
            </a:extLst>
          </p:cNvPr>
          <p:cNvSpPr txBox="1"/>
          <p:nvPr/>
        </p:nvSpPr>
        <p:spPr>
          <a:xfrm>
            <a:off x="741852" y="1068278"/>
            <a:ext cx="6788499" cy="369332"/>
          </a:xfrm>
          <a:prstGeom prst="rect">
            <a:avLst/>
          </a:prstGeom>
          <a:noFill/>
        </p:spPr>
        <p:txBody>
          <a:bodyPr wrap="square">
            <a:spAutoFit/>
          </a:bodyPr>
          <a:lstStyle/>
          <a:p>
            <a:r>
              <a:rPr lang="fr-FR" dirty="0">
                <a:solidFill>
                  <a:schemeClr val="accent1"/>
                </a:solidFill>
              </a:rPr>
              <a:t>4 axes stratégiques et 13 fiches actions – 19 </a:t>
            </a:r>
            <a:r>
              <a:rPr lang="fr-FR" dirty="0">
                <a:solidFill>
                  <a:schemeClr val="accent1"/>
                </a:solidFill>
                <a:latin typeface="+mj-lt"/>
              </a:rPr>
              <a:t>Pilotes et référents</a:t>
            </a:r>
            <a:endParaRPr lang="fr-FR" dirty="0">
              <a:latin typeface="+mj-lt"/>
            </a:endParaRPr>
          </a:p>
        </p:txBody>
      </p:sp>
    </p:spTree>
    <p:extLst>
      <p:ext uri="{BB962C8B-B14F-4D97-AF65-F5344CB8AC3E}">
        <p14:creationId xmlns:p14="http://schemas.microsoft.com/office/powerpoint/2010/main" val="441788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7A9638-B40D-8D82-8B04-C8ED6BBFBE33}"/>
              </a:ext>
            </a:extLst>
          </p:cNvPr>
          <p:cNvSpPr/>
          <p:nvPr/>
        </p:nvSpPr>
        <p:spPr>
          <a:xfrm>
            <a:off x="1385562" y="974981"/>
            <a:ext cx="3302507" cy="1569660"/>
          </a:xfrm>
          <a:prstGeom prst="rect">
            <a:avLst/>
          </a:prstGeom>
          <a:noFill/>
        </p:spPr>
        <p:txBody>
          <a:bodyPr wrap="none" lIns="91440" tIns="45720" rIns="91440" bIns="45720">
            <a:spAutoFit/>
          </a:bodyPr>
          <a:lstStyle/>
          <a:p>
            <a:r>
              <a:rPr lang="fr-FR" sz="4800" b="0" cap="none" spc="0" dirty="0">
                <a:ln w="0"/>
                <a:solidFill>
                  <a:schemeClr val="accent1"/>
                </a:solidFill>
                <a:effectLst>
                  <a:outerShdw blurRad="38100" dist="25400" dir="5400000" algn="ctr" rotWithShape="0">
                    <a:srgbClr val="6E747A">
                      <a:alpha val="43000"/>
                    </a:srgbClr>
                  </a:outerShdw>
                </a:effectLst>
              </a:rPr>
              <a:t>En 2025…</a:t>
            </a:r>
          </a:p>
          <a:p>
            <a:r>
              <a:rPr lang="fr-FR" sz="4800" dirty="0">
                <a:ln w="0"/>
                <a:solidFill>
                  <a:schemeClr val="accent1"/>
                </a:solidFill>
                <a:effectLst>
                  <a:outerShdw blurRad="38100" dist="25400" dir="5400000" algn="ctr" rotWithShape="0">
                    <a:srgbClr val="6E747A">
                      <a:alpha val="43000"/>
                    </a:srgbClr>
                  </a:outerShdw>
                </a:effectLst>
              </a:rPr>
              <a:t>Les actions</a:t>
            </a:r>
            <a:endParaRPr lang="fr-FR" sz="4800" b="0" cap="none" spc="0" dirty="0">
              <a:ln w="0"/>
              <a:solidFill>
                <a:schemeClr val="accent1"/>
              </a:solidFill>
              <a:effectLst>
                <a:outerShdw blurRad="38100" dist="25400" dir="5400000" algn="ctr" rotWithShape="0">
                  <a:srgbClr val="6E747A">
                    <a:alpha val="43000"/>
                  </a:srgbClr>
                </a:outerShdw>
              </a:effectLst>
            </a:endParaRPr>
          </a:p>
        </p:txBody>
      </p:sp>
      <p:graphicFrame>
        <p:nvGraphicFramePr>
          <p:cNvPr id="11" name="Diagramme 10">
            <a:extLst>
              <a:ext uri="{FF2B5EF4-FFF2-40B4-BE49-F238E27FC236}">
                <a16:creationId xmlns:a16="http://schemas.microsoft.com/office/drawing/2014/main" id="{8A4B777E-481B-2A79-E8FD-472EA33F000E}"/>
              </a:ext>
            </a:extLst>
          </p:cNvPr>
          <p:cNvGraphicFramePr/>
          <p:nvPr/>
        </p:nvGraphicFramePr>
        <p:xfrm>
          <a:off x="3218576" y="2610799"/>
          <a:ext cx="5382085" cy="35063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Rectangle 11">
            <a:extLst>
              <a:ext uri="{FF2B5EF4-FFF2-40B4-BE49-F238E27FC236}">
                <a16:creationId xmlns:a16="http://schemas.microsoft.com/office/drawing/2014/main" id="{8532AAF5-14C1-ED96-7CAA-5CE0C981705B}"/>
              </a:ext>
            </a:extLst>
          </p:cNvPr>
          <p:cNvSpPr/>
          <p:nvPr/>
        </p:nvSpPr>
        <p:spPr>
          <a:xfrm>
            <a:off x="3318405" y="3050325"/>
            <a:ext cx="886782" cy="461665"/>
          </a:xfrm>
          <a:prstGeom prst="rect">
            <a:avLst/>
          </a:prstGeom>
          <a:noFill/>
        </p:spPr>
        <p:txBody>
          <a:bodyPr wrap="none" lIns="91440" tIns="45720" rIns="91440" bIns="45720">
            <a:spAutoFit/>
          </a:bodyPr>
          <a:lstStyle/>
          <a:p>
            <a:pPr algn="ctr"/>
            <a:r>
              <a:rPr lang="fr-FR" sz="2400" b="1" cap="none" spc="0" dirty="0">
                <a:ln w="0"/>
                <a:solidFill>
                  <a:schemeClr val="accent1"/>
                </a:solidFill>
                <a:effectLst>
                  <a:outerShdw blurRad="38100" dist="25400" dir="5400000" algn="ctr" rotWithShape="0">
                    <a:srgbClr val="6E747A">
                      <a:alpha val="43000"/>
                    </a:srgbClr>
                  </a:outerShdw>
                </a:effectLst>
              </a:rPr>
              <a:t>18 %</a:t>
            </a:r>
          </a:p>
        </p:txBody>
      </p:sp>
      <p:sp>
        <p:nvSpPr>
          <p:cNvPr id="2" name="Rectangle 1">
            <a:extLst>
              <a:ext uri="{FF2B5EF4-FFF2-40B4-BE49-F238E27FC236}">
                <a16:creationId xmlns:a16="http://schemas.microsoft.com/office/drawing/2014/main" id="{06216C94-C561-558C-D88B-CF5DC0B5A3D6}"/>
              </a:ext>
            </a:extLst>
          </p:cNvPr>
          <p:cNvSpPr/>
          <p:nvPr/>
        </p:nvSpPr>
        <p:spPr>
          <a:xfrm>
            <a:off x="3515961" y="4140880"/>
            <a:ext cx="886782" cy="461665"/>
          </a:xfrm>
          <a:prstGeom prst="rect">
            <a:avLst/>
          </a:prstGeom>
          <a:noFill/>
        </p:spPr>
        <p:txBody>
          <a:bodyPr wrap="none" lIns="91440" tIns="45720" rIns="91440" bIns="45720">
            <a:spAutoFit/>
          </a:bodyPr>
          <a:lstStyle/>
          <a:p>
            <a:pPr algn="ctr"/>
            <a:r>
              <a:rPr lang="fr-FR" sz="2400" b="1" cap="none" spc="0" dirty="0">
                <a:ln w="0"/>
                <a:solidFill>
                  <a:schemeClr val="accent1"/>
                </a:solidFill>
                <a:effectLst>
                  <a:outerShdw blurRad="38100" dist="25400" dir="5400000" algn="ctr" rotWithShape="0">
                    <a:srgbClr val="6E747A">
                      <a:alpha val="43000"/>
                    </a:srgbClr>
                  </a:outerShdw>
                </a:effectLst>
              </a:rPr>
              <a:t>74 %</a:t>
            </a:r>
          </a:p>
        </p:txBody>
      </p:sp>
      <p:sp>
        <p:nvSpPr>
          <p:cNvPr id="3" name="Rectangle 2">
            <a:extLst>
              <a:ext uri="{FF2B5EF4-FFF2-40B4-BE49-F238E27FC236}">
                <a16:creationId xmlns:a16="http://schemas.microsoft.com/office/drawing/2014/main" id="{E093F87A-386D-8AB1-FA11-8048A1E7C589}"/>
              </a:ext>
            </a:extLst>
          </p:cNvPr>
          <p:cNvSpPr/>
          <p:nvPr/>
        </p:nvSpPr>
        <p:spPr>
          <a:xfrm>
            <a:off x="3404166" y="5215009"/>
            <a:ext cx="715260" cy="461665"/>
          </a:xfrm>
          <a:prstGeom prst="rect">
            <a:avLst/>
          </a:prstGeom>
          <a:noFill/>
        </p:spPr>
        <p:txBody>
          <a:bodyPr wrap="none" lIns="91440" tIns="45720" rIns="91440" bIns="45720">
            <a:spAutoFit/>
          </a:bodyPr>
          <a:lstStyle/>
          <a:p>
            <a:pPr algn="ctr"/>
            <a:r>
              <a:rPr lang="fr-FR" sz="2400" b="1" dirty="0">
                <a:ln w="0"/>
                <a:solidFill>
                  <a:schemeClr val="accent1"/>
                </a:solidFill>
                <a:effectLst>
                  <a:outerShdw blurRad="38100" dist="25400" dir="5400000" algn="ctr" rotWithShape="0">
                    <a:srgbClr val="6E747A">
                      <a:alpha val="43000"/>
                    </a:srgbClr>
                  </a:outerShdw>
                </a:effectLst>
              </a:rPr>
              <a:t>8</a:t>
            </a:r>
            <a:r>
              <a:rPr lang="fr-FR" sz="2400" b="1" cap="none" spc="0" dirty="0">
                <a:ln w="0"/>
                <a:solidFill>
                  <a:schemeClr val="accent1"/>
                </a:solidFill>
                <a:effectLst>
                  <a:outerShdw blurRad="38100" dist="25400" dir="5400000" algn="ctr" rotWithShape="0">
                    <a:srgbClr val="6E747A">
                      <a:alpha val="43000"/>
                    </a:srgbClr>
                  </a:outerShdw>
                </a:effectLst>
              </a:rPr>
              <a:t> %</a:t>
            </a:r>
          </a:p>
        </p:txBody>
      </p:sp>
    </p:spTree>
    <p:extLst>
      <p:ext uri="{BB962C8B-B14F-4D97-AF65-F5344CB8AC3E}">
        <p14:creationId xmlns:p14="http://schemas.microsoft.com/office/powerpoint/2010/main" val="1336445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628140" y="477987"/>
            <a:ext cx="6378575" cy="1293813"/>
          </a:xfrm>
        </p:spPr>
        <p:txBody>
          <a:bodyPr/>
          <a:lstStyle/>
          <a:p>
            <a:pPr algn="ctr"/>
            <a:r>
              <a:rPr lang="fr-FR" b="1" dirty="0">
                <a:solidFill>
                  <a:srgbClr val="C80064"/>
                </a:solidFill>
                <a:latin typeface="Myriad Pro Cond" panose="020B0506030403020204" pitchFamily="34" charset="0"/>
              </a:rPr>
              <a:t>Parcours de Santé</a:t>
            </a:r>
          </a:p>
        </p:txBody>
      </p:sp>
      <p:graphicFrame>
        <p:nvGraphicFramePr>
          <p:cNvPr id="4" name="Espace réservé du contenu 3"/>
          <p:cNvGraphicFramePr>
            <a:graphicFrameLocks noGrp="1"/>
          </p:cNvGraphicFramePr>
          <p:nvPr>
            <p:ph idx="4294967295"/>
            <p:extLst>
              <p:ext uri="{D42A27DB-BD31-4B8C-83A1-F6EECF244321}">
                <p14:modId xmlns:p14="http://schemas.microsoft.com/office/powerpoint/2010/main" val="1136231246"/>
              </p:ext>
            </p:extLst>
          </p:nvPr>
        </p:nvGraphicFramePr>
        <p:xfrm>
          <a:off x="320675" y="2211388"/>
          <a:ext cx="8823325" cy="4783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me 4"/>
          <p:cNvGraphicFramePr/>
          <p:nvPr/>
        </p:nvGraphicFramePr>
        <p:xfrm>
          <a:off x="320675" y="1447800"/>
          <a:ext cx="8514058" cy="648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320044737"/>
      </p:ext>
    </p:extLst>
  </p:cSld>
  <p:clrMapOvr>
    <a:masterClrMapping/>
  </p:clrMapOvr>
</p:sld>
</file>

<file path=ppt/theme/theme1.xml><?xml version="1.0" encoding="utf-8"?>
<a:theme xmlns:a="http://schemas.openxmlformats.org/drawingml/2006/main" name="1_Thème Office">
  <a:themeElements>
    <a:clrScheme name="CLS">
      <a:dk1>
        <a:srgbClr val="004080"/>
      </a:dk1>
      <a:lt1>
        <a:srgbClr val="FFFFFF"/>
      </a:lt1>
      <a:dk2>
        <a:srgbClr val="004080"/>
      </a:dk2>
      <a:lt2>
        <a:srgbClr val="FFFFFF"/>
      </a:lt2>
      <a:accent1>
        <a:srgbClr val="C80064"/>
      </a:accent1>
      <a:accent2>
        <a:srgbClr val="00AFDB"/>
      </a:accent2>
      <a:accent3>
        <a:srgbClr val="FAB600"/>
      </a:accent3>
      <a:accent4>
        <a:srgbClr val="A1C639"/>
      </a:accent4>
      <a:accent5>
        <a:srgbClr val="757578"/>
      </a:accent5>
      <a:accent6>
        <a:srgbClr val="757578"/>
      </a:accent6>
      <a:hlink>
        <a:srgbClr val="004080"/>
      </a:hlink>
      <a:folHlink>
        <a:srgbClr val="004080"/>
      </a:folHlink>
    </a:clrScheme>
    <a:fontScheme name="Personnalisé 1">
      <a:majorFont>
        <a:latin typeface="Myriad Pro Cond"/>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_Assemblee-Pleniere_14janv" id="{D5BF9D3C-77DE-42BA-9364-7760942F78C5}" vid="{F3EAEA8E-6F32-4392-81F2-A4835DA05B8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2023_Assemblee-Pleniere_19janv</Template>
  <TotalTime>6443</TotalTime>
  <Words>6166</Words>
  <Application>Microsoft Office PowerPoint</Application>
  <PresentationFormat>Affichage à l'écran (4:3)</PresentationFormat>
  <Paragraphs>814</Paragraphs>
  <Slides>49</Slides>
  <Notes>17</Notes>
  <HiddenSlides>0</HiddenSlides>
  <MMClips>11</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49</vt:i4>
      </vt:variant>
    </vt:vector>
  </HeadingPairs>
  <TitlesOfParts>
    <vt:vector size="62" baseType="lpstr">
      <vt:lpstr> calibri</vt:lpstr>
      <vt:lpstr>Aptos</vt:lpstr>
      <vt:lpstr>Arial</vt:lpstr>
      <vt:lpstr>Arial </vt:lpstr>
      <vt:lpstr>Arial (corps)</vt:lpstr>
      <vt:lpstr>C+alibri</vt:lpstr>
      <vt:lpstr>Calibri</vt:lpstr>
      <vt:lpstr>CIDFont+F3</vt:lpstr>
      <vt:lpstr>Marianne</vt:lpstr>
      <vt:lpstr>Myriad Pro Cond</vt:lpstr>
      <vt:lpstr>Times New Roman</vt:lpstr>
      <vt:lpstr>Wingdings</vt:lpstr>
      <vt:lpstr>1_Thème Office</vt:lpstr>
      <vt:lpstr>Compte-rendu Assemblée plénière 2026</vt:lpstr>
      <vt:lpstr>Ouverture de l’assemblée plénière 2026</vt:lpstr>
      <vt:lpstr>Les signataires</vt:lpstr>
      <vt:lpstr>Ordre du jour</vt:lpstr>
      <vt:lpstr>Les indicateurs du territoire</vt:lpstr>
      <vt:lpstr>Présentation PowerPoint</vt:lpstr>
      <vt:lpstr>Présentation PowerPoint</vt:lpstr>
      <vt:lpstr>Présentation PowerPoint</vt:lpstr>
      <vt:lpstr>Parcours de Santé</vt:lpstr>
      <vt:lpstr>Présentation PowerPoint</vt:lpstr>
      <vt:lpstr>Présentation PowerPoint</vt:lpstr>
      <vt:lpstr>Parcours de Santé</vt:lpstr>
      <vt:lpstr>Présentation PowerPoint</vt:lpstr>
      <vt:lpstr>Parcours de Santé</vt:lpstr>
      <vt:lpstr>Présentation PowerPoint</vt:lpstr>
      <vt:lpstr>Parcours de Santé</vt:lpstr>
      <vt:lpstr>Parcours de Santé</vt:lpstr>
      <vt:lpstr>Prévention et Promotion santé</vt:lpstr>
      <vt:lpstr>Présentation PowerPoint</vt:lpstr>
      <vt:lpstr>Prévention et Promotion de la santé</vt:lpstr>
      <vt:lpstr>Présentation PowerPoint</vt:lpstr>
      <vt:lpstr>Présentation PowerPoint</vt:lpstr>
      <vt:lpstr>Présentation PowerPoint</vt:lpstr>
      <vt:lpstr>Présentation PowerPoint</vt:lpstr>
      <vt:lpstr>Santé mentale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Santé environnement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Retroplanning</vt:lpstr>
      <vt:lpstr>Présentation PowerPoint</vt:lpstr>
      <vt:lpstr>Présentation PowerPoint</vt:lpstr>
    </vt:vector>
  </TitlesOfParts>
  <Company>Tulle Agglo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Assemblée plénière 2023</dc:title>
  <dc:creator>FERNANDEZ Céline</dc:creator>
  <cp:lastModifiedBy>BALLUT Sophie</cp:lastModifiedBy>
  <cp:revision>513</cp:revision>
  <cp:lastPrinted>2026-01-26T14:17:25Z</cp:lastPrinted>
  <dcterms:created xsi:type="dcterms:W3CDTF">2024-01-04T14:59:53Z</dcterms:created>
  <dcterms:modified xsi:type="dcterms:W3CDTF">2026-03-26T13:18:23Z</dcterms:modified>
</cp:coreProperties>
</file>